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9"/>
  </p:notesMasterIdLst>
  <p:sldIdLst>
    <p:sldId id="256" r:id="rId3"/>
    <p:sldId id="362" r:id="rId4"/>
    <p:sldId id="260"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63"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365" r:id="rId43"/>
    <p:sldId id="326" r:id="rId44"/>
    <p:sldId id="327" r:id="rId45"/>
    <p:sldId id="366" r:id="rId46"/>
    <p:sldId id="367" r:id="rId47"/>
    <p:sldId id="364" r:id="rId48"/>
    <p:sldId id="328" r:id="rId49"/>
    <p:sldId id="329" r:id="rId50"/>
    <p:sldId id="330" r:id="rId51"/>
    <p:sldId id="331" r:id="rId52"/>
    <p:sldId id="332" r:id="rId53"/>
    <p:sldId id="334" r:id="rId54"/>
    <p:sldId id="333" r:id="rId55"/>
    <p:sldId id="335" r:id="rId56"/>
    <p:sldId id="336" r:id="rId57"/>
    <p:sldId id="339" r:id="rId58"/>
    <p:sldId id="341" r:id="rId59"/>
    <p:sldId id="337" r:id="rId60"/>
    <p:sldId id="340" r:id="rId61"/>
    <p:sldId id="342" r:id="rId62"/>
    <p:sldId id="343" r:id="rId63"/>
    <p:sldId id="344" r:id="rId64"/>
    <p:sldId id="345" r:id="rId65"/>
    <p:sldId id="346" r:id="rId66"/>
    <p:sldId id="368" r:id="rId67"/>
    <p:sldId id="506" r:id="rId68"/>
    <p:sldId id="507" r:id="rId69"/>
    <p:sldId id="508" r:id="rId70"/>
    <p:sldId id="509" r:id="rId71"/>
    <p:sldId id="510" r:id="rId72"/>
    <p:sldId id="511" r:id="rId73"/>
    <p:sldId id="512" r:id="rId74"/>
    <p:sldId id="513" r:id="rId75"/>
    <p:sldId id="514" r:id="rId76"/>
    <p:sldId id="515" r:id="rId77"/>
    <p:sldId id="516" r:id="rId78"/>
    <p:sldId id="517" r:id="rId79"/>
    <p:sldId id="518" r:id="rId80"/>
    <p:sldId id="519" r:id="rId81"/>
    <p:sldId id="520" r:id="rId82"/>
    <p:sldId id="521" r:id="rId83"/>
    <p:sldId id="522" r:id="rId84"/>
    <p:sldId id="523" r:id="rId85"/>
    <p:sldId id="524" r:id="rId86"/>
    <p:sldId id="525" r:id="rId87"/>
    <p:sldId id="526" r:id="rId88"/>
    <p:sldId id="527" r:id="rId89"/>
    <p:sldId id="528" r:id="rId90"/>
    <p:sldId id="529" r:id="rId91"/>
    <p:sldId id="530" r:id="rId92"/>
    <p:sldId id="531" r:id="rId93"/>
    <p:sldId id="532" r:id="rId94"/>
    <p:sldId id="533" r:id="rId95"/>
    <p:sldId id="534" r:id="rId96"/>
    <p:sldId id="535" r:id="rId97"/>
    <p:sldId id="536"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6" autoAdjust="0"/>
    <p:restoredTop sz="88323" autoAdjust="0"/>
  </p:normalViewPr>
  <p:slideViewPr>
    <p:cSldViewPr snapToGrid="0">
      <p:cViewPr varScale="1">
        <p:scale>
          <a:sx n="87" d="100"/>
          <a:sy n="87" d="100"/>
        </p:scale>
        <p:origin x="415"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image" Target="../media/image16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6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image" Target="../media/image53.emf"/><Relationship Id="rId6" Type="http://schemas.openxmlformats.org/officeDocument/2006/relationships/image" Target="../media/image58.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E24538-EB27-48F3-AAF7-3611FBFBD0A6}" type="datetimeFigureOut">
              <a:rPr lang="zh-CN" altLang="en-US" smtClean="0"/>
              <a:t>2024/9/10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A9146-00F3-400C-B678-4017A5731F16}" type="slidenum">
              <a:rPr lang="zh-CN" altLang="en-US" smtClean="0"/>
              <a:t>‹#›</a:t>
            </a:fld>
            <a:endParaRPr lang="zh-CN" altLang="en-US"/>
          </a:p>
        </p:txBody>
      </p:sp>
    </p:spTree>
    <p:extLst>
      <p:ext uri="{BB962C8B-B14F-4D97-AF65-F5344CB8AC3E}">
        <p14:creationId xmlns:p14="http://schemas.microsoft.com/office/powerpoint/2010/main" val="650650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nature.com/articles/s41557-020-0440-5"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54672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7" name="幻灯片图像占位符 1"/>
          <p:cNvSpPr>
            <a:spLocks noGrp="1" noRot="1" noChangeAspect="1"/>
          </p:cNvSpPr>
          <p:nvPr>
            <p:ph type="sldImg" idx="2"/>
          </p:nvPr>
        </p:nvSpPr>
        <p:spPr/>
      </p:sp>
      <p:sp>
        <p:nvSpPr>
          <p:cNvPr id="1048948" name="文本占位符 2"/>
          <p:cNvSpPr>
            <a:spLocks noGrp="1"/>
          </p:cNvSpPr>
          <p:nvPr>
            <p:ph type="body" idx="3"/>
          </p:nvPr>
        </p:nvSpPr>
        <p:spPr/>
        <p:txBody>
          <a:bodyPr/>
          <a:lstStyle/>
          <a:p>
            <a:r>
              <a:rPr kumimoji="1" lang="zh-CN" altLang="en-US" dirty="0">
                <a:solidFill>
                  <a:srgbClr val="0000FF"/>
                </a:solidFill>
                <a:latin typeface="黑体" panose="02010609060101010101" pitchFamily="49" charset="-122"/>
                <a:ea typeface="黑体" panose="02010609060101010101" pitchFamily="49" charset="-122"/>
                <a:sym typeface="+mn-ea"/>
              </a:rPr>
              <a:t>我国常用“纶”字作为合成纤维商品名的后缀</a:t>
            </a:r>
            <a:r>
              <a:rPr kumimoji="1" lang="x-none" altLang="zh-CN" dirty="0">
                <a:solidFill>
                  <a:srgbClr val="0000FF"/>
                </a:solidFill>
                <a:latin typeface="黑体" panose="02010609060101010101" pitchFamily="49" charset="-122"/>
                <a:ea typeface="黑体" panose="02010609060101010101" pitchFamily="49" charset="-122"/>
                <a:sym typeface="+mn-ea"/>
              </a:rPr>
              <a:t>，</a:t>
            </a: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以英译后缀</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“纶”</a:t>
            </a: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命名纤维性状的合成聚合物或说明其制品的原料材质</a:t>
            </a:r>
            <a:r>
              <a:rPr kumimoji="1" lang="zh-CN" altLang="en-US" dirty="0">
                <a:ea typeface="黑体" panose="02010609060101010101" pitchFamily="49" charset="-122"/>
                <a:cs typeface="Times New Roman" panose="02020603050405020304" pitchFamily="18" charset="0"/>
                <a:sym typeface="+mn-ea"/>
              </a:rPr>
              <a:t>涤纶</a:t>
            </a:r>
            <a:r>
              <a:rPr kumimoji="1" lang="en-US" altLang="zh-CN" dirty="0">
                <a:ea typeface="黑体" panose="02010609060101010101" pitchFamily="49" charset="-122"/>
                <a:cs typeface="Times New Roman" panose="02020603050405020304" pitchFamily="18" charset="0"/>
                <a:sym typeface="+mn-ea"/>
              </a:rPr>
              <a:t>——</a:t>
            </a:r>
            <a:r>
              <a:rPr kumimoji="1" lang="zh-CN" altLang="en-US" dirty="0">
                <a:ea typeface="黑体" panose="02010609060101010101" pitchFamily="49" charset="-122"/>
                <a:cs typeface="Times New Roman" panose="02020603050405020304" pitchFamily="18" charset="0"/>
                <a:sym typeface="+mn-ea"/>
              </a:rPr>
              <a:t>聚酯（聚对苯二甲酸乙二醇酯）。维纶是聚乙烯醇缩醛纤维的商品名称，也叫维尼纶。其性能接近棉花，有“合成棉花”之称，是现有合成纤维中吸湿性最大的品种。</a:t>
            </a:r>
            <a:r>
              <a:rPr kumimoji="1" lang="x-none" altLang="zh-CN" dirty="0">
                <a:ea typeface="黑体" panose="02010609060101010101" pitchFamily="49" charset="-122"/>
                <a:cs typeface="Times New Roman" panose="02020603050405020304" pitchFamily="18" charset="0"/>
                <a:sym typeface="+mn-ea"/>
              </a:rPr>
              <a:t>腈纶--具有天然羊绒那种平滑、柔软而富有很好的弹性的手感,保暖、透气性能良好,同时腈纶具有优良的染色性能,使腈纶羊绒产品更加鲜艳美观,细腻滑爽,适合于轻薄型服饰,价廉物美</a:t>
            </a:r>
            <a:r>
              <a:rPr kumimoji="1" lang="zh-CN" altLang="en-US" dirty="0">
                <a:ea typeface="黑体" panose="02010609060101010101" pitchFamily="49" charset="-122"/>
                <a:cs typeface="Times New Roman" panose="02020603050405020304" pitchFamily="18" charset="0"/>
                <a:sym typeface="+mn-ea"/>
              </a:rPr>
              <a:t>。</a:t>
            </a:r>
            <a:r>
              <a:rPr kumimoji="1" lang="x-none" altLang="zh-CN" dirty="0">
                <a:ea typeface="黑体" panose="02010609060101010101" pitchFamily="49" charset="-122"/>
                <a:cs typeface="Times New Roman" panose="02020603050405020304" pitchFamily="18" charset="0"/>
                <a:sym typeface="+mn-ea"/>
              </a:rPr>
              <a:t>氯纶是指在聚氯乙烯中混入增塑剂后，进行熔融纺丝，或是用丙酮为溶剂，以溶液纺丝而制得的一种纤维。聚氯乙烯虽是塑料的老大品种，但直至解决了溶液纺丝所需的溶剂问题，和改善了纤维的热稳定性后，才使氯纶纤维有了较大的发展。由于原料丰富、工艺简单、成本低廉，又有特殊用途，因而它在合成纤维中居有一定的地位。</a:t>
            </a:r>
          </a:p>
          <a:p>
            <a:r>
              <a:rPr lang="zh-CN" altLang="en-US" dirty="0"/>
              <a:t>用石油精炼的副产物丙烯为原料制得的等规聚丙烯纤维的商品名是丙纶，又称聚丙烯纤维。原料来源丰富，生产工艺简单，产品价格相对比其他合成纤维要低廉。纤维具有强度高(短纤维为4～6克/旦，长丝为5～8克/旦)，湿强度和干强度基本相同，比重小(0.91)，耐磨损耐腐蚀等。世界聚丙烯纤维年产量1980年已超过100万吨。</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1" name="幻灯片图像占位符 1"/>
          <p:cNvSpPr>
            <a:spLocks noGrp="1" noRot="1" noChangeAspect="1"/>
          </p:cNvSpPr>
          <p:nvPr>
            <p:ph type="sldImg" idx="2"/>
          </p:nvPr>
        </p:nvSpPr>
        <p:spPr/>
      </p:sp>
      <p:sp>
        <p:nvSpPr>
          <p:cNvPr id="1048952" name="文本占位符 2"/>
          <p:cNvSpPr>
            <a:spLocks noGrp="1"/>
          </p:cNvSpPr>
          <p:nvPr>
            <p:ph type="body" idx="3"/>
          </p:nvPr>
        </p:nvSpPr>
        <p:spPr/>
        <p:txBody>
          <a:bodyPr/>
          <a:lstStyle/>
          <a:p>
            <a:r>
              <a:rPr lang="x-none" altLang="zh-CN" dirty="0"/>
              <a:t>对于共聚物商品</a:t>
            </a:r>
            <a:r>
              <a:rPr lang="zh-CN" altLang="en-US" dirty="0"/>
              <a:t>可以</a:t>
            </a:r>
            <a:r>
              <a:rPr lang="x-none" altLang="zh-CN" dirty="0"/>
              <a:t>用英文缩写表示</a:t>
            </a:r>
            <a:r>
              <a:rPr lang="zh-CN" altLang="en-US" dirty="0"/>
              <a:t>，</a:t>
            </a:r>
            <a:r>
              <a:rPr lang="en-US" altLang="zh-CN" dirty="0"/>
              <a:t>ABS</a:t>
            </a:r>
            <a:r>
              <a:rPr lang="zh-CN" altLang="en-US" dirty="0"/>
              <a:t>是丙烯腈</a:t>
            </a:r>
            <a:r>
              <a:rPr lang="en-US" altLang="zh-CN" dirty="0"/>
              <a:t>-</a:t>
            </a:r>
            <a:r>
              <a:rPr lang="zh-CN" altLang="en-US" dirty="0"/>
              <a:t>丁二烯</a:t>
            </a:r>
            <a:r>
              <a:rPr lang="en-US" altLang="zh-CN" dirty="0"/>
              <a:t>-</a:t>
            </a:r>
            <a:r>
              <a:rPr lang="zh-CN" altLang="en-US" dirty="0"/>
              <a:t>苯乙烯共聚物</a:t>
            </a:r>
            <a:r>
              <a:rPr lang="en-US" altLang="zh-CN" dirty="0"/>
              <a:t>;SBR</a:t>
            </a:r>
            <a:r>
              <a:rPr lang="zh-CN" altLang="en-US" dirty="0"/>
              <a:t>是丁苯橡胶</a:t>
            </a:r>
            <a:r>
              <a:rPr lang="en-US" altLang="zh-CN" dirty="0"/>
              <a:t>;EPR</a:t>
            </a:r>
            <a:r>
              <a:rPr lang="zh-CN" altLang="en-US" dirty="0"/>
              <a:t>是乙丙橡胶</a:t>
            </a:r>
            <a:r>
              <a:rPr lang="en-US" altLang="zh-CN" dirty="0"/>
              <a:t>;EVA</a:t>
            </a:r>
            <a:r>
              <a:rPr lang="zh-CN" altLang="en-US" dirty="0"/>
              <a:t>是乙烯</a:t>
            </a:r>
            <a:r>
              <a:rPr lang="en-US" altLang="zh-CN" dirty="0"/>
              <a:t>-</a:t>
            </a:r>
            <a:r>
              <a:rPr lang="zh-CN" altLang="en-US" dirty="0"/>
              <a:t>醋酸乙烯的共聚物。</a:t>
            </a:r>
          </a:p>
          <a:p>
            <a:endParaRPr lang="x-none"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7" name="幻灯片图像占位符 1"/>
          <p:cNvSpPr>
            <a:spLocks noGrp="1" noRot="1" noChangeAspect="1"/>
          </p:cNvSpPr>
          <p:nvPr>
            <p:ph type="sldImg" idx="2"/>
          </p:nvPr>
        </p:nvSpPr>
        <p:spPr/>
      </p:sp>
      <p:sp>
        <p:nvSpPr>
          <p:cNvPr id="1048958" name="文本占位符 2"/>
          <p:cNvSpPr>
            <a:spLocks noGrp="1"/>
          </p:cNvSpPr>
          <p:nvPr>
            <p:ph type="body" idx="3"/>
          </p:nvPr>
        </p:nvSpPr>
        <p:spPr/>
        <p:txBody>
          <a:bodyPr/>
          <a:lstStyle/>
          <a:p>
            <a:r>
              <a:rPr lang="zh-CN" altLang="en-US" dirty="0">
                <a:latin typeface="宋体" panose="02010600030101010101" pitchFamily="2" charset="-122"/>
                <a:sym typeface="+mn-ea"/>
              </a:rPr>
              <a:t>很多缩聚物是两种单体通过官能团间缩合反应制备的。在结构上与单体有差别。可根据结构单元的结构来命名，前面冠以</a:t>
            </a:r>
            <a:r>
              <a:rPr lang="zh-CN" altLang="en-US" dirty="0">
                <a:latin typeface="Courier 10cpi" charset="0"/>
                <a:sym typeface="+mn-ea"/>
              </a:rPr>
              <a:t>“</a:t>
            </a:r>
            <a:r>
              <a:rPr lang="zh-CN" altLang="en-US" dirty="0">
                <a:latin typeface="宋体" panose="02010600030101010101" pitchFamily="2" charset="-122"/>
                <a:sym typeface="+mn-ea"/>
              </a:rPr>
              <a:t>聚</a:t>
            </a:r>
            <a:r>
              <a:rPr lang="zh-CN" altLang="en-US" dirty="0">
                <a:latin typeface="Courier 10cpi" charset="0"/>
                <a:sym typeface="+mn-ea"/>
              </a:rPr>
              <a:t>”</a:t>
            </a:r>
            <a:r>
              <a:rPr lang="zh-CN" altLang="en-US" dirty="0">
                <a:latin typeface="宋体" panose="02010600030101010101" pitchFamily="2" charset="-122"/>
                <a:sym typeface="+mn-ea"/>
              </a:rPr>
              <a:t>字。例如对苯二甲酸和乙二醇制备的聚合物叫聚（对苯二甲酸乙二酯），由己二胺和己二酸反应制备的叫聚己二酰已二胺等等。有一些聚合物结构中已看不出单体来源了。</a:t>
            </a:r>
            <a:r>
              <a:rPr lang="zh-CN" altLang="en-US" dirty="0">
                <a:sym typeface="+mn-ea"/>
              </a:rPr>
              <a:t>更需要由聚合物的结构特征命名，例如聚酯，聚醚，聚砜。</a:t>
            </a:r>
            <a:endParaRPr lang="zh-CN" altLang="en-US" dirty="0"/>
          </a:p>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5" name="幻灯片图像占位符 1"/>
          <p:cNvSpPr>
            <a:spLocks noGrp="1" noRot="1" noChangeAspect="1"/>
          </p:cNvSpPr>
          <p:nvPr>
            <p:ph type="sldImg" idx="2"/>
          </p:nvPr>
        </p:nvSpPr>
        <p:spPr/>
      </p:sp>
      <p:sp>
        <p:nvSpPr>
          <p:cNvPr id="1048966" name="文本占位符 2"/>
          <p:cNvSpPr>
            <a:spLocks noGrp="1"/>
          </p:cNvSpPr>
          <p:nvPr>
            <p:ph type="body" idx="3"/>
          </p:nvPr>
        </p:nvSpPr>
        <p:spPr/>
        <p:txBody>
          <a:bodyPr/>
          <a:lstStyle/>
          <a:p>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为避免聚合物命名中的多名或不确切，</a:t>
            </a:r>
            <a:r>
              <a:rPr lang="x-none"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1972年</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国际</a:t>
            </a:r>
            <a:r>
              <a:rPr lang="x-none"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纯粹</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化学和应用化学联合会（International Union of Pure and Applied Chemistry</a:t>
            </a:r>
            <a:r>
              <a:rPr lang="x-none"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，IUPAC</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）提出了以</a:t>
            </a:r>
            <a:r>
              <a:rPr lang="x-none"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大分子的</a:t>
            </a:r>
            <a:r>
              <a:rPr lang="x-none" altLang="zh-CN"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重复结构单元</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为基础的系统命名法</a:t>
            </a:r>
            <a:r>
              <a:rPr lang="x-none"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。有三条原则：</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确定重复结构单元形式；将重复单元中的次级单元</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取代基</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按由小到大、由简单到复杂的排列顺序进行书写；</a:t>
            </a:r>
          </a:p>
          <a:p>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命名重复结构单元，并在前面加一“聚</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(poly)”</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字即为聚合物的名称。</a:t>
            </a:r>
          </a:p>
          <a:p>
            <a:endParaRPr lang="x-none"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4" name="幻灯片图像占位符 1"/>
          <p:cNvSpPr>
            <a:spLocks noGrp="1" noRot="1" noChangeAspect="1"/>
          </p:cNvSpPr>
          <p:nvPr>
            <p:ph type="sldImg" idx="2"/>
          </p:nvPr>
        </p:nvSpPr>
        <p:spPr/>
      </p:sp>
      <p:sp>
        <p:nvSpPr>
          <p:cNvPr id="1048975" name="文本占位符 2"/>
          <p:cNvSpPr>
            <a:spLocks noGrp="1"/>
          </p:cNvSpPr>
          <p:nvPr>
            <p:ph type="body" idx="3"/>
          </p:nvPr>
        </p:nvSpPr>
        <p:spPr/>
        <p:txBody>
          <a:bodyPr/>
          <a:lstStyle/>
          <a:p>
            <a:pPr lvl="0" indent="0" algn="l" fontAlgn="auto">
              <a:lnSpc>
                <a:spcPts val="3360"/>
              </a:lnSpc>
              <a:buClrTx/>
              <a:buSzTx/>
              <a:buFontTx/>
            </a:pP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系统命名法使内容和形式得到了统一，但命名过程十分繁琐，命名也十分冗长，因此在科学文献中尚未普遍执行。</a:t>
            </a:r>
            <a:r>
              <a:rPr lang="zh-CN" altLang="en-US"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IUPAC希望在学术交流中尽量采用IUPAC命名。</a:t>
            </a:r>
          </a:p>
          <a:p>
            <a:pPr lvl="0" indent="0" algn="l" fontAlgn="auto">
              <a:lnSpc>
                <a:spcPts val="3360"/>
              </a:lnSpc>
              <a:buClrTx/>
              <a:buSzTx/>
              <a:buFontTx/>
            </a:pPr>
            <a:r>
              <a:rPr lang="x-none" altLang="zh-CN" dirty="0"/>
              <a:t>为方便使用，可使用简写形式，见下页</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聚乙烯</a:t>
            </a:r>
            <a:r>
              <a:rPr lang="en-US" altLang="zh-CN" dirty="0"/>
              <a:t>PE</a:t>
            </a:r>
            <a:r>
              <a:rPr lang="zh-CN" altLang="en-US" dirty="0"/>
              <a:t>。聚丙烯</a:t>
            </a:r>
            <a:r>
              <a:rPr lang="en-US" altLang="zh-CN" dirty="0"/>
              <a:t>PP</a:t>
            </a:r>
            <a:r>
              <a:rPr lang="zh-CN" altLang="en-US" dirty="0"/>
              <a:t>。聚异丁烯</a:t>
            </a:r>
            <a:r>
              <a:rPr lang="en-US" altLang="zh-CN" dirty="0"/>
              <a:t>PIB</a:t>
            </a:r>
            <a:r>
              <a:rPr lang="zh-CN" altLang="en-US" dirty="0"/>
              <a:t>。聚丙烯酸甲酯</a:t>
            </a:r>
            <a:r>
              <a:rPr lang="en-US" altLang="zh-CN" dirty="0"/>
              <a:t>PMA</a:t>
            </a:r>
            <a:r>
              <a:rPr lang="zh-CN" altLang="en-US" dirty="0"/>
              <a:t>。聚乙烯醇</a:t>
            </a:r>
            <a:r>
              <a:rPr lang="en-US" altLang="zh-CN" dirty="0"/>
              <a:t>PVA</a:t>
            </a:r>
            <a:r>
              <a:rPr lang="zh-CN" altLang="en-US"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4488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0" name="幻灯片图像占位符 1"/>
          <p:cNvSpPr>
            <a:spLocks noGrp="1" noRot="1" noChangeAspect="1"/>
          </p:cNvSpPr>
          <p:nvPr>
            <p:ph type="sldImg"/>
          </p:nvPr>
        </p:nvSpPr>
        <p:spPr/>
      </p:sp>
      <p:sp>
        <p:nvSpPr>
          <p:cNvPr id="1048991" name="备注占位符 2"/>
          <p:cNvSpPr>
            <a:spLocks noGrp="1"/>
          </p:cNvSpPr>
          <p:nvPr>
            <p:ph type="body" idx="1"/>
          </p:nvPr>
        </p:nvSpPr>
        <p:spPr/>
        <p:txBody>
          <a:bodyPr/>
          <a:lstStyle/>
          <a:p>
            <a:r>
              <a:rPr lang="zh-CN" altLang="en-US" dirty="0"/>
              <a:t>高分子的分类可以按照主链元素组成分为主链全是碳元素的碳链高分子，主链中 含有其他元素的杂链高分子，主链不含碳元素的元素有机高分子。</a:t>
            </a:r>
          </a:p>
        </p:txBody>
      </p:sp>
      <p:sp>
        <p:nvSpPr>
          <p:cNvPr id="104899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3" name="幻灯片图像占位符 1"/>
          <p:cNvSpPr>
            <a:spLocks noGrp="1" noRot="1" noChangeAspect="1"/>
          </p:cNvSpPr>
          <p:nvPr>
            <p:ph type="sldImg"/>
          </p:nvPr>
        </p:nvSpPr>
        <p:spPr/>
      </p:sp>
      <p:sp>
        <p:nvSpPr>
          <p:cNvPr id="1049014" name="备注占位符 2"/>
          <p:cNvSpPr>
            <a:spLocks noGrp="1"/>
          </p:cNvSpPr>
          <p:nvPr>
            <p:ph type="body" idx="1"/>
          </p:nvPr>
        </p:nvSpPr>
        <p:spPr/>
        <p:txBody>
          <a:bodyPr/>
          <a:lstStyle/>
          <a:p>
            <a:r>
              <a:rPr lang="zh-CN" altLang="en-US" dirty="0"/>
              <a:t>还可以按照性质和用途分为 塑料，纤维，橡胶，涂料，胶粘剂，功能高分子</a:t>
            </a:r>
            <a:r>
              <a:rPr lang="en-US" altLang="zh-CN" dirty="0"/>
              <a:t>…...</a:t>
            </a:r>
            <a:r>
              <a:rPr lang="zh-CN" altLang="en-US" dirty="0"/>
              <a:t>。</a:t>
            </a:r>
          </a:p>
        </p:txBody>
      </p:sp>
      <p:sp>
        <p:nvSpPr>
          <p:cNvPr id="1049015"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7" name="幻灯片图像占位符 1"/>
          <p:cNvSpPr>
            <a:spLocks noGrp="1" noRot="1" noChangeAspect="1"/>
          </p:cNvSpPr>
          <p:nvPr>
            <p:ph type="sldImg" idx="2"/>
          </p:nvPr>
        </p:nvSpPr>
        <p:spPr/>
      </p:sp>
      <p:sp>
        <p:nvSpPr>
          <p:cNvPr id="1049028" name="文本占位符 2"/>
          <p:cNvSpPr>
            <a:spLocks noGrp="1"/>
          </p:cNvSpPr>
          <p:nvPr>
            <p:ph type="body" idx="3"/>
          </p:nvPr>
        </p:nvSpPr>
        <p:spPr/>
        <p:txBody>
          <a:bodyPr/>
          <a:lstStyle/>
          <a:p>
            <a:pPr indent="0">
              <a:lnSpc>
                <a:spcPct val="125000"/>
              </a:lnSpc>
              <a:spcBef>
                <a:spcPct val="0"/>
              </a:spcBef>
              <a:buFont typeface="Wingdings" panose="05000000000000000000" pitchFamily="2" charset="2"/>
              <a:buNone/>
            </a:pPr>
            <a:r>
              <a:rPr kumimoji="1" lang="zh-CN" altLang="en-US" dirty="0">
                <a:ea typeface="黑体" panose="02010609060101010101" pitchFamily="49" charset="-122"/>
                <a:cs typeface="Times New Roman" panose="02020603050405020304" pitchFamily="18" charset="0"/>
                <a:sym typeface="+mn-ea"/>
              </a:rPr>
              <a:t>在聚合过程中，由于反应几率不同，即使是</a:t>
            </a:r>
            <a:r>
              <a:rPr kumimoji="1" lang="x-none" altLang="zh-CN" dirty="0">
                <a:ea typeface="黑体" panose="02010609060101010101" pitchFamily="49" charset="-122"/>
                <a:cs typeface="Times New Roman" panose="02020603050405020304" pitchFamily="18" charset="0"/>
                <a:sym typeface="+mn-ea"/>
              </a:rPr>
              <a:t>相同单体单元合成的</a:t>
            </a:r>
            <a:r>
              <a:rPr kumimoji="1" lang="zh-CN" altLang="en-US" dirty="0">
                <a:ea typeface="黑体" panose="02010609060101010101" pitchFamily="49" charset="-122"/>
                <a:cs typeface="Times New Roman" panose="02020603050405020304" pitchFamily="18" charset="0"/>
                <a:sym typeface="+mn-ea"/>
              </a:rPr>
              <a:t>聚合物，也是由分子量不</a:t>
            </a:r>
            <a:r>
              <a:rPr kumimoji="1" lang="x-none" altLang="zh-CN" dirty="0">
                <a:ea typeface="黑体" panose="02010609060101010101" pitchFamily="49" charset="-122"/>
                <a:cs typeface="Times New Roman" panose="02020603050405020304" pitchFamily="18" charset="0"/>
                <a:sym typeface="+mn-ea"/>
              </a:rPr>
              <a:t>同</a:t>
            </a:r>
            <a:r>
              <a:rPr kumimoji="1" lang="zh-CN" altLang="en-US" dirty="0">
                <a:ea typeface="黑体" panose="02010609060101010101" pitchFamily="49" charset="-122"/>
                <a:cs typeface="Times New Roman" panose="02020603050405020304" pitchFamily="18" charset="0"/>
                <a:sym typeface="+mn-ea"/>
              </a:rPr>
              <a:t>的同系物组成，即分子量</a:t>
            </a:r>
            <a:r>
              <a:rPr lang="zh-CN" altLang="en-US" dirty="0">
                <a:latin typeface="黑体" panose="02010609060101010101" pitchFamily="49" charset="-122"/>
                <a:ea typeface="黑体" panose="02010609060101010101" pitchFamily="49" charset="-122"/>
                <a:sym typeface="+mn-ea"/>
              </a:rPr>
              <a:t>有一定</a:t>
            </a:r>
            <a:r>
              <a:rPr lang="zh-CN" altLang="en-US" dirty="0">
                <a:solidFill>
                  <a:srgbClr val="181EFF"/>
                </a:solidFill>
                <a:latin typeface="黑体" panose="02010609060101010101" pitchFamily="49" charset="-122"/>
                <a:ea typeface="黑体" panose="02010609060101010101" pitchFamily="49" charset="-122"/>
                <a:sym typeface="+mn-ea"/>
              </a:rPr>
              <a:t>分布</a:t>
            </a:r>
            <a:r>
              <a:rPr lang="zh-CN" altLang="en-US" dirty="0">
                <a:latin typeface="黑体" panose="02010609060101010101" pitchFamily="49" charset="-122"/>
                <a:ea typeface="黑体" panose="02010609060101010101" pitchFamily="49" charset="-122"/>
                <a:sym typeface="+mn-ea"/>
              </a:rPr>
              <a:t>，不是均一的。</a:t>
            </a:r>
            <a:r>
              <a:rPr lang="x-none"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聚合物分子量的这种特性称为“</a:t>
            </a:r>
            <a:r>
              <a:rPr lang="zh-CN" altLang="en-US" dirty="0">
                <a:solidFill>
                  <a:srgbClr val="181EFF"/>
                </a:solidFill>
                <a:latin typeface="黑体" panose="02010609060101010101" pitchFamily="49" charset="-122"/>
                <a:ea typeface="黑体" panose="02010609060101010101" pitchFamily="49" charset="-122"/>
                <a:sym typeface="+mn-ea"/>
              </a:rPr>
              <a:t>多分散性</a:t>
            </a:r>
            <a:r>
              <a:rPr lang="zh-CN" altLang="en-US" dirty="0">
                <a:latin typeface="黑体" panose="02010609060101010101" pitchFamily="49" charset="-122"/>
                <a:ea typeface="黑体" panose="02010609060101010101" pitchFamily="49" charset="-122"/>
                <a:sym typeface="+mn-ea"/>
              </a:rPr>
              <a:t>”。</a:t>
            </a:r>
            <a:r>
              <a:rPr lang="x-none" altLang="zh-CN" dirty="0">
                <a:latin typeface="黑体" panose="02010609060101010101" pitchFamily="49" charset="-122"/>
                <a:ea typeface="黑体" panose="02010609060101010101" pitchFamily="49" charset="-122"/>
                <a:sym typeface="+mn-ea"/>
              </a:rPr>
              <a:t>可以用这张图清晰的看出小分子与高分子在分</a:t>
            </a:r>
            <a:r>
              <a:rPr lang="zh-CN" altLang="en-US" dirty="0">
                <a:latin typeface="黑体" panose="02010609060101010101" pitchFamily="49" charset="-122"/>
                <a:ea typeface="黑体" panose="02010609060101010101" pitchFamily="49" charset="-122"/>
                <a:sym typeface="+mn-ea"/>
              </a:rPr>
              <a:t>子</a:t>
            </a:r>
            <a:r>
              <a:rPr lang="x-none" altLang="zh-CN" dirty="0">
                <a:latin typeface="黑体" panose="02010609060101010101" pitchFamily="49" charset="-122"/>
                <a:ea typeface="黑体" panose="02010609060101010101" pitchFamily="49" charset="-122"/>
                <a:sym typeface="+mn-ea"/>
              </a:rPr>
              <a:t>量分布方面的区别。</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0" name="幻灯片图像占位符 1"/>
          <p:cNvSpPr>
            <a:spLocks noGrp="1" noRot="1" noChangeAspect="1"/>
          </p:cNvSpPr>
          <p:nvPr>
            <p:ph type="sldImg" idx="2"/>
          </p:nvPr>
        </p:nvSpPr>
        <p:spPr/>
      </p:sp>
      <p:sp>
        <p:nvSpPr>
          <p:cNvPr id="1049051" name="文本占位符 2"/>
          <p:cNvSpPr>
            <a:spLocks noGrp="1"/>
          </p:cNvSpPr>
          <p:nvPr>
            <p:ph type="body" idx="3"/>
          </p:nvPr>
        </p:nvSpPr>
        <p:spPr/>
        <p:txBody>
          <a:bodyPr/>
          <a:lstStyle/>
          <a:p>
            <a:r>
              <a:rPr kumimoji="1" lang="zh-CN" altLang="en-US" dirty="0">
                <a:latin typeface="黑体" panose="02010609060101010101" pitchFamily="49" charset="-122"/>
                <a:ea typeface="黑体" panose="02010609060101010101" pitchFamily="49" charset="-122"/>
                <a:sym typeface="+mn-ea"/>
              </a:rPr>
              <a:t>根据统计方法不同，平均分子量表示方法可分为</a:t>
            </a:r>
            <a:r>
              <a:rPr kumimoji="1" lang="x-none" altLang="zh-CN" dirty="0">
                <a:latin typeface="黑体" panose="02010609060101010101" pitchFamily="49" charset="-122"/>
                <a:ea typeface="黑体" panose="02010609060101010101" pitchFamily="49" charset="-122"/>
                <a:sym typeface="+mn-ea"/>
              </a:rPr>
              <a:t>如下几种方式，第一种是数均分子量</a:t>
            </a:r>
            <a:r>
              <a:rPr kumimoji="1" lang="zh-CN" altLang="en-US" dirty="0">
                <a:latin typeface="黑体" panose="02010609060101010101" pitchFamily="49" charset="-122"/>
                <a:ea typeface="黑体" panose="02010609060101010101" pitchFamily="49" charset="-122"/>
                <a:sym typeface="+mn-ea"/>
              </a:rPr>
              <a:t>，</a:t>
            </a:r>
            <a:r>
              <a:rPr kumimoji="1" lang="x-none" altLang="zh-CN" dirty="0">
                <a:latin typeface="黑体" panose="02010609060101010101" pitchFamily="49" charset="-122"/>
                <a:ea typeface="黑体" panose="02010609060101010101" pitchFamily="49" charset="-122"/>
                <a:sym typeface="+mn-ea"/>
              </a:rPr>
              <a:t>定义</a:t>
            </a:r>
            <a:r>
              <a:rPr kumimoji="1" lang="zh-CN" altLang="en-US" dirty="0">
                <a:latin typeface="黑体" panose="02010609060101010101" pitchFamily="49" charset="-122"/>
                <a:ea typeface="黑体" panose="02010609060101010101" pitchFamily="49" charset="-122"/>
                <a:sym typeface="+mn-ea"/>
              </a:rPr>
              <a:t>为不同分子量的分子数目的平均值。</a:t>
            </a:r>
            <a:endParaRPr kumimoji="1" lang="x-none" altLang="zh-CN" dirty="0">
              <a:latin typeface="黑体" panose="02010609060101010101" pitchFamily="49" charset="-122"/>
              <a:ea typeface="黑体" panose="02010609060101010101" pitchFamily="49"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幻灯片图像占位符 1"/>
          <p:cNvSpPr>
            <a:spLocks noGrp="1" noRot="1" noChangeAspect="1"/>
          </p:cNvSpPr>
          <p:nvPr>
            <p:ph type="sldImg" idx="2"/>
          </p:nvPr>
        </p:nvSpPr>
        <p:spPr/>
      </p:sp>
      <p:sp>
        <p:nvSpPr>
          <p:cNvPr id="1048632" name="文本占位符 2"/>
          <p:cNvSpPr>
            <a:spLocks noGrp="1"/>
          </p:cNvSpPr>
          <p:nvPr>
            <p:ph type="body" idx="3"/>
          </p:nvPr>
        </p:nvSpPr>
        <p:spPr/>
        <p:txBody>
          <a:bodyPr/>
          <a:lstStyle/>
          <a:p>
            <a:pPr algn="just"/>
            <a:r>
              <a:rPr lang="zh-CN" altLang="en-US" dirty="0">
                <a:sym typeface="+mn-ea"/>
              </a:rPr>
              <a:t>生活中高分子材料无处不在</a:t>
            </a:r>
            <a:r>
              <a:rPr lang="x-none" altLang="zh-CN" dirty="0">
                <a:sym typeface="+mn-ea"/>
              </a:rPr>
              <a:t>！</a:t>
            </a:r>
            <a:r>
              <a:rPr lang="zh-CN" altLang="en-US" i="0" dirty="0">
                <a:effectLst>
                  <a:outerShdw blurRad="38100" dist="38100" dir="2700000" algn="tl">
                    <a:srgbClr val="C0C0C0"/>
                  </a:outerShdw>
                </a:effectLst>
                <a:latin typeface="Arial" panose="020B0604020202020204" pitchFamily="34" charset="0"/>
                <a:ea typeface="楷体_GB2312" pitchFamily="49" charset="-122"/>
                <a:sym typeface="+mn-ea"/>
              </a:rPr>
              <a:t>在人类历史中，高分子对人类产生了巨大影响</a:t>
            </a:r>
            <a:r>
              <a:rPr lang="x-none" altLang="zh-CN" i="0" dirty="0">
                <a:effectLst>
                  <a:outerShdw blurRad="38100" dist="38100" dir="2700000" algn="tl">
                    <a:srgbClr val="C0C0C0"/>
                  </a:outerShdw>
                </a:effectLst>
                <a:latin typeface="Arial" panose="020B0604020202020204" pitchFamily="34" charset="0"/>
                <a:ea typeface="楷体_GB2312" pitchFamily="49" charset="-122"/>
                <a:sym typeface="+mn-ea"/>
              </a:rPr>
              <a:t>。</a:t>
            </a:r>
            <a:endParaRPr lang="en-US" altLang="zh-CN" i="0" dirty="0">
              <a:effectLst>
                <a:outerShdw blurRad="38100" dist="38100" dir="2700000" algn="tl">
                  <a:srgbClr val="C0C0C0"/>
                </a:outerShdw>
              </a:effectLst>
              <a:latin typeface="Arial" panose="020B0604020202020204" pitchFamily="34" charset="0"/>
              <a:ea typeface="楷体_GB2312" pitchFamily="49" charset="-122"/>
              <a:sym typeface="+mn-ea"/>
            </a:endParaRPr>
          </a:p>
          <a:p>
            <a:pPr algn="just"/>
            <a:r>
              <a:rPr lang="zh-CN" altLang="en-US" sz="1200" kern="1200" dirty="0">
                <a:solidFill>
                  <a:schemeClr val="tx1"/>
                </a:solidFill>
                <a:latin typeface="+mn-lt"/>
                <a:ea typeface="+mn-ea"/>
                <a:cs typeface="+mn-cs"/>
                <a:sym typeface="+mn-ea"/>
              </a:rPr>
              <a:t>例如：喝水的塑料瓶子的主要成分是聚对苯二甲酸乙二醇酯；生活中的塑料垃圾桶是由聚苯乙烯加工成型的。</a:t>
            </a:r>
            <a:endParaRPr lang="en-US" altLang="zh-CN" sz="1200" kern="1200" dirty="0">
              <a:solidFill>
                <a:schemeClr val="tx1"/>
              </a:solidFill>
              <a:latin typeface="+mn-lt"/>
              <a:ea typeface="+mn-ea"/>
              <a:cs typeface="+mn-cs"/>
              <a:sym typeface="+mn-ea"/>
            </a:endParaRPr>
          </a:p>
          <a:p>
            <a:pPr algn="just"/>
            <a:r>
              <a:rPr lang="zh-CN" altLang="en-US" sz="1200" kern="1200" dirty="0">
                <a:solidFill>
                  <a:schemeClr val="tx1"/>
                </a:solidFill>
                <a:latin typeface="+mn-lt"/>
                <a:ea typeface="+mn-ea"/>
                <a:cs typeface="+mn-cs"/>
                <a:sym typeface="+mn-ea"/>
              </a:rPr>
              <a:t>这幅图展示了生活中主要使用的高分子产品及其大致的比例。</a:t>
            </a:r>
            <a:endParaRPr lang="x-none" altLang="zh-CN" sz="1200" kern="1200" dirty="0">
              <a:solidFill>
                <a:schemeClr val="tx1"/>
              </a:solidFill>
              <a:latin typeface="+mn-lt"/>
              <a:ea typeface="+mn-ea"/>
              <a:cs typeface="+mn-cs"/>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7" name="幻灯片图像占位符 1"/>
          <p:cNvSpPr>
            <a:spLocks noGrp="1" noRot="1" noChangeAspect="1"/>
          </p:cNvSpPr>
          <p:nvPr>
            <p:ph type="sldImg" idx="2"/>
          </p:nvPr>
        </p:nvSpPr>
        <p:spPr/>
      </p:sp>
      <p:sp>
        <p:nvSpPr>
          <p:cNvPr id="1049068" name="文本占位符 2"/>
          <p:cNvSpPr>
            <a:spLocks noGrp="1"/>
          </p:cNvSpPr>
          <p:nvPr>
            <p:ph type="body" idx="3"/>
          </p:nvPr>
        </p:nvSpPr>
        <p:spPr/>
        <p:txBody>
          <a:bodyPr/>
          <a:lstStyle/>
          <a:p>
            <a:r>
              <a:rPr kumimoji="1" lang="x-none" altLang="zh-CN" dirty="0">
                <a:latin typeface="黑体" panose="02010609060101010101" pitchFamily="49" charset="-122"/>
                <a:ea typeface="黑体" panose="02010609060101010101" pitchFamily="49" charset="-122"/>
                <a:sym typeface="+mn-ea"/>
              </a:rPr>
              <a:t>第二种是重均分子量，即</a:t>
            </a:r>
            <a:r>
              <a:rPr kumimoji="1" lang="zh-CN" altLang="en-US" dirty="0">
                <a:latin typeface="黑体" panose="02010609060101010101" pitchFamily="49" charset="-122"/>
                <a:ea typeface="黑体" panose="02010609060101010101" pitchFamily="49" charset="-122"/>
                <a:sym typeface="+mn-ea"/>
              </a:rPr>
              <a:t>不同分子量的分子</a:t>
            </a:r>
            <a:r>
              <a:rPr kumimoji="1" lang="x-none" altLang="zh-CN" dirty="0">
                <a:latin typeface="黑体" panose="02010609060101010101" pitchFamily="49" charset="-122"/>
                <a:ea typeface="黑体" panose="02010609060101010101" pitchFamily="49" charset="-122"/>
                <a:sym typeface="+mn-ea"/>
              </a:rPr>
              <a:t>重量的</a:t>
            </a:r>
            <a:r>
              <a:rPr kumimoji="1" lang="zh-CN" altLang="en-US" dirty="0">
                <a:latin typeface="黑体" panose="02010609060101010101" pitchFamily="49" charset="-122"/>
                <a:ea typeface="黑体" panose="02010609060101010101" pitchFamily="49" charset="-122"/>
                <a:sym typeface="+mn-ea"/>
              </a:rPr>
              <a:t>平均</a:t>
            </a:r>
            <a:r>
              <a:rPr kumimoji="1" lang="x-none" altLang="zh-CN" dirty="0">
                <a:latin typeface="黑体" panose="02010609060101010101" pitchFamily="49" charset="-122"/>
                <a:ea typeface="黑体" panose="02010609060101010101" pitchFamily="49" charset="-122"/>
                <a:sym typeface="+mn-ea"/>
              </a:rPr>
              <a:t>值，根据定义，有公式</a:t>
            </a:r>
            <a:r>
              <a:rPr kumimoji="1" lang="zh-CN" altLang="en-US" dirty="0">
                <a:latin typeface="黑体" panose="02010609060101010101" pitchFamily="49" charset="-122"/>
                <a:ea typeface="黑体" panose="02010609060101010101" pitchFamily="49" charset="-122"/>
                <a:sym typeface="+mn-ea"/>
              </a:rPr>
              <a:t>如上。</a:t>
            </a:r>
            <a:endParaRPr kumimoji="1" lang="x-none" altLang="zh-CN" dirty="0">
              <a:latin typeface="黑体" panose="02010609060101010101" pitchFamily="49" charset="-122"/>
              <a:ea typeface="黑体" panose="02010609060101010101" pitchFamily="49" charset="-122"/>
              <a:sym typeface="+mn-ea"/>
            </a:endParaRPr>
          </a:p>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7" name="幻灯片图像占位符 1"/>
          <p:cNvSpPr>
            <a:spLocks noGrp="1" noRot="1" noChangeAspect="1"/>
          </p:cNvSpPr>
          <p:nvPr>
            <p:ph type="sldImg" idx="2"/>
          </p:nvPr>
        </p:nvSpPr>
        <p:spPr/>
      </p:sp>
      <p:sp>
        <p:nvSpPr>
          <p:cNvPr id="1049078" name="文本占位符 2"/>
          <p:cNvSpPr>
            <a:spLocks noGrp="1"/>
          </p:cNvSpPr>
          <p:nvPr>
            <p:ph type="body" idx="3"/>
          </p:nvPr>
        </p:nvSpPr>
        <p:spPr/>
        <p:txBody>
          <a:bodyPr/>
          <a:lstStyle/>
          <a:p>
            <a:r>
              <a:rPr kumimoji="1" lang="zh-CN" altLang="en-US" dirty="0">
                <a:ea typeface="黑体" panose="02010609060101010101" pitchFamily="49" charset="-122"/>
                <a:cs typeface="Times New Roman" panose="02020603050405020304" pitchFamily="18" charset="0"/>
                <a:sym typeface="+mn-ea"/>
              </a:rPr>
              <a:t>用粘度法(viscosimetry) 测定，用得最普遍。</a:t>
            </a:r>
            <a:r>
              <a:rPr kumimoji="1" lang="x-none" altLang="zh-CN" dirty="0">
                <a:ea typeface="黑体" panose="02010609060101010101" pitchFamily="49" charset="-122"/>
                <a:cs typeface="Times New Roman" panose="02020603050405020304" pitchFamily="18" charset="0"/>
                <a:sym typeface="+mn-ea"/>
              </a:rPr>
              <a:t>这里的a是</a:t>
            </a:r>
            <a:r>
              <a:rPr lang="en-US" altLang="en-US" dirty="0">
                <a:latin typeface="Times New Roman" panose="02020603050405020304" pitchFamily="18" charset="0"/>
                <a:ea typeface="黑体" panose="02010609060101010101" pitchFamily="49" charset="-122"/>
                <a:cs typeface="Times New Roman" panose="02020603050405020304" pitchFamily="18" charset="0"/>
                <a:sym typeface="+mn-ea"/>
              </a:rPr>
              <a:t>粘度关系式中的指数</a:t>
            </a:r>
            <a:r>
              <a:rPr lang="x-none" altLang="en-US"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一般在</a:t>
            </a: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ea"/>
              </a:rPr>
              <a:t>0.5</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ea"/>
              </a:rPr>
              <a:t>0.9</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之间。</a:t>
            </a:r>
            <a:r>
              <a:rPr lang="x-none" altLang="zh-CN" dirty="0">
                <a:latin typeface="Times New Roman" panose="02020603050405020304" pitchFamily="18" charset="0"/>
                <a:ea typeface="黑体" panose="02010609060101010101" pitchFamily="49" charset="-122"/>
                <a:cs typeface="Times New Roman" panose="02020603050405020304" pitchFamily="18" charset="0"/>
                <a:sym typeface="+mn-ea"/>
              </a:rPr>
              <a:t>这里不深究</a:t>
            </a: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ea"/>
              </a:rPr>
              <a:t>Mark-</a:t>
            </a:r>
            <a:r>
              <a:rPr lang="en-US" altLang="zh-CN" dirty="0" err="1">
                <a:latin typeface="Times New Roman" panose="02020603050405020304" pitchFamily="18" charset="0"/>
                <a:ea typeface="黑体" panose="02010609060101010101" pitchFamily="49" charset="-122"/>
                <a:cs typeface="Times New Roman" panose="02020603050405020304" pitchFamily="18" charset="0"/>
                <a:sym typeface="+mn-ea"/>
              </a:rPr>
              <a:t>Houwink</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方程</a:t>
            </a:r>
            <a:r>
              <a:rPr lang="x-none" altLang="zh-CN" dirty="0">
                <a:latin typeface="Times New Roman" panose="02020603050405020304" pitchFamily="18" charset="0"/>
                <a:ea typeface="黑体" panose="02010609060101010101" pitchFamily="49" charset="-122"/>
                <a:cs typeface="Times New Roman" panose="02020603050405020304" pitchFamily="18" charset="0"/>
                <a:sym typeface="+mn-ea"/>
              </a:rPr>
              <a:t>。</a:t>
            </a:r>
            <a:endParaRPr lang="x-none" altLang="zh-CN" dirty="0"/>
          </a:p>
          <a:p>
            <a:r>
              <a:rPr lang="x-none" altLang="zh-CN" dirty="0"/>
              <a:t>同学们想想，对于单分散的高分子，这三者是什么关系呢？</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4" name="幻灯片图像占位符 1"/>
          <p:cNvSpPr>
            <a:spLocks noGrp="1" noRot="1" noChangeAspect="1"/>
          </p:cNvSpPr>
          <p:nvPr>
            <p:ph type="sldImg" idx="2"/>
          </p:nvPr>
        </p:nvSpPr>
        <p:spPr/>
      </p:sp>
      <p:sp>
        <p:nvSpPr>
          <p:cNvPr id="1049085" name="文本占位符 2"/>
          <p:cNvSpPr>
            <a:spLocks noGrp="1"/>
          </p:cNvSpPr>
          <p:nvPr>
            <p:ph type="body" idx="3"/>
          </p:nvPr>
        </p:nvSpPr>
        <p:spPr/>
        <p:txBody>
          <a:bodyPr/>
          <a:lstStyle/>
          <a:p>
            <a:r>
              <a:rPr lang="x-none" altLang="zh-CN" dirty="0"/>
              <a:t>这些不同的分子量表示有什么物理意义 ？</a:t>
            </a:r>
          </a:p>
          <a:p>
            <a:pPr lvl="0" indent="0" algn="l">
              <a:spcBef>
                <a:spcPct val="50000"/>
              </a:spcBef>
              <a:buClrTx/>
              <a:buSzTx/>
              <a:buFont typeface="Wingdings" panose="05000000000000000000" pitchFamily="2" charset="2"/>
              <a:buNone/>
            </a:pPr>
            <a:r>
              <a:rPr kumimoji="1" lang="zh-CN" altLang="en-US" dirty="0">
                <a:solidFill>
                  <a:srgbClr val="C00000"/>
                </a:solidFill>
                <a:ea typeface="黑体" panose="02010609060101010101" pitchFamily="49" charset="-122"/>
                <a:cs typeface="Times New Roman" panose="02020603050405020304" pitchFamily="18" charset="0"/>
                <a:sym typeface="+mn-ea"/>
              </a:rPr>
              <a:t>测定方法：</a:t>
            </a:r>
            <a:r>
              <a:rPr kumimoji="1" lang="zh-CN" altLang="en-US" dirty="0">
                <a:ea typeface="黑体" panose="02010609060101010101" pitchFamily="49" charset="-122"/>
                <a:cs typeface="Times New Roman" panose="02020603050405020304" pitchFamily="18" charset="0"/>
                <a:sym typeface="+mn-ea"/>
              </a:rPr>
              <a:t>利用物化中的依数性(colligative property)（与分子数有关的性质）所测得的分子量均为数均分子量。如：端基分析(end group analysis)、沸点升高(boiling point elevation) 、冰点下降(lowering of freezeing point)、蒸气压(vapor pressure)、渗透压(osmotic pressure)等。</a:t>
            </a:r>
            <a:endParaRPr kumimoji="1" lang="zh-CN" altLang="en-US" dirty="0">
              <a:solidFill>
                <a:schemeClr val="tx1"/>
              </a:solidFill>
              <a:ea typeface="黑体" panose="02010609060101010101" pitchFamily="49" charset="-122"/>
              <a:cs typeface="Times New Roman" panose="02020603050405020304" pitchFamily="18" charset="0"/>
              <a:sym typeface="+mn-ea"/>
            </a:endParaRPr>
          </a:p>
          <a:p>
            <a:endParaRPr lang="x-none"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8" name="幻灯片图像占位符 1"/>
          <p:cNvSpPr>
            <a:spLocks noGrp="1" noRot="1" noChangeAspect="1"/>
          </p:cNvSpPr>
          <p:nvPr>
            <p:ph type="sldImg" idx="2"/>
          </p:nvPr>
        </p:nvSpPr>
        <p:spPr/>
      </p:sp>
      <p:sp>
        <p:nvSpPr>
          <p:cNvPr id="1049109" name="文本占位符 2"/>
          <p:cNvSpPr>
            <a:spLocks noGrp="1"/>
          </p:cNvSpPr>
          <p:nvPr>
            <p:ph type="body" idx="3"/>
          </p:nvPr>
        </p:nvSpPr>
        <p:spPr/>
        <p:txBody>
          <a:bodyPr/>
          <a:lstStyle/>
          <a:p>
            <a:r>
              <a:rPr lang="zh-CN" altLang="en-US" dirty="0">
                <a:sym typeface="+mn-ea"/>
              </a:rPr>
              <a:t>利用与分子重量有关的性质测得的分子量是</a:t>
            </a:r>
            <a:r>
              <a:rPr lang="en-US" altLang="zh-CN" dirty="0">
                <a:sym typeface="+mn-ea"/>
              </a:rPr>
              <a:t>Mw</a:t>
            </a:r>
            <a:r>
              <a:rPr lang="zh-CN" altLang="en-US" dirty="0">
                <a:sym typeface="+mn-ea"/>
              </a:rPr>
              <a:t>，如光散射法 </a:t>
            </a:r>
            <a:r>
              <a:rPr lang="en-US" altLang="zh-CN" dirty="0">
                <a:sym typeface="+mn-ea"/>
              </a:rPr>
              <a:t>(light scattering) </a:t>
            </a:r>
            <a:r>
              <a:rPr lang="zh-CN" altLang="en-US" dirty="0">
                <a:sym typeface="+mn-ea"/>
              </a:rPr>
              <a:t>、沉降平衡（分析型超速离心）、临界点色谱法（</a:t>
            </a:r>
            <a:r>
              <a:rPr lang="en-US" altLang="zh-CN" dirty="0">
                <a:sym typeface="+mn-ea"/>
              </a:rPr>
              <a:t>LCCC</a:t>
            </a:r>
            <a:r>
              <a:rPr lang="zh-CN" altLang="en-US" dirty="0">
                <a:sym typeface="+mn-ea"/>
              </a:rPr>
              <a:t>）可以测出重均分子量。一般来说</a:t>
            </a:r>
            <a:r>
              <a:rPr lang="x-none" altLang="zh-CN" dirty="0">
                <a:sym typeface="+mn-ea"/>
              </a:rPr>
              <a:t>Mw更接近大分子量物质，而Mn更接近小分子量物质</a:t>
            </a:r>
            <a:r>
              <a:rPr lang="zh-CN" altLang="en-US" dirty="0">
                <a:sym typeface="+mn-ea"/>
              </a:rPr>
              <a:t>。</a:t>
            </a:r>
            <a:endParaRPr lang="en-US" altLang="zh-CN" dirty="0">
              <a:sym typeface="+mn-ea"/>
            </a:endParaRPr>
          </a:p>
          <a:p>
            <a:endParaRPr lang="en-US" altLang="zh-CN" dirty="0"/>
          </a:p>
          <a:p>
            <a:r>
              <a:rPr lang="zh-CN" altLang="en-US" dirty="0"/>
              <a:t>课堂问题：</a:t>
            </a:r>
            <a:r>
              <a:rPr lang="x-none" altLang="zh-CN" dirty="0"/>
              <a:t>同学们</a:t>
            </a:r>
            <a:r>
              <a:rPr lang="zh-CN" altLang="en-US" dirty="0"/>
              <a:t>请</a:t>
            </a:r>
            <a:r>
              <a:rPr lang="x-none" altLang="zh-CN" dirty="0"/>
              <a:t>算一下这个问题的数均和重均分子量各为多少</a:t>
            </a:r>
            <a:r>
              <a:rPr lang="en-US" altLang="zh-CN" dirty="0"/>
              <a:t>1</a:t>
            </a:r>
            <a:r>
              <a:rPr lang="zh-CN" altLang="en-US" dirty="0"/>
              <a:t>只</a:t>
            </a:r>
            <a:r>
              <a:rPr lang="en-US" altLang="zh-CN" dirty="0"/>
              <a:t>100kg</a:t>
            </a:r>
            <a:r>
              <a:rPr lang="zh-CN" altLang="en-US" dirty="0"/>
              <a:t>的老虎和</a:t>
            </a:r>
            <a:r>
              <a:rPr lang="en-US" altLang="zh-CN" dirty="0"/>
              <a:t>3</a:t>
            </a:r>
            <a:r>
              <a:rPr lang="zh-CN" altLang="en-US" dirty="0"/>
              <a:t>只</a:t>
            </a:r>
            <a:r>
              <a:rPr lang="en-US" altLang="zh-CN" dirty="0"/>
              <a:t>1kg</a:t>
            </a:r>
            <a:r>
              <a:rPr lang="zh-CN" altLang="en-US" dirty="0"/>
              <a:t>的猫，算出来的</a:t>
            </a:r>
            <a:r>
              <a:rPr lang="en-US" altLang="zh-CN" dirty="0"/>
              <a:t>Mn</a:t>
            </a:r>
            <a:r>
              <a:rPr lang="zh-CN" altLang="en-US" dirty="0"/>
              <a:t>和</a:t>
            </a:r>
            <a:r>
              <a:rPr lang="en-US" altLang="zh-CN" dirty="0"/>
              <a:t>Mw</a:t>
            </a:r>
            <a:r>
              <a:rPr lang="zh-CN" altLang="en-US" dirty="0"/>
              <a:t>，</a:t>
            </a:r>
            <a:r>
              <a:rPr lang="en-US" altLang="zh-CN" dirty="0"/>
              <a:t>1</a:t>
            </a:r>
            <a:r>
              <a:rPr lang="zh-CN" altLang="en-US" dirty="0"/>
              <a:t>只</a:t>
            </a:r>
            <a:r>
              <a:rPr lang="en-US" altLang="zh-CN" dirty="0"/>
              <a:t>100kg</a:t>
            </a:r>
            <a:r>
              <a:rPr lang="zh-CN" altLang="en-US" dirty="0"/>
              <a:t>的老虎和</a:t>
            </a:r>
            <a:r>
              <a:rPr lang="en-US" altLang="zh-CN" dirty="0"/>
              <a:t>100</a:t>
            </a:r>
            <a:r>
              <a:rPr lang="zh-CN" altLang="en-US" dirty="0"/>
              <a:t>只</a:t>
            </a:r>
            <a:r>
              <a:rPr lang="en-US" altLang="zh-CN" dirty="0"/>
              <a:t>1kg</a:t>
            </a:r>
            <a:r>
              <a:rPr lang="zh-CN" altLang="en-US" dirty="0"/>
              <a:t>的猫，算出来的</a:t>
            </a:r>
            <a:r>
              <a:rPr lang="en-US" altLang="zh-CN" dirty="0"/>
              <a:t>Mn</a:t>
            </a:r>
            <a:r>
              <a:rPr lang="zh-CN" altLang="en-US" dirty="0"/>
              <a:t>和</a:t>
            </a:r>
            <a:r>
              <a:rPr lang="en-US" altLang="zh-CN" dirty="0"/>
              <a:t>Mw</a:t>
            </a:r>
            <a:r>
              <a:rPr lang="zh-CN" altLang="en-US" dirty="0"/>
              <a:t>。</a:t>
            </a:r>
            <a:r>
              <a:rPr lang="en-US" altLang="zh-CN" dirty="0"/>
              <a:t>Mw/Mn</a:t>
            </a:r>
            <a:r>
              <a:rPr lang="zh-CN" altLang="en-US" dirty="0"/>
              <a:t>的值有什么意义吗</a:t>
            </a:r>
            <a:r>
              <a:rPr lang="x-none" altLang="zh-CN" dirty="0"/>
              <a:t>？从这里获得什么启示呢？</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4" name="幻灯片图像占位符 1"/>
          <p:cNvSpPr>
            <a:spLocks noGrp="1" noRot="1" noChangeAspect="1"/>
          </p:cNvSpPr>
          <p:nvPr>
            <p:ph type="sldImg" idx="2"/>
          </p:nvPr>
        </p:nvSpPr>
        <p:spPr/>
      </p:sp>
      <p:sp>
        <p:nvSpPr>
          <p:cNvPr id="1049115" name="文本占位符 2"/>
          <p:cNvSpPr>
            <a:spLocks noGrp="1"/>
          </p:cNvSpPr>
          <p:nvPr>
            <p:ph type="body" idx="3"/>
          </p:nvPr>
        </p:nvSpPr>
        <p:spPr/>
        <p:txBody>
          <a:bodyPr/>
          <a:lstStyle/>
          <a:p>
            <a:r>
              <a:rPr lang="x-none" altLang="zh-CN" dirty="0"/>
              <a:t>从前面的</a:t>
            </a:r>
            <a:r>
              <a:rPr lang="zh-CN" altLang="en-US" dirty="0"/>
              <a:t>老虎和猫的</a:t>
            </a:r>
            <a:r>
              <a:rPr lang="x-none" altLang="zh-CN" dirty="0"/>
              <a:t>问题可以看出，有一个比值可以描述分布这个分布跟不同的聚合方法有关。例如：</a:t>
            </a:r>
            <a:r>
              <a:rPr lang="zh-CN" altLang="en-US" dirty="0"/>
              <a:t>缩聚物（如聚酯、聚酰胺等）的</a:t>
            </a:r>
            <a:r>
              <a:rPr lang="en-US" altLang="zh-CN" sz="1200" b="1" kern="1200" dirty="0">
                <a:effectLst/>
                <a:latin typeface="Times New Roman" panose="02020603050405020304" pitchFamily="18" charset="0"/>
                <a:ea typeface="宋体" panose="02010600030101010101" pitchFamily="2" charset="-122"/>
              </a:rPr>
              <a:t>Đ</a:t>
            </a:r>
            <a:r>
              <a:rPr lang="zh-CN" altLang="en-US" dirty="0"/>
              <a:t>值较小；加聚物（如聚丙烯腈、聚氯乙烯等）的</a:t>
            </a:r>
            <a:r>
              <a:rPr lang="en-US" altLang="zh-CN" sz="1200" b="1" kern="1200" dirty="0">
                <a:effectLst/>
                <a:latin typeface="Times New Roman" panose="02020603050405020304" pitchFamily="18" charset="0"/>
                <a:ea typeface="宋体" panose="02010600030101010101" pitchFamily="2" charset="-122"/>
              </a:rPr>
              <a:t>Đ</a:t>
            </a:r>
            <a:r>
              <a:rPr lang="zh-CN" altLang="en-US" dirty="0"/>
              <a:t>值较大；阴离子聚合的聚苯乙烯的</a:t>
            </a:r>
            <a:r>
              <a:rPr lang="en-US" altLang="zh-CN" sz="1200" b="1" kern="1200" dirty="0">
                <a:effectLst/>
                <a:latin typeface="Times New Roman" panose="02020603050405020304" pitchFamily="18" charset="0"/>
                <a:ea typeface="宋体" panose="02010600030101010101" pitchFamily="2" charset="-122"/>
              </a:rPr>
              <a:t>Đ</a:t>
            </a:r>
            <a:r>
              <a:rPr lang="zh-CN" altLang="en-US" dirty="0"/>
              <a:t>值为</a:t>
            </a:r>
            <a:r>
              <a:rPr lang="en-US" altLang="zh-CN" dirty="0"/>
              <a:t>1.02</a:t>
            </a:r>
            <a:r>
              <a:rPr lang="zh-CN" altLang="en-US" dirty="0"/>
              <a:t>～</a:t>
            </a:r>
            <a:r>
              <a:rPr lang="en-US" altLang="zh-CN" dirty="0"/>
              <a:t>1.20</a:t>
            </a:r>
            <a:r>
              <a:rPr lang="zh-CN" altLang="en-US" dirty="0"/>
              <a:t>，可作标样。总的来说，聚合物的</a:t>
            </a:r>
            <a:r>
              <a:rPr lang="en-US" altLang="zh-CN" sz="1200" b="1" kern="1200" dirty="0">
                <a:effectLst/>
                <a:latin typeface="Times New Roman" panose="02020603050405020304" pitchFamily="18" charset="0"/>
                <a:ea typeface="宋体" panose="02010600030101010101" pitchFamily="2" charset="-122"/>
              </a:rPr>
              <a:t>Đ</a:t>
            </a:r>
            <a:r>
              <a:rPr lang="zh-CN" altLang="en-US" dirty="0"/>
              <a:t>范围在</a:t>
            </a:r>
            <a:r>
              <a:rPr lang="en-US" altLang="zh-CN" dirty="0"/>
              <a:t>1</a:t>
            </a:r>
            <a:r>
              <a:rPr lang="zh-CN" altLang="en-US" dirty="0"/>
              <a:t>～</a:t>
            </a:r>
            <a:r>
              <a:rPr lang="en-US" altLang="zh-CN" dirty="0"/>
              <a:t>50</a:t>
            </a:r>
            <a:r>
              <a:rPr lang="zh-CN" altLang="en-US" dirty="0"/>
              <a:t>之间。</a:t>
            </a:r>
          </a:p>
          <a:p>
            <a:endParaRPr lang="zh-CN" altLang="en-US" dirty="0"/>
          </a:p>
          <a:p>
            <a:r>
              <a:rPr lang="zh-CN" altLang="en-US" dirty="0"/>
              <a:t>课堂问题：</a:t>
            </a:r>
            <a:r>
              <a:rPr lang="x-none" altLang="zh-CN" dirty="0"/>
              <a:t>同学们，有没有单分散高分子呢？如何获得呢？</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83717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0" name="幻灯片图像占位符 1"/>
          <p:cNvSpPr>
            <a:spLocks noGrp="1" noRot="1" noChangeAspect="1"/>
          </p:cNvSpPr>
          <p:nvPr>
            <p:ph type="sldImg"/>
          </p:nvPr>
        </p:nvSpPr>
        <p:spPr/>
      </p:sp>
      <p:sp>
        <p:nvSpPr>
          <p:cNvPr id="1049121"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1200" b="1" kern="100" dirty="0">
                <a:effectLst/>
                <a:latin typeface="等线" panose="02010600030101010101" pitchFamily="2" charset="-122"/>
                <a:ea typeface="宋体" panose="02010600030101010101" pitchFamily="2" charset="-122"/>
                <a:cs typeface="Times New Roman" panose="02020603050405020304" pitchFamily="18" charset="0"/>
              </a:rPr>
              <a:t>我们日常生活中常用的绝大部分高分子材料是我们人工利用各种各样的聚合反应来制备的。在本小节中，我们将对这些</a:t>
            </a: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聚合反应</a:t>
            </a:r>
            <a:r>
              <a:rPr lang="zh-CN" altLang="en-US" sz="1200" b="1" kern="100" dirty="0">
                <a:effectLst/>
                <a:latin typeface="等线" panose="02010600030101010101" pitchFamily="2" charset="-122"/>
                <a:ea typeface="宋体" panose="02010600030101010101" pitchFamily="2" charset="-122"/>
                <a:cs typeface="Times New Roman" panose="02020603050405020304" pitchFamily="18" charset="0"/>
              </a:rPr>
              <a:t>进行概括性的介绍</a:t>
            </a: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en-US" sz="1200" b="1" kern="100" dirty="0">
                <a:effectLst/>
                <a:latin typeface="等线" panose="02010600030101010101" pitchFamily="2" charset="-122"/>
                <a:ea typeface="宋体" panose="02010600030101010101" pitchFamily="2" charset="-122"/>
                <a:cs typeface="Times New Roman" panose="02020603050405020304" pitchFamily="18" charset="0"/>
              </a:rPr>
              <a:t>此外，通过对一些已有的人造甚至是天然高分子材料进行进一步的物理或者化学处理来实现材料性能的改进，也是获得实用型高分子材料的重要手段，这种所谓的高分子改性，这一小节我们也会进行简单介绍。</a:t>
            </a:r>
            <a:endParaRPr lang="en-US" altLang="zh-CN" sz="1200" b="1" kern="100" dirty="0">
              <a:effectLst/>
              <a:latin typeface="等线"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1049122"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0" name="幻灯片图像占位符 1"/>
          <p:cNvSpPr>
            <a:spLocks noGrp="1" noRot="1" noChangeAspect="1"/>
          </p:cNvSpPr>
          <p:nvPr>
            <p:ph type="sldImg"/>
          </p:nvPr>
        </p:nvSpPr>
        <p:spPr/>
      </p:sp>
      <p:sp>
        <p:nvSpPr>
          <p:cNvPr id="1049141"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这里是我们日常生活中常见的聚乙烯塑料膜和矿泉水瓶身所用的高分子材料的聚合反应举例。可以看出，</a:t>
            </a:r>
            <a:r>
              <a:rPr lang="en-US" altLang="zh-CN" b="1" dirty="0"/>
              <a:t>PE</a:t>
            </a:r>
            <a:r>
              <a:rPr lang="zh-CN" altLang="en-US" b="1" dirty="0"/>
              <a:t>塑料膜的聚合是碳碳双键的加成，而塑料瓶用的</a:t>
            </a:r>
            <a:r>
              <a:rPr lang="en-US" altLang="zh-CN" b="1" dirty="0"/>
              <a:t>PET</a:t>
            </a:r>
            <a:r>
              <a:rPr lang="zh-CN" altLang="en-US" b="1" dirty="0"/>
              <a:t>则是利用缩合反应聚合得到的。</a:t>
            </a:r>
          </a:p>
          <a:p>
            <a:endParaRPr lang="zh-CN" altLang="en-US" dirty="0"/>
          </a:p>
        </p:txBody>
      </p:sp>
      <p:sp>
        <p:nvSpPr>
          <p:cNvPr id="104914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8" name="幻灯片图像占位符 1"/>
          <p:cNvSpPr>
            <a:spLocks noGrp="1" noRot="1" noChangeAspect="1"/>
          </p:cNvSpPr>
          <p:nvPr>
            <p:ph type="sldImg"/>
          </p:nvPr>
        </p:nvSpPr>
        <p:spPr/>
      </p:sp>
      <p:sp>
        <p:nvSpPr>
          <p:cNvPr id="1049149"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C00000"/>
                </a:solidFill>
                <a:effectLst/>
                <a:uLnTx/>
                <a:uFillTx/>
                <a:latin typeface="Arial"/>
                <a:ea typeface="黑体"/>
                <a:cs typeface="+mn-ea"/>
                <a:sym typeface="+mn-lt"/>
              </a:rPr>
              <a:t>我们知道聚合的基本单元叫做单体，那么在单体里面，能够相互之间发生反应生成高分子量聚合物材料的化学基团或者官能团，就是我们高分子化学中的可聚合基团。</a:t>
            </a:r>
            <a:endParaRPr kumimoji="0" lang="en-US" altLang="zh-CN" sz="1200" b="1" i="0" u="none" strike="noStrike" kern="1200" cap="none" spc="0" normalizeH="0" baseline="0" noProof="0" dirty="0">
              <a:ln>
                <a:noFill/>
              </a:ln>
              <a:solidFill>
                <a:srgbClr val="C00000"/>
              </a:solidFill>
              <a:effectLst/>
              <a:uLnTx/>
              <a:uFillTx/>
              <a:latin typeface="Arial"/>
              <a:ea typeface="黑体"/>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C00000"/>
                </a:solidFill>
                <a:effectLst/>
                <a:uLnTx/>
                <a:uFillTx/>
                <a:latin typeface="Arial"/>
                <a:ea typeface="黑体"/>
                <a:cs typeface="+mn-ea"/>
                <a:sym typeface="+mn-lt"/>
              </a:rPr>
              <a:t>这里要特别指出的是，可聚合基团可以是</a:t>
            </a:r>
            <a:r>
              <a:rPr lang="zh-CN" altLang="en-US" sz="1200" b="1" dirty="0">
                <a:solidFill>
                  <a:srgbClr val="003399"/>
                </a:solidFill>
                <a:latin typeface="SimHei" panose="02010609060101010101" pitchFamily="49" charset="-122"/>
                <a:ea typeface="SimHei" panose="02010609060101010101" pitchFamily="49" charset="-122"/>
              </a:rPr>
              <a:t>有机化学传统意义上的官能团，如氨基、羧基等基团，比如制备涤纶聚酯的时候用的就是这两类聚合基团。</a:t>
            </a:r>
            <a:endParaRPr lang="en-US" altLang="zh-CN" sz="1200" b="1" dirty="0">
              <a:solidFill>
                <a:srgbClr val="003399"/>
              </a:solidFill>
              <a:latin typeface="SimHei" panose="02010609060101010101" pitchFamily="49" charset="-122"/>
              <a:ea typeface="SimHei"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pPr>
            <a:r>
              <a:rPr lang="zh-CN" altLang="en-US" sz="1200" b="1" dirty="0">
                <a:solidFill>
                  <a:srgbClr val="003399"/>
                </a:solidFill>
                <a:latin typeface="SimHei" panose="02010609060101010101" pitchFamily="49" charset="-122"/>
                <a:ea typeface="SimHei" panose="02010609060101010101" pitchFamily="49" charset="-122"/>
              </a:rPr>
              <a:t>此外可聚合基团也可以是有机化合物的非特征官能团，如酚醛树脂的苯酚单体中的氢，它可以与甲醛进行加成缩聚合成著名的酚醛树脂。</a:t>
            </a:r>
          </a:p>
        </p:txBody>
      </p:sp>
      <p:sp>
        <p:nvSpPr>
          <p:cNvPr id="1049150"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6" name="幻灯片图像占位符 1"/>
          <p:cNvSpPr>
            <a:spLocks noGrp="1" noRot="1" noChangeAspect="1"/>
          </p:cNvSpPr>
          <p:nvPr>
            <p:ph type="sldImg"/>
          </p:nvPr>
        </p:nvSpPr>
        <p:spPr/>
      </p:sp>
      <p:sp>
        <p:nvSpPr>
          <p:cNvPr id="1049177"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b="1" dirty="0"/>
              <a:t>要生成聚合物的长链，一个单体显然必须往两侧都能与其他单体反式反应。因此最常见的可聚合单体是末端含有两个可聚合基团类型的分子，就像人的两只手可以拉成人链。另外一种可聚合单体则是有多重键的单体，或者杂元环状单体，他们可以通过打开多重键或者杂环进行链增长，实现聚合得到长链的高分子。</a:t>
            </a:r>
            <a:endParaRPr lang="en-US" altLang="zh-CN" b="1" dirty="0"/>
          </a:p>
        </p:txBody>
      </p:sp>
      <p:sp>
        <p:nvSpPr>
          <p:cNvPr id="1049178"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4" name="幻灯片图像占位符 1"/>
          <p:cNvSpPr>
            <a:spLocks noGrp="1" noRot="1" noChangeAspect="1"/>
          </p:cNvSpPr>
          <p:nvPr>
            <p:ph type="sldImg" idx="2"/>
          </p:nvPr>
        </p:nvSpPr>
        <p:spPr/>
      </p:sp>
      <p:sp>
        <p:nvSpPr>
          <p:cNvPr id="1048895" name="文本占位符 2"/>
          <p:cNvSpPr>
            <a:spLocks noGrp="1"/>
          </p:cNvSpPr>
          <p:nvPr>
            <p:ph type="body" idx="3"/>
          </p:nvPr>
        </p:nvSpPr>
        <p:spPr/>
        <p:txBody>
          <a:bodyPr/>
          <a:lstStyle/>
          <a:p>
            <a:r>
              <a:rPr lang="x-none" altLang="zh-CN" dirty="0"/>
              <a:t>这堂课我们学习高分子科学中的基本概念，高分子如何命名</a:t>
            </a:r>
            <a:r>
              <a:rPr lang="zh-CN" altLang="en-US" dirty="0"/>
              <a:t>和分类</a:t>
            </a:r>
            <a:r>
              <a:rPr lang="x-none" altLang="zh-CN" dirty="0"/>
              <a:t>？高分子的化学结构</a:t>
            </a:r>
            <a:r>
              <a:rPr lang="zh-CN" altLang="en-US" dirty="0"/>
              <a:t>及</a:t>
            </a:r>
            <a:r>
              <a:rPr lang="x-none" altLang="zh-CN" dirty="0"/>
              <a:t>其分子量和分子量分布。</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4" name="幻灯片图像占位符 1"/>
          <p:cNvSpPr>
            <a:spLocks noGrp="1" noRot="1" noChangeAspect="1"/>
          </p:cNvSpPr>
          <p:nvPr>
            <p:ph type="sldImg"/>
          </p:nvPr>
        </p:nvSpPr>
        <p:spPr/>
      </p:sp>
      <p:sp>
        <p:nvSpPr>
          <p:cNvPr id="1049185" name="备注占位符 2"/>
          <p:cNvSpPr>
            <a:spLocks noGrp="1"/>
          </p:cNvSpPr>
          <p:nvPr>
            <p:ph type="body" idx="1"/>
          </p:nvPr>
        </p:nvSpPr>
        <p:spPr/>
        <p:txBody>
          <a:bodyPr/>
          <a:lstStyle/>
          <a:p>
            <a:r>
              <a:rPr lang="zh-CN" altLang="en-US" b="1" dirty="0"/>
              <a:t>在这里，我们也罗列了常见的一些高分子的单体和聚合官能团，以及高分子结构中的重复单元。显然单体的结构不一定就是重复单元的结构。</a:t>
            </a:r>
          </a:p>
        </p:txBody>
      </p:sp>
      <p:sp>
        <p:nvSpPr>
          <p:cNvPr id="104918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5" name="幻灯片图像占位符 1"/>
          <p:cNvSpPr>
            <a:spLocks noGrp="1" noRot="1" noChangeAspect="1"/>
          </p:cNvSpPr>
          <p:nvPr>
            <p:ph type="sldImg"/>
          </p:nvPr>
        </p:nvSpPr>
        <p:spPr/>
      </p:sp>
      <p:sp>
        <p:nvSpPr>
          <p:cNvPr id="1049196"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b="1" dirty="0"/>
              <a:t>那么聚合反应的定义是什么呢？这里我们可以由这个示意图给出：他是</a:t>
            </a:r>
            <a:r>
              <a:rPr kumimoji="0" lang="zh-CN" altLang="en-US" sz="1200" b="1" i="0" u="none" strike="noStrike" kern="1200" cap="none" spc="0" normalizeH="0" baseline="0" noProof="0" dirty="0">
                <a:ln>
                  <a:noFill/>
                </a:ln>
                <a:solidFill>
                  <a:srgbClr val="C00000"/>
                </a:solidFill>
                <a:effectLst/>
                <a:uLnTx/>
                <a:uFillTx/>
                <a:latin typeface="Arial"/>
                <a:ea typeface="黑体"/>
                <a:cs typeface="+mn-ea"/>
                <a:sym typeface="+mn-lt"/>
              </a:rPr>
              <a:t>由低分子单体合成高分子量聚合物的反应总称。</a:t>
            </a:r>
            <a:endParaRPr kumimoji="0" lang="en-US" altLang="zh-CN" sz="1200" b="1" i="0" u="none" strike="noStrike" kern="1200" cap="none" spc="0" normalizeH="0" baseline="0" noProof="0" dirty="0">
              <a:ln>
                <a:noFill/>
              </a:ln>
              <a:solidFill>
                <a:srgbClr val="C00000"/>
              </a:solidFill>
              <a:effectLst/>
              <a:uLnTx/>
              <a:uFillTx/>
              <a:latin typeface="Arial"/>
              <a:ea typeface="黑体"/>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C00000"/>
                </a:solidFill>
                <a:effectLst/>
                <a:uLnTx/>
                <a:uFillTx/>
                <a:latin typeface="Arial"/>
                <a:ea typeface="黑体"/>
                <a:cs typeface="+mn-ea"/>
                <a:sym typeface="+mn-lt"/>
              </a:rPr>
              <a:t>可以根据不同的分类方法可以将我们的聚合反应进行不同的分类。比如，根据单体不同可以分为均聚或者共聚，根据反应活性中心不同可以分为自由基聚合，阴阳离子聚合等。那么在这些方法里面我们要知道，最常用的分类方法主要有两种：根据元素组成和结构变化的不同分为加聚和缩聚，以及按照聚合机理或聚合反应中的动力学不同分为连锁聚合和逐步聚合。那么接下来我们对两种最常用的分类进行简要的介绍。</a:t>
            </a:r>
            <a:endParaRPr lang="en-US" altLang="zh-CN" b="1" dirty="0"/>
          </a:p>
        </p:txBody>
      </p:sp>
      <p:sp>
        <p:nvSpPr>
          <p:cNvPr id="1049197"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6" name="幻灯片图像占位符 1"/>
          <p:cNvSpPr>
            <a:spLocks noGrp="1" noRot="1" noChangeAspect="1"/>
          </p:cNvSpPr>
          <p:nvPr>
            <p:ph type="sldImg"/>
          </p:nvPr>
        </p:nvSpPr>
        <p:spPr/>
      </p:sp>
      <p:sp>
        <p:nvSpPr>
          <p:cNvPr id="1049207"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b="1" dirty="0"/>
              <a:t>首先我们介绍提出比较早的方法，也就是根据聚合物和单体之间的元素组成与结构变化情况，分为加聚和缩聚两类反应。它是</a:t>
            </a:r>
            <a:r>
              <a:rPr lang="en-US" altLang="zh-CN" b="1" dirty="0"/>
              <a:t>1929</a:t>
            </a:r>
            <a:r>
              <a:rPr lang="zh-CN" altLang="en-US" b="1" dirty="0"/>
              <a:t>年美国化学家</a:t>
            </a:r>
            <a:r>
              <a:rPr lang="en-US" altLang="zh-CN" b="1" dirty="0" err="1"/>
              <a:t>carothers</a:t>
            </a:r>
            <a:r>
              <a:rPr lang="zh-CN" altLang="en-US" b="1" dirty="0"/>
              <a:t>提出来的。那么我们这里分别用聚氯乙烯和尼龙</a:t>
            </a:r>
            <a:r>
              <a:rPr lang="en-US" altLang="zh-CN" b="1" dirty="0"/>
              <a:t>66</a:t>
            </a:r>
            <a:r>
              <a:rPr lang="zh-CN" altLang="en-US" b="1" dirty="0"/>
              <a:t>两种经典高分子材料的制备来介绍这两类聚合反应。聚氯乙烯的反应是典型的加聚反应，通过双键的打开互相连接成新的</a:t>
            </a:r>
            <a:r>
              <a:rPr lang="en-US" altLang="zh-CN" b="1" dirty="0"/>
              <a:t>CC</a:t>
            </a:r>
            <a:r>
              <a:rPr lang="zh-CN" altLang="en-US" b="1" dirty="0"/>
              <a:t>键实现分子量的增长。可以很容易的看出，他的典型特征是聚合物的结构单元就是单体，分子量是单体的整数倍，这样也就意味着反应过程中不会产生额外的小分子副产物，可以看成是原子利用率为</a:t>
            </a:r>
            <a:r>
              <a:rPr lang="en-US" altLang="zh-CN" b="1" dirty="0"/>
              <a:t>100%</a:t>
            </a:r>
            <a:r>
              <a:rPr lang="zh-CN" altLang="en-US" b="1" dirty="0"/>
              <a:t>的反应。</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pPr>
            <a:r>
              <a:rPr lang="zh-CN" altLang="en-US" b="1" dirty="0"/>
              <a:t>而尼龙</a:t>
            </a:r>
            <a:r>
              <a:rPr lang="en-US" altLang="zh-CN" b="1" dirty="0"/>
              <a:t>66</a:t>
            </a:r>
            <a:r>
              <a:rPr lang="zh-CN" altLang="en-US" b="1" dirty="0"/>
              <a:t>的聚合过程显然就不一样，他是靠单体两侧的羧基和氨基两种不同聚合基团缩合后脱去水分子得到的聚合物链，因此与聚氯乙烯的反应过程不同，尼龙</a:t>
            </a:r>
            <a:r>
              <a:rPr lang="en-US" altLang="zh-CN" b="1" dirty="0"/>
              <a:t>66</a:t>
            </a:r>
            <a:r>
              <a:rPr lang="zh-CN" altLang="en-US" b="1" dirty="0"/>
              <a:t>的聚合有大量低小分子副产物生成，因此，聚合物与单体分子量不成整数倍，他们的元素组成也是有一定差别的。因此一般来说，判断</a:t>
            </a:r>
            <a:r>
              <a:rPr lang="zh-CN" altLang="en-US" b="1" dirty="0">
                <a:solidFill>
                  <a:schemeClr val="tx1"/>
                </a:solidFill>
              </a:rPr>
              <a:t>是否有低分子副产物生成是区分加聚和缩聚的有效手段。</a:t>
            </a:r>
            <a:endParaRPr lang="zh-CN" altLang="en-US" b="1" dirty="0"/>
          </a:p>
          <a:p>
            <a:endParaRPr lang="zh-CN" altLang="en-US" dirty="0"/>
          </a:p>
        </p:txBody>
      </p:sp>
      <p:sp>
        <p:nvSpPr>
          <p:cNvPr id="1049208"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1" name="幻灯片图像占位符 1"/>
          <p:cNvSpPr>
            <a:spLocks noGrp="1" noRot="1" noChangeAspect="1"/>
          </p:cNvSpPr>
          <p:nvPr>
            <p:ph type="sldImg"/>
          </p:nvPr>
        </p:nvSpPr>
        <p:spPr/>
      </p:sp>
      <p:sp>
        <p:nvSpPr>
          <p:cNvPr id="1049212"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这里是关于加聚反应和缩聚反应的一些初步的比较。</a:t>
            </a:r>
          </a:p>
          <a:p>
            <a:endParaRPr lang="zh-CN" altLang="en-US" dirty="0"/>
          </a:p>
        </p:txBody>
      </p:sp>
      <p:sp>
        <p:nvSpPr>
          <p:cNvPr id="1049213"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59" name="幻灯片图像占位符 1"/>
          <p:cNvSpPr>
            <a:spLocks noGrp="1" noRot="1" noChangeAspect="1"/>
          </p:cNvSpPr>
          <p:nvPr>
            <p:ph type="sldImg"/>
          </p:nvPr>
        </p:nvSpPr>
        <p:spPr/>
      </p:sp>
      <p:sp>
        <p:nvSpPr>
          <p:cNvPr id="1049260"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第二种主要的聚合反应分类是</a:t>
            </a:r>
            <a:r>
              <a:rPr kumimoji="0" lang="en-US" altLang="zh-CN" sz="1200" b="1" i="0" u="none" strike="noStrike" kern="1200" cap="none" spc="0" normalizeH="0" baseline="0" noProof="0" dirty="0">
                <a:ln>
                  <a:noFill/>
                </a:ln>
                <a:solidFill>
                  <a:prstClr val="black"/>
                </a:solidFill>
                <a:effectLst/>
                <a:uLnTx/>
                <a:uFillTx/>
                <a:latin typeface="Arial"/>
                <a:ea typeface="黑体"/>
                <a:cs typeface="+mn-cs"/>
              </a:rPr>
              <a:t>20</a:t>
            </a: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世纪五十年代</a:t>
            </a:r>
            <a:r>
              <a:rPr kumimoji="0" lang="en-US" altLang="zh-CN" sz="1200" b="1" i="0" u="none" strike="noStrike" kern="1200" cap="none" spc="0" normalizeH="0" baseline="0" noProof="0" dirty="0">
                <a:ln>
                  <a:noFill/>
                </a:ln>
                <a:solidFill>
                  <a:prstClr val="black"/>
                </a:solidFill>
                <a:effectLst/>
                <a:uLnTx/>
                <a:uFillTx/>
                <a:latin typeface="Arial"/>
                <a:ea typeface="黑体"/>
                <a:cs typeface="+mn-cs"/>
              </a:rPr>
              <a:t>Flory</a:t>
            </a: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在考虑这些聚合反应背后的潜在聚合机制后提出的，也就是根据机理分为逐步聚合和链式聚合。</a:t>
            </a:r>
            <a:endParaRPr kumimoji="0" lang="en-US" altLang="zh-CN" sz="1200" b="1"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那么首先对于逐步聚合，它是指，聚合物链通过任何两种单体或中间体分子之间发生的反应，逐级生长的聚合反应过程。大家可以看这个图，聚合反应中间可以形成</a:t>
            </a:r>
            <a:r>
              <a:rPr kumimoji="0" lang="en-US" altLang="zh-CN" sz="1200" b="1" i="0" u="none" strike="noStrike" kern="1200" cap="none" spc="0" normalizeH="0" baseline="0" noProof="0" dirty="0">
                <a:ln>
                  <a:noFill/>
                </a:ln>
                <a:solidFill>
                  <a:prstClr val="black"/>
                </a:solidFill>
                <a:effectLst/>
                <a:uLnTx/>
                <a:uFillTx/>
                <a:latin typeface="Arial"/>
                <a:ea typeface="黑体"/>
                <a:cs typeface="+mn-cs"/>
              </a:rPr>
              <a:t>dimer</a:t>
            </a: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a:t>
            </a:r>
            <a:r>
              <a:rPr kumimoji="0" lang="en-US" altLang="zh-CN" sz="1200" b="1" i="0" u="none" strike="noStrike" kern="1200" cap="none" spc="0" normalizeH="0" baseline="0" noProof="0" dirty="0">
                <a:ln>
                  <a:noFill/>
                </a:ln>
                <a:solidFill>
                  <a:prstClr val="black"/>
                </a:solidFill>
                <a:effectLst/>
                <a:uLnTx/>
                <a:uFillTx/>
                <a:latin typeface="Arial"/>
                <a:ea typeface="黑体"/>
                <a:cs typeface="+mn-cs"/>
              </a:rPr>
              <a:t>trimer</a:t>
            </a: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四聚体等等等，他们之间都可以随意反应，形成各种长度与分子量的中间体。然后通过长时间的一个反应，分子量逐渐增大形成最终的高分子链。因此，一般逐步聚合反应的分子量增长比较缓慢，需要转化率比较高时才能实现高的分子量。这个和链式聚合是一个很大的不同，链式聚合分子量增长很快，又开始就有高分子量聚合物生成。</a:t>
            </a:r>
            <a:endParaRPr kumimoji="0" lang="en-US" altLang="zh-CN" sz="1200" b="1"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pPr>
            <a:endParaRPr kumimoji="0" lang="en-US" altLang="zh-CN" sz="1200" b="1"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pPr>
            <a:endParaRPr kumimoji="0" lang="en-US" altLang="zh-CN" sz="1200" b="1"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pPr>
            <a:r>
              <a:rPr kumimoji="0" lang="en-US" altLang="zh-CN" sz="1200" b="1" i="0" u="none" strike="noStrike" kern="1200" cap="none" spc="0" normalizeH="0" baseline="0" noProof="0" dirty="0">
                <a:ln>
                  <a:noFill/>
                </a:ln>
                <a:solidFill>
                  <a:prstClr val="black"/>
                </a:solidFill>
                <a:effectLst/>
                <a:uLnTx/>
                <a:uFillTx/>
                <a:latin typeface="Arial"/>
                <a:ea typeface="黑体"/>
                <a:cs typeface="+mn-cs"/>
              </a:rPr>
              <a:t>PS</a:t>
            </a: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：从这里我们这个</a:t>
            </a:r>
            <a:r>
              <a:rPr kumimoji="0" lang="en-US" altLang="zh-CN" sz="1200" b="1" i="0" u="none" strike="noStrike" kern="1200" cap="none" spc="0" normalizeH="0" baseline="0" noProof="0" dirty="0">
                <a:ln>
                  <a:noFill/>
                </a:ln>
                <a:solidFill>
                  <a:prstClr val="black"/>
                </a:solidFill>
                <a:effectLst/>
                <a:uLnTx/>
                <a:uFillTx/>
                <a:latin typeface="Arial"/>
                <a:ea typeface="黑体"/>
                <a:cs typeface="+mn-cs"/>
              </a:rPr>
              <a:t>2</a:t>
            </a: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醇和</a:t>
            </a:r>
            <a:r>
              <a:rPr kumimoji="0" lang="en-US" altLang="zh-CN" sz="1200" b="1" i="0" u="none" strike="noStrike" kern="1200" cap="none" spc="0" normalizeH="0" baseline="0" noProof="0" dirty="0">
                <a:ln>
                  <a:noFill/>
                </a:ln>
                <a:solidFill>
                  <a:prstClr val="black"/>
                </a:solidFill>
                <a:effectLst/>
                <a:uLnTx/>
                <a:uFillTx/>
                <a:latin typeface="Arial"/>
                <a:ea typeface="黑体"/>
                <a:cs typeface="+mn-cs"/>
              </a:rPr>
              <a:t>2</a:t>
            </a: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羧酸的聚合反应可以看出来，我们最终形成的这个链他是含有端机的对不对？</a:t>
            </a:r>
            <a:endParaRPr kumimoji="0" lang="en-US" altLang="zh-CN" sz="1200" b="1" i="0" u="none" strike="noStrike" kern="1200" cap="none" spc="0" normalizeH="0" baseline="0" noProof="0" dirty="0">
              <a:ln>
                <a:noFill/>
              </a:ln>
              <a:solidFill>
                <a:prstClr val="black"/>
              </a:solidFill>
              <a:effectLst/>
              <a:uLnTx/>
              <a:uFillTx/>
              <a:latin typeface="Arial"/>
              <a:ea typeface="黑体"/>
              <a:cs typeface="+mn-cs"/>
            </a:endParaRPr>
          </a:p>
        </p:txBody>
      </p:sp>
      <p:sp>
        <p:nvSpPr>
          <p:cNvPr id="1049261"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67" name="幻灯片图像占位符 1"/>
          <p:cNvSpPr>
            <a:spLocks noGrp="1" noRot="1" noChangeAspect="1"/>
          </p:cNvSpPr>
          <p:nvPr>
            <p:ph type="sldImg"/>
          </p:nvPr>
        </p:nvSpPr>
        <p:spPr/>
      </p:sp>
      <p:sp>
        <p:nvSpPr>
          <p:cNvPr id="1049268"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通过逐步聚合得到的高分子种类多样，包括聚酯、聚酰胺等。例如最为常见的</a:t>
            </a:r>
            <a:r>
              <a:rPr kumimoji="0" lang="en-US" altLang="zh-CN" sz="1200" b="1" i="0" u="none" strike="noStrike" kern="1200" cap="none" spc="0" normalizeH="0" baseline="0" noProof="0" dirty="0">
                <a:ln>
                  <a:noFill/>
                </a:ln>
                <a:solidFill>
                  <a:prstClr val="black"/>
                </a:solidFill>
                <a:effectLst/>
                <a:uLnTx/>
                <a:uFillTx/>
                <a:latin typeface="Arial"/>
                <a:ea typeface="黑体"/>
                <a:cs typeface="+mn-cs"/>
              </a:rPr>
              <a:t>1</a:t>
            </a: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号塑料，也就是聚对苯二甲酸乙二醇酯，以及聚己二酰己二胺，也就是尼龙</a:t>
            </a:r>
            <a:r>
              <a:rPr kumimoji="0" lang="en-US" altLang="zh-CN" sz="1200" b="1" i="0" u="none" strike="noStrike" kern="1200" cap="none" spc="0" normalizeH="0" baseline="0" noProof="0" dirty="0">
                <a:ln>
                  <a:noFill/>
                </a:ln>
                <a:solidFill>
                  <a:prstClr val="black"/>
                </a:solidFill>
                <a:effectLst/>
                <a:uLnTx/>
                <a:uFillTx/>
                <a:latin typeface="Arial"/>
                <a:ea typeface="黑体"/>
                <a:cs typeface="+mn-cs"/>
              </a:rPr>
              <a:t>66</a:t>
            </a: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a:t>
            </a:r>
          </a:p>
        </p:txBody>
      </p:sp>
      <p:sp>
        <p:nvSpPr>
          <p:cNvPr id="1049269"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23" name="幻灯片图像占位符 1"/>
          <p:cNvSpPr>
            <a:spLocks noGrp="1" noRot="1" noChangeAspect="1"/>
          </p:cNvSpPr>
          <p:nvPr>
            <p:ph type="sldImg"/>
          </p:nvPr>
        </p:nvSpPr>
        <p:spPr/>
      </p:sp>
      <p:sp>
        <p:nvSpPr>
          <p:cNvPr id="1049324"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那么与逐步聚合反应对应的第二类聚合反应就是链式反应。与逐步聚合反应不同，链式反应需要一个活性中心来引发反应，单体只与带活性中心的生长链反应，而他们本身之间不能互相反应实现链的增长。因此，在链式聚合过程中，聚合物链仅通过单体与生长链的上反应活性中心反应，即可实现迅速的连锁增长。而根据活性中心的不同，链式聚合还可以进一步分为自由基和阴离子、阳离子聚合。以自由基聚合为例，这里有一个视频讲述乙烯聚合的过程，我们可以看一下更好的理解这个反应过程。</a:t>
            </a:r>
            <a:endParaRPr kumimoji="0" lang="en-US" altLang="zh-CN" sz="1200" b="1"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325"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28" name="幻灯片图像占位符 1"/>
          <p:cNvSpPr>
            <a:spLocks noGrp="1" noRot="1" noChangeAspect="1"/>
          </p:cNvSpPr>
          <p:nvPr>
            <p:ph type="sldImg"/>
          </p:nvPr>
        </p:nvSpPr>
        <p:spPr/>
      </p:sp>
      <p:sp>
        <p:nvSpPr>
          <p:cNvPr id="1049329"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prstClr val="black"/>
                </a:solidFill>
                <a:effectLst/>
                <a:uLnTx/>
                <a:uFillTx/>
                <a:latin typeface="Arial"/>
                <a:ea typeface="黑体"/>
                <a:cs typeface="+mn-cs"/>
              </a:rPr>
              <a:t>同样，基于链式聚合的材料在我们日常生活中也无处不在，包括常见烯烃的自由基聚合，聚乙烯、聚丙烯、聚氯乙烯以及聚苯乙烯等等。</a:t>
            </a:r>
          </a:p>
        </p:txBody>
      </p:sp>
      <p:sp>
        <p:nvSpPr>
          <p:cNvPr id="1049330"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4" name="幻灯片图像占位符 1"/>
          <p:cNvSpPr>
            <a:spLocks noGrp="1" noRot="1" noChangeAspect="1"/>
          </p:cNvSpPr>
          <p:nvPr>
            <p:ph type="sldImg"/>
          </p:nvPr>
        </p:nvSpPr>
        <p:spPr/>
      </p:sp>
      <p:sp>
        <p:nvSpPr>
          <p:cNvPr id="1049335" name="备注占位符 2"/>
          <p:cNvSpPr>
            <a:spLocks noGrp="1"/>
          </p:cNvSpPr>
          <p:nvPr>
            <p:ph type="body" idx="1"/>
          </p:nvPr>
        </p:nvSpPr>
        <p:spPr/>
        <p:txBody>
          <a:bodyPr/>
          <a:lstStyle/>
          <a:p>
            <a:r>
              <a:rPr lang="zh-CN" altLang="en-US" b="1" dirty="0"/>
              <a:t>最后，我们初步对比一下链式和逐步聚合反应的不同，后面我们经过进一步学习后可以再做详细总结。逐步聚合，没有特定的活性中心，产物的分子量随反应时间缓慢增加，只有当转化率接近</a:t>
            </a:r>
            <a:r>
              <a:rPr lang="en-US" altLang="zh-CN" b="1" dirty="0"/>
              <a:t>100%</a:t>
            </a:r>
            <a:r>
              <a:rPr lang="zh-CN" altLang="en-US" b="1" dirty="0"/>
              <a:t>时才形成高分子量的聚合物，因此聚合物的尺寸和数量都取决于转化率。而链式聚合，需要活性中心去引发聚合反应，而且聚合反应一开始就能产生高分子质量的聚合物，除单体、聚合物和少量引发剂外，反应体系不存在中间产物。最后，还有一点就是，大部分缩聚属于逐步聚合，而基于双键聚合的烯类加聚则属于链式机理。</a:t>
            </a:r>
            <a:endParaRPr lang="en-US" altLang="zh-CN" b="1" dirty="0"/>
          </a:p>
          <a:p>
            <a:endParaRPr lang="zh-CN" altLang="en-US" dirty="0"/>
          </a:p>
        </p:txBody>
      </p:sp>
      <p:sp>
        <p:nvSpPr>
          <p:cNvPr id="104933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55" name="幻灯片图像占位符 1"/>
          <p:cNvSpPr>
            <a:spLocks noGrp="1" noRot="1" noChangeAspect="1"/>
          </p:cNvSpPr>
          <p:nvPr>
            <p:ph type="sldImg"/>
          </p:nvPr>
        </p:nvSpPr>
        <p:spPr/>
      </p:sp>
      <p:sp>
        <p:nvSpPr>
          <p:cNvPr id="1049356"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1200" b="1" i="0" dirty="0">
                <a:solidFill>
                  <a:srgbClr val="000000"/>
                </a:solidFill>
                <a:effectLst/>
              </a:rPr>
              <a:t>接下来我们学习一下高分子的后改性。顾名思义，高分子后改性，就是已经得到这个高分子后再进一步对它的性质进行改进。这个概念是</a:t>
            </a:r>
            <a:r>
              <a:rPr lang="en-US" altLang="zh-CN" sz="1200" b="1" i="0" dirty="0">
                <a:solidFill>
                  <a:srgbClr val="000000"/>
                </a:solidFill>
                <a:effectLst/>
              </a:rPr>
              <a:t>Hermann Staudinger</a:t>
            </a:r>
            <a:r>
              <a:rPr lang="zh-CN" altLang="en-US" sz="1200" b="1" i="0" dirty="0">
                <a:solidFill>
                  <a:srgbClr val="000000"/>
                </a:solidFill>
                <a:effectLst/>
              </a:rPr>
              <a:t>，也就是我们高分子科学的奠基人之一，在</a:t>
            </a:r>
            <a:r>
              <a:rPr lang="en-US" altLang="zh-CN" sz="1200" b="1" i="0" dirty="0">
                <a:solidFill>
                  <a:srgbClr val="000000"/>
                </a:solidFill>
                <a:effectLst/>
              </a:rPr>
              <a:t>1939</a:t>
            </a:r>
            <a:r>
              <a:rPr lang="zh-CN" altLang="en-US" sz="1200" b="1" i="0" dirty="0">
                <a:solidFill>
                  <a:srgbClr val="000000"/>
                </a:solidFill>
                <a:effectLst/>
              </a:rPr>
              <a:t>年首次的，他当时是称为“聚合物类似反应（</a:t>
            </a:r>
            <a:r>
              <a:rPr lang="en-US" altLang="zh-CN" sz="1200" b="1" i="0" dirty="0">
                <a:solidFill>
                  <a:srgbClr val="000000"/>
                </a:solidFill>
                <a:effectLst/>
              </a:rPr>
              <a:t> polymer analogous reactions </a:t>
            </a:r>
            <a:r>
              <a:rPr lang="zh-CN" altLang="en-US" sz="1200" b="1" i="0" dirty="0">
                <a:solidFill>
                  <a:srgbClr val="000000"/>
                </a:solidFill>
                <a:effectLst/>
              </a:rPr>
              <a:t>）”，并将其解释为“将聚合物转化为等效衍生物”。</a:t>
            </a:r>
            <a:endParaRPr lang="en-US" altLang="zh-CN" sz="1200" b="1"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pPr>
            <a:r>
              <a:rPr lang="zh-CN" altLang="en-US" sz="1200" b="1" i="0" dirty="0">
                <a:solidFill>
                  <a:srgbClr val="000000"/>
                </a:solidFill>
                <a:effectLst/>
              </a:rPr>
              <a:t>而实际上，我们的科学家对高分子改性的研究起源于很早的十九世纪中叶，当时对天然高分子的一些改性，比如在</a:t>
            </a:r>
            <a:r>
              <a:rPr lang="en-US" altLang="zh-CN" b="1" dirty="0"/>
              <a:t>1839</a:t>
            </a:r>
            <a:r>
              <a:rPr lang="zh-CN" altLang="en-US" b="1" dirty="0"/>
              <a:t>年，美国人</a:t>
            </a:r>
            <a:r>
              <a:rPr lang="en-US" altLang="zh-CN" sz="1200" b="1" dirty="0"/>
              <a:t>Goodyear</a:t>
            </a:r>
            <a:r>
              <a:rPr lang="zh-CN" altLang="en-US" sz="1200" b="1" dirty="0"/>
              <a:t>就对天然橡胶进行了硫化，将粘性的热塑型塑料转变为弹性体，因此就可以用作轮胎和防雨布等等；在</a:t>
            </a:r>
            <a:r>
              <a:rPr lang="en-US" altLang="zh-CN" sz="1200" b="1" dirty="0"/>
              <a:t>1847</a:t>
            </a:r>
            <a:r>
              <a:rPr lang="zh-CN" altLang="en-US" sz="1200" b="1" dirty="0"/>
              <a:t>年，</a:t>
            </a:r>
            <a:r>
              <a:rPr lang="en-US" altLang="zh-CN" sz="1200" b="1" dirty="0" err="1"/>
              <a:t>Sch</a:t>
            </a:r>
            <a:r>
              <a:rPr lang="en-US" altLang="zh-CN" sz="1200" b="1" dirty="0" err="1">
                <a:ea typeface="等线" panose="02010600030101010101" pitchFamily="2" charset="-122"/>
              </a:rPr>
              <a:t>ö</a:t>
            </a:r>
            <a:r>
              <a:rPr lang="en-US" altLang="zh-CN" sz="1200" b="1" dirty="0" err="1"/>
              <a:t>nbein</a:t>
            </a:r>
            <a:r>
              <a:rPr lang="zh-CN" altLang="en-US" b="1" i="0" dirty="0">
                <a:solidFill>
                  <a:srgbClr val="000000"/>
                </a:solidFill>
                <a:effectLst/>
                <a:latin typeface="微软雅黑" panose="020B0503020204020204" pitchFamily="34" charset="-122"/>
                <a:ea typeface="微软雅黑" panose="020B0503020204020204" pitchFamily="34" charset="-122"/>
              </a:rPr>
              <a:t>将纤维素暴露于硝酸中，得到硝化纤维素</a:t>
            </a:r>
            <a:endParaRPr lang="en-US" altLang="zh-CN" b="1" i="0" dirty="0">
              <a:solidFill>
                <a:srgbClr val="000000"/>
              </a:solidFill>
              <a:effectLst/>
              <a:latin typeface="微软雅黑" panose="020B0503020204020204" pitchFamily="34" charset="-122"/>
              <a:ea typeface="微软雅黑" panose="020B0503020204020204" pitchFamily="34" charset="-122"/>
            </a:endParaRPr>
          </a:p>
          <a:p>
            <a:r>
              <a:rPr lang="en-US" altLang="zh-CN" b="1" i="0" dirty="0">
                <a:solidFill>
                  <a:srgbClr val="000000"/>
                </a:solidFill>
                <a:effectLst/>
                <a:latin typeface="微软雅黑" panose="020B0503020204020204" pitchFamily="34" charset="-122"/>
                <a:ea typeface="微软雅黑" panose="020B0503020204020204" pitchFamily="34" charset="-122"/>
              </a:rPr>
              <a:t>1868</a:t>
            </a:r>
            <a:r>
              <a:rPr lang="zh-CN" altLang="en-US" b="1" i="0" dirty="0">
                <a:solidFill>
                  <a:srgbClr val="000000"/>
                </a:solidFill>
                <a:effectLst/>
                <a:latin typeface="微软雅黑" panose="020B0503020204020204" pitchFamily="34" charset="-122"/>
                <a:ea typeface="微软雅黑" panose="020B0503020204020204" pitchFamily="34" charset="-122"/>
              </a:rPr>
              <a:t>年</a:t>
            </a:r>
            <a:r>
              <a:rPr lang="en-US" altLang="zh-CN" b="1" i="0" dirty="0" err="1">
                <a:solidFill>
                  <a:srgbClr val="000000"/>
                </a:solidFill>
                <a:effectLst/>
                <a:latin typeface="微软雅黑" panose="020B0503020204020204" pitchFamily="34" charset="-122"/>
                <a:ea typeface="微软雅黑" panose="020B0503020204020204" pitchFamily="34" charset="-122"/>
              </a:rPr>
              <a:t>hyatt</a:t>
            </a:r>
            <a:r>
              <a:rPr lang="zh-CN" altLang="en-US" b="1" i="0" dirty="0">
                <a:solidFill>
                  <a:srgbClr val="000000"/>
                </a:solidFill>
                <a:effectLst/>
                <a:latin typeface="微软雅黑" panose="020B0503020204020204" pitchFamily="34" charset="-122"/>
                <a:ea typeface="微软雅黑" panose="020B0503020204020204" pitchFamily="34" charset="-122"/>
              </a:rPr>
              <a:t>进一步通过对纤维素进行硝化反应，制备出了硝化纤维塑料</a:t>
            </a:r>
            <a:r>
              <a:rPr lang="en-US" altLang="zh-CN" sz="1200" b="1" dirty="0">
                <a:solidFill>
                  <a:srgbClr val="000000"/>
                </a:solidFill>
              </a:rPr>
              <a:t>celluloid, </a:t>
            </a:r>
            <a:r>
              <a:rPr lang="zh-CN" altLang="en-US" sz="1200" b="1" dirty="0">
                <a:solidFill>
                  <a:srgbClr val="000000"/>
                </a:solidFill>
              </a:rPr>
              <a:t>赛璐珞。这些都是早期的一些高分子改性的例子。</a:t>
            </a:r>
            <a:endParaRPr lang="en-US" altLang="zh-CN" sz="1200" b="1" dirty="0">
              <a:solidFill>
                <a:srgbClr val="000000"/>
              </a:solidFill>
            </a:endParaRPr>
          </a:p>
          <a:p>
            <a:r>
              <a:rPr lang="zh-CN" altLang="en-US" sz="1200" b="1" dirty="0">
                <a:solidFill>
                  <a:srgbClr val="000000"/>
                </a:solidFill>
              </a:rPr>
              <a:t>而随着化学学科，尤其是高分子化学的发展，在</a:t>
            </a:r>
            <a:r>
              <a:rPr lang="en-US" altLang="zh-CN" b="1" i="0" dirty="0">
                <a:solidFill>
                  <a:srgbClr val="000000"/>
                </a:solidFill>
                <a:effectLst/>
                <a:latin typeface="微软雅黑" panose="020B0503020204020204" pitchFamily="34" charset="-122"/>
                <a:ea typeface="微软雅黑" panose="020B0503020204020204" pitchFamily="34" charset="-122"/>
              </a:rPr>
              <a:t>20</a:t>
            </a:r>
            <a:r>
              <a:rPr lang="zh-CN" altLang="en-US" b="1" i="0" dirty="0">
                <a:solidFill>
                  <a:srgbClr val="000000"/>
                </a:solidFill>
                <a:effectLst/>
                <a:latin typeface="微软雅黑" panose="020B0503020204020204" pitchFamily="34" charset="-122"/>
                <a:ea typeface="微软雅黑" panose="020B0503020204020204" pitchFamily="34" charset="-122"/>
              </a:rPr>
              <a:t>世纪</a:t>
            </a:r>
            <a:r>
              <a:rPr lang="en-US" altLang="zh-CN" b="1" i="0" dirty="0">
                <a:solidFill>
                  <a:srgbClr val="000000"/>
                </a:solidFill>
                <a:effectLst/>
                <a:latin typeface="微软雅黑" panose="020B0503020204020204" pitchFamily="34" charset="-122"/>
                <a:ea typeface="微软雅黑" panose="020B0503020204020204" pitchFamily="34" charset="-122"/>
              </a:rPr>
              <a:t>90</a:t>
            </a:r>
            <a:r>
              <a:rPr lang="zh-CN" altLang="en-US" b="1" i="0" dirty="0">
                <a:solidFill>
                  <a:srgbClr val="000000"/>
                </a:solidFill>
                <a:effectLst/>
                <a:latin typeface="微软雅黑" panose="020B0503020204020204" pitchFamily="34" charset="-122"/>
                <a:ea typeface="微软雅黑" panose="020B0503020204020204" pitchFamily="34" charset="-122"/>
              </a:rPr>
              <a:t>年代以后出现了很多新的改性方法。比如，</a:t>
            </a:r>
            <a:r>
              <a:rPr lang="zh-CN" altLang="en-US" sz="1200" b="1" dirty="0">
                <a:solidFill>
                  <a:srgbClr val="000000"/>
                </a:solidFill>
              </a:rPr>
              <a:t>原子转移自由基聚合</a:t>
            </a:r>
            <a:r>
              <a:rPr lang="en-US" altLang="zh-CN" sz="1200" b="1" dirty="0">
                <a:solidFill>
                  <a:srgbClr val="000000"/>
                </a:solidFill>
              </a:rPr>
              <a:t>(ATRP)</a:t>
            </a:r>
            <a:r>
              <a:rPr lang="zh-CN" altLang="en-US" sz="1200" b="1" dirty="0">
                <a:solidFill>
                  <a:srgbClr val="000000"/>
                </a:solidFill>
              </a:rPr>
              <a:t>、可逆加成</a:t>
            </a:r>
            <a:r>
              <a:rPr lang="en-US" altLang="zh-CN" sz="1200" b="1" dirty="0">
                <a:solidFill>
                  <a:srgbClr val="000000"/>
                </a:solidFill>
              </a:rPr>
              <a:t>-</a:t>
            </a:r>
            <a:r>
              <a:rPr lang="zh-CN" altLang="en-US" sz="1200" b="1" dirty="0">
                <a:solidFill>
                  <a:srgbClr val="000000"/>
                </a:solidFill>
              </a:rPr>
              <a:t>断裂链转移</a:t>
            </a:r>
            <a:r>
              <a:rPr lang="en-US" altLang="zh-CN" sz="1200" b="1" dirty="0">
                <a:solidFill>
                  <a:srgbClr val="000000"/>
                </a:solidFill>
              </a:rPr>
              <a:t>(RAFT)</a:t>
            </a:r>
            <a:r>
              <a:rPr lang="zh-CN" altLang="en-US" sz="1200" b="1" dirty="0">
                <a:solidFill>
                  <a:srgbClr val="000000"/>
                </a:solidFill>
              </a:rPr>
              <a:t>和氮氧化物介导聚合</a:t>
            </a:r>
            <a:r>
              <a:rPr lang="en-US" altLang="zh-CN" sz="1200" b="1" dirty="0">
                <a:solidFill>
                  <a:srgbClr val="000000"/>
                </a:solidFill>
              </a:rPr>
              <a:t>(NMP)</a:t>
            </a:r>
            <a:r>
              <a:rPr lang="zh-CN" altLang="en-US" sz="1200" b="1" dirty="0">
                <a:solidFill>
                  <a:srgbClr val="000000"/>
                </a:solidFill>
              </a:rPr>
              <a:t> 等</a:t>
            </a:r>
            <a:r>
              <a:rPr lang="zh-CN" altLang="en-US" sz="1200" b="1" dirty="0">
                <a:solidFill>
                  <a:srgbClr val="FF0000"/>
                </a:solidFill>
              </a:rPr>
              <a:t>活性</a:t>
            </a:r>
            <a:r>
              <a:rPr lang="en-US" altLang="zh-CN" sz="1200" b="1" i="0" dirty="0">
                <a:solidFill>
                  <a:srgbClr val="FF0000"/>
                </a:solidFill>
                <a:effectLst/>
              </a:rPr>
              <a:t>/</a:t>
            </a:r>
            <a:r>
              <a:rPr lang="zh-CN" altLang="en-US" sz="1200" b="1" i="0" dirty="0">
                <a:solidFill>
                  <a:srgbClr val="FF0000"/>
                </a:solidFill>
                <a:effectLst/>
              </a:rPr>
              <a:t>可控自由基聚合技术</a:t>
            </a:r>
            <a:r>
              <a:rPr lang="zh-CN" altLang="en-US" sz="1200" b="1" i="0" dirty="0">
                <a:solidFill>
                  <a:srgbClr val="000000"/>
                </a:solidFill>
                <a:effectLst/>
              </a:rPr>
              <a:t>的出现，极大地扩展了聚合后改性的应用范围，从而使得科学家们能够合成出各种功能聚合物。</a:t>
            </a:r>
            <a:endParaRPr lang="zh-CN" altLang="en-US" b="1" dirty="0"/>
          </a:p>
        </p:txBody>
      </p:sp>
      <p:sp>
        <p:nvSpPr>
          <p:cNvPr id="1049357"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2" name="幻灯片图像占位符 1"/>
          <p:cNvSpPr>
            <a:spLocks noGrp="1" noRot="1" noChangeAspect="1"/>
          </p:cNvSpPr>
          <p:nvPr>
            <p:ph type="sldImg" idx="2"/>
          </p:nvPr>
        </p:nvSpPr>
        <p:spPr/>
      </p:sp>
      <p:sp>
        <p:nvSpPr>
          <p:cNvPr id="1048903" name="文本占位符 2"/>
          <p:cNvSpPr>
            <a:spLocks noGrp="1"/>
          </p:cNvSpPr>
          <p:nvPr>
            <p:ph type="body" idx="3"/>
          </p:nvPr>
        </p:nvSpPr>
        <p:spPr/>
        <p:txBody>
          <a:bodyPr/>
          <a:lstStyle/>
          <a:p>
            <a:r>
              <a:rPr lang="x-none" altLang="zh-CN" dirty="0"/>
              <a:t>经过上次课的学习，我们都知道高分子这条长链分子是由多个重复的单体单元通过共价键连接而成。因此高分子的命名首先想到的就是用单体名称加上一个聚字来命名。</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55" name="幻灯片图像占位符 1"/>
          <p:cNvSpPr>
            <a:spLocks noGrp="1" noRot="1" noChangeAspect="1"/>
          </p:cNvSpPr>
          <p:nvPr>
            <p:ph type="sldImg"/>
          </p:nvPr>
        </p:nvSpPr>
        <p:spPr/>
      </p:sp>
      <p:sp>
        <p:nvSpPr>
          <p:cNvPr id="1049356"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1200" b="1" i="0" dirty="0">
                <a:solidFill>
                  <a:srgbClr val="000000"/>
                </a:solidFill>
                <a:effectLst/>
              </a:rPr>
              <a:t>接下来我们学习一下高分子的后改性。顾名思义，高分子后改性，就是已经得到这个高分子后再进一步对它的性质进行改进。这个概念是</a:t>
            </a:r>
            <a:r>
              <a:rPr lang="en-US" altLang="zh-CN" sz="1200" b="1" i="0" dirty="0">
                <a:solidFill>
                  <a:srgbClr val="000000"/>
                </a:solidFill>
                <a:effectLst/>
              </a:rPr>
              <a:t>Hermann Staudinger</a:t>
            </a:r>
            <a:r>
              <a:rPr lang="zh-CN" altLang="en-US" sz="1200" b="1" i="0" dirty="0">
                <a:solidFill>
                  <a:srgbClr val="000000"/>
                </a:solidFill>
                <a:effectLst/>
              </a:rPr>
              <a:t>，也就是我们高分子科学的奠基人之一，在</a:t>
            </a:r>
            <a:r>
              <a:rPr lang="en-US" altLang="zh-CN" sz="1200" b="1" i="0" dirty="0">
                <a:solidFill>
                  <a:srgbClr val="000000"/>
                </a:solidFill>
                <a:effectLst/>
              </a:rPr>
              <a:t>1939</a:t>
            </a:r>
            <a:r>
              <a:rPr lang="zh-CN" altLang="en-US" sz="1200" b="1" i="0" dirty="0">
                <a:solidFill>
                  <a:srgbClr val="000000"/>
                </a:solidFill>
                <a:effectLst/>
              </a:rPr>
              <a:t>年首次的，他当时是称为“聚合物类似反应（</a:t>
            </a:r>
            <a:r>
              <a:rPr lang="en-US" altLang="zh-CN" sz="1200" b="1" i="0" dirty="0">
                <a:solidFill>
                  <a:srgbClr val="000000"/>
                </a:solidFill>
                <a:effectLst/>
              </a:rPr>
              <a:t> polymer analogous reactions </a:t>
            </a:r>
            <a:r>
              <a:rPr lang="zh-CN" altLang="en-US" sz="1200" b="1" i="0" dirty="0">
                <a:solidFill>
                  <a:srgbClr val="000000"/>
                </a:solidFill>
                <a:effectLst/>
              </a:rPr>
              <a:t>）”，并将其解释为“将聚合物转化为等效衍生物”。</a:t>
            </a:r>
            <a:endParaRPr lang="en-US" altLang="zh-CN" sz="1200" b="1"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pPr>
            <a:r>
              <a:rPr lang="zh-CN" altLang="en-US" sz="1200" b="1" i="0" dirty="0">
                <a:solidFill>
                  <a:srgbClr val="000000"/>
                </a:solidFill>
                <a:effectLst/>
              </a:rPr>
              <a:t>而实际上，我们的科学家对高分子改性的研究起源于很早的十九世纪中叶，当时对天然高分子的一些改性，比如在</a:t>
            </a:r>
            <a:r>
              <a:rPr lang="en-US" altLang="zh-CN" b="1" dirty="0"/>
              <a:t>1839</a:t>
            </a:r>
            <a:r>
              <a:rPr lang="zh-CN" altLang="en-US" b="1" dirty="0"/>
              <a:t>年，美国人</a:t>
            </a:r>
            <a:r>
              <a:rPr lang="en-US" altLang="zh-CN" sz="1200" b="1" dirty="0"/>
              <a:t>Goodyear</a:t>
            </a:r>
            <a:r>
              <a:rPr lang="zh-CN" altLang="en-US" sz="1200" b="1" dirty="0"/>
              <a:t>就对天然橡胶进行了硫化，将粘性的热塑型塑料转变为弹性体，因此就可以用作轮胎和防雨布等等；在</a:t>
            </a:r>
            <a:r>
              <a:rPr lang="en-US" altLang="zh-CN" sz="1200" b="1" dirty="0"/>
              <a:t>1847</a:t>
            </a:r>
            <a:r>
              <a:rPr lang="zh-CN" altLang="en-US" sz="1200" b="1" dirty="0"/>
              <a:t>年，</a:t>
            </a:r>
            <a:r>
              <a:rPr lang="en-US" altLang="zh-CN" sz="1200" b="1" dirty="0" err="1"/>
              <a:t>Sch</a:t>
            </a:r>
            <a:r>
              <a:rPr lang="en-US" altLang="zh-CN" sz="1200" b="1" dirty="0" err="1">
                <a:ea typeface="等线" panose="02010600030101010101" pitchFamily="2" charset="-122"/>
              </a:rPr>
              <a:t>ö</a:t>
            </a:r>
            <a:r>
              <a:rPr lang="en-US" altLang="zh-CN" sz="1200" b="1" dirty="0" err="1"/>
              <a:t>nbein</a:t>
            </a:r>
            <a:r>
              <a:rPr lang="zh-CN" altLang="en-US" b="1" i="0" dirty="0">
                <a:solidFill>
                  <a:srgbClr val="000000"/>
                </a:solidFill>
                <a:effectLst/>
                <a:latin typeface="微软雅黑" panose="020B0503020204020204" pitchFamily="34" charset="-122"/>
                <a:ea typeface="微软雅黑" panose="020B0503020204020204" pitchFamily="34" charset="-122"/>
              </a:rPr>
              <a:t>将纤维素暴露于硝酸中，得到硝化纤维素</a:t>
            </a:r>
            <a:endParaRPr lang="en-US" altLang="zh-CN" b="1" i="0" dirty="0">
              <a:solidFill>
                <a:srgbClr val="000000"/>
              </a:solidFill>
              <a:effectLst/>
              <a:latin typeface="微软雅黑" panose="020B0503020204020204" pitchFamily="34" charset="-122"/>
              <a:ea typeface="微软雅黑" panose="020B0503020204020204" pitchFamily="34" charset="-122"/>
            </a:endParaRPr>
          </a:p>
          <a:p>
            <a:r>
              <a:rPr lang="en-US" altLang="zh-CN" b="1" i="0" dirty="0">
                <a:solidFill>
                  <a:srgbClr val="000000"/>
                </a:solidFill>
                <a:effectLst/>
                <a:latin typeface="微软雅黑" panose="020B0503020204020204" pitchFamily="34" charset="-122"/>
                <a:ea typeface="微软雅黑" panose="020B0503020204020204" pitchFamily="34" charset="-122"/>
              </a:rPr>
              <a:t>1868</a:t>
            </a:r>
            <a:r>
              <a:rPr lang="zh-CN" altLang="en-US" b="1" i="0" dirty="0">
                <a:solidFill>
                  <a:srgbClr val="000000"/>
                </a:solidFill>
                <a:effectLst/>
                <a:latin typeface="微软雅黑" panose="020B0503020204020204" pitchFamily="34" charset="-122"/>
                <a:ea typeface="微软雅黑" panose="020B0503020204020204" pitchFamily="34" charset="-122"/>
              </a:rPr>
              <a:t>年</a:t>
            </a:r>
            <a:r>
              <a:rPr lang="en-US" altLang="zh-CN" b="1" i="0" dirty="0" err="1">
                <a:solidFill>
                  <a:srgbClr val="000000"/>
                </a:solidFill>
                <a:effectLst/>
                <a:latin typeface="微软雅黑" panose="020B0503020204020204" pitchFamily="34" charset="-122"/>
                <a:ea typeface="微软雅黑" panose="020B0503020204020204" pitchFamily="34" charset="-122"/>
              </a:rPr>
              <a:t>hyatt</a:t>
            </a:r>
            <a:r>
              <a:rPr lang="zh-CN" altLang="en-US" b="1" i="0" dirty="0">
                <a:solidFill>
                  <a:srgbClr val="000000"/>
                </a:solidFill>
                <a:effectLst/>
                <a:latin typeface="微软雅黑" panose="020B0503020204020204" pitchFamily="34" charset="-122"/>
                <a:ea typeface="微软雅黑" panose="020B0503020204020204" pitchFamily="34" charset="-122"/>
              </a:rPr>
              <a:t>进一步通过对纤维素进行硝化反应，制备出了硝化纤维塑料</a:t>
            </a:r>
            <a:r>
              <a:rPr lang="en-US" altLang="zh-CN" sz="1200" b="1" dirty="0">
                <a:solidFill>
                  <a:srgbClr val="000000"/>
                </a:solidFill>
              </a:rPr>
              <a:t>celluloid, </a:t>
            </a:r>
            <a:r>
              <a:rPr lang="zh-CN" altLang="en-US" sz="1200" b="1" dirty="0">
                <a:solidFill>
                  <a:srgbClr val="000000"/>
                </a:solidFill>
              </a:rPr>
              <a:t>赛璐珞。这些都是早期的一些高分子改性的例子。</a:t>
            </a:r>
            <a:endParaRPr lang="en-US" altLang="zh-CN" sz="1200" b="1" dirty="0">
              <a:solidFill>
                <a:srgbClr val="000000"/>
              </a:solidFill>
            </a:endParaRPr>
          </a:p>
          <a:p>
            <a:r>
              <a:rPr lang="zh-CN" altLang="en-US" sz="1200" b="1" dirty="0">
                <a:solidFill>
                  <a:srgbClr val="000000"/>
                </a:solidFill>
              </a:rPr>
              <a:t>而随着化学学科，尤其是高分子化学的发展，在</a:t>
            </a:r>
            <a:r>
              <a:rPr lang="en-US" altLang="zh-CN" b="1" i="0" dirty="0">
                <a:solidFill>
                  <a:srgbClr val="000000"/>
                </a:solidFill>
                <a:effectLst/>
                <a:latin typeface="微软雅黑" panose="020B0503020204020204" pitchFamily="34" charset="-122"/>
                <a:ea typeface="微软雅黑" panose="020B0503020204020204" pitchFamily="34" charset="-122"/>
              </a:rPr>
              <a:t>20</a:t>
            </a:r>
            <a:r>
              <a:rPr lang="zh-CN" altLang="en-US" b="1" i="0" dirty="0">
                <a:solidFill>
                  <a:srgbClr val="000000"/>
                </a:solidFill>
                <a:effectLst/>
                <a:latin typeface="微软雅黑" panose="020B0503020204020204" pitchFamily="34" charset="-122"/>
                <a:ea typeface="微软雅黑" panose="020B0503020204020204" pitchFamily="34" charset="-122"/>
              </a:rPr>
              <a:t>世纪</a:t>
            </a:r>
            <a:r>
              <a:rPr lang="en-US" altLang="zh-CN" b="1" i="0" dirty="0">
                <a:solidFill>
                  <a:srgbClr val="000000"/>
                </a:solidFill>
                <a:effectLst/>
                <a:latin typeface="微软雅黑" panose="020B0503020204020204" pitchFamily="34" charset="-122"/>
                <a:ea typeface="微软雅黑" panose="020B0503020204020204" pitchFamily="34" charset="-122"/>
              </a:rPr>
              <a:t>90</a:t>
            </a:r>
            <a:r>
              <a:rPr lang="zh-CN" altLang="en-US" b="1" i="0" dirty="0">
                <a:solidFill>
                  <a:srgbClr val="000000"/>
                </a:solidFill>
                <a:effectLst/>
                <a:latin typeface="微软雅黑" panose="020B0503020204020204" pitchFamily="34" charset="-122"/>
                <a:ea typeface="微软雅黑" panose="020B0503020204020204" pitchFamily="34" charset="-122"/>
              </a:rPr>
              <a:t>年代以后出现了很多新的改性方法。比如，</a:t>
            </a:r>
            <a:r>
              <a:rPr lang="zh-CN" altLang="en-US" sz="1200" b="1" dirty="0">
                <a:solidFill>
                  <a:srgbClr val="000000"/>
                </a:solidFill>
              </a:rPr>
              <a:t>原子转移自由基聚合</a:t>
            </a:r>
            <a:r>
              <a:rPr lang="en-US" altLang="zh-CN" sz="1200" b="1" dirty="0">
                <a:solidFill>
                  <a:srgbClr val="000000"/>
                </a:solidFill>
              </a:rPr>
              <a:t>(ATRP)</a:t>
            </a:r>
            <a:r>
              <a:rPr lang="zh-CN" altLang="en-US" sz="1200" b="1" dirty="0">
                <a:solidFill>
                  <a:srgbClr val="000000"/>
                </a:solidFill>
              </a:rPr>
              <a:t>、可逆加成</a:t>
            </a:r>
            <a:r>
              <a:rPr lang="en-US" altLang="zh-CN" sz="1200" b="1" dirty="0">
                <a:solidFill>
                  <a:srgbClr val="000000"/>
                </a:solidFill>
              </a:rPr>
              <a:t>-</a:t>
            </a:r>
            <a:r>
              <a:rPr lang="zh-CN" altLang="en-US" sz="1200" b="1" dirty="0">
                <a:solidFill>
                  <a:srgbClr val="000000"/>
                </a:solidFill>
              </a:rPr>
              <a:t>断裂链转移</a:t>
            </a:r>
            <a:r>
              <a:rPr lang="en-US" altLang="zh-CN" sz="1200" b="1" dirty="0">
                <a:solidFill>
                  <a:srgbClr val="000000"/>
                </a:solidFill>
              </a:rPr>
              <a:t>(RAFT)</a:t>
            </a:r>
            <a:r>
              <a:rPr lang="zh-CN" altLang="en-US" sz="1200" b="1" dirty="0">
                <a:solidFill>
                  <a:srgbClr val="000000"/>
                </a:solidFill>
              </a:rPr>
              <a:t>和氮氧化物介导聚合</a:t>
            </a:r>
            <a:r>
              <a:rPr lang="en-US" altLang="zh-CN" sz="1200" b="1" dirty="0">
                <a:solidFill>
                  <a:srgbClr val="000000"/>
                </a:solidFill>
              </a:rPr>
              <a:t>(NMP)</a:t>
            </a:r>
            <a:r>
              <a:rPr lang="zh-CN" altLang="en-US" sz="1200" b="1" dirty="0">
                <a:solidFill>
                  <a:srgbClr val="000000"/>
                </a:solidFill>
              </a:rPr>
              <a:t> 等</a:t>
            </a:r>
            <a:r>
              <a:rPr lang="zh-CN" altLang="en-US" sz="1200" b="1" dirty="0">
                <a:solidFill>
                  <a:srgbClr val="FF0000"/>
                </a:solidFill>
              </a:rPr>
              <a:t>活性</a:t>
            </a:r>
            <a:r>
              <a:rPr lang="en-US" altLang="zh-CN" sz="1200" b="1" i="0" dirty="0">
                <a:solidFill>
                  <a:srgbClr val="FF0000"/>
                </a:solidFill>
                <a:effectLst/>
              </a:rPr>
              <a:t>/</a:t>
            </a:r>
            <a:r>
              <a:rPr lang="zh-CN" altLang="en-US" sz="1200" b="1" i="0" dirty="0">
                <a:solidFill>
                  <a:srgbClr val="FF0000"/>
                </a:solidFill>
                <a:effectLst/>
              </a:rPr>
              <a:t>可控自由基聚合技术</a:t>
            </a:r>
            <a:r>
              <a:rPr lang="zh-CN" altLang="en-US" sz="1200" b="1" i="0" dirty="0">
                <a:solidFill>
                  <a:srgbClr val="000000"/>
                </a:solidFill>
                <a:effectLst/>
              </a:rPr>
              <a:t>的出现，极大地扩展了聚合后改性的应用范围，从而使得科学家们能够合成出各种功能聚合物。</a:t>
            </a:r>
            <a:endParaRPr lang="zh-CN" altLang="en-US" b="1" dirty="0"/>
          </a:p>
        </p:txBody>
      </p:sp>
      <p:sp>
        <p:nvSpPr>
          <p:cNvPr id="1049357"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30098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65" name="幻灯片图像占位符 1"/>
          <p:cNvSpPr>
            <a:spLocks noGrp="1" noRot="1" noChangeAspect="1"/>
          </p:cNvSpPr>
          <p:nvPr>
            <p:ph type="sldImg"/>
          </p:nvPr>
        </p:nvSpPr>
        <p:spPr/>
      </p:sp>
      <p:sp>
        <p:nvSpPr>
          <p:cNvPr id="1049366"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b="1" dirty="0"/>
              <a:t>目前总的来说，高分子后改性主要可以分为四种方式。接枝反应、嵌段共聚、扩链反应、交联等。</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pPr>
            <a:r>
              <a:rPr lang="zh-CN" altLang="en-US" b="1" dirty="0"/>
              <a:t>接枝反应：</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通过化学反应，在某一聚合物主链上接上结构，</a:t>
            </a:r>
            <a:r>
              <a:rPr kumimoji="0" lang="zh-CN" altLang="en-US" sz="1200" b="1" i="0" u="none" strike="noStrike" kern="1200" cap="none" spc="0" normalizeH="0" baseline="0" noProof="0" dirty="0">
                <a:ln>
                  <a:noFill/>
                </a:ln>
                <a:solidFill>
                  <a:srgbClr val="0432FF"/>
                </a:solidFill>
                <a:effectLst/>
                <a:uLnTx/>
                <a:uFillTx/>
                <a:latin typeface="Times New Roman" panose="02020603050405020304" pitchFamily="18" charset="0"/>
                <a:ea typeface="SimHei" panose="02010609060101010101" pitchFamily="49" charset="-122"/>
                <a:cs typeface="Times New Roman" panose="02020603050405020304" pitchFamily="18" charset="0"/>
              </a:rPr>
              <a:t>组成不同的支链</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。接枝共聚物的性能取决于：主、支链的组成结构和长度；支链数。下面是一个初级自由基与乙烯基双键加成的实例，与乙烯基的双键加成后长出支链。</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嵌段共聚</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：嵌段共聚物主链上</a:t>
            </a:r>
            <a:r>
              <a:rPr lang="zh-CN" altLang="en-US" sz="1200" b="1" dirty="0">
                <a:solidFill>
                  <a:srgbClr val="0432FF"/>
                </a:solidFill>
                <a:latin typeface="Times New Roman" panose="02020603050405020304" pitchFamily="18" charset="0"/>
                <a:ea typeface="SimHei" panose="02010609060101010101" pitchFamily="49" charset="-122"/>
                <a:cs typeface="Times New Roman" panose="02020603050405020304" pitchFamily="18" charset="0"/>
              </a:rPr>
              <a:t>至少由两种单体单元构成</a:t>
            </a:r>
            <a:r>
              <a:rPr lang="zh-CN" altLang="en-US" sz="1200" b="1" dirty="0">
                <a:solidFill>
                  <a:prstClr val="black"/>
                </a:solidFill>
                <a:latin typeface="Times New Roman" panose="02020603050405020304" pitchFamily="18" charset="0"/>
                <a:ea typeface="SimHei" panose="02010609060101010101" pitchFamily="49" charset="-122"/>
                <a:cs typeface="Times New Roman" panose="02020603050405020304" pitchFamily="18" charset="0"/>
              </a:rPr>
              <a:t>足够长的链段组成，常见的有</a:t>
            </a:r>
            <a:r>
              <a:rPr lang="en-US" altLang="zh-CN" sz="1200" b="1" dirty="0">
                <a:solidFill>
                  <a:prstClr val="black"/>
                </a:solidFill>
                <a:latin typeface="Times New Roman" panose="02020603050405020304" pitchFamily="18" charset="0"/>
                <a:ea typeface="SimHei" panose="02010609060101010101" pitchFamily="49" charset="-122"/>
                <a:cs typeface="Times New Roman" panose="02020603050405020304" pitchFamily="18" charset="0"/>
              </a:rPr>
              <a:t>AB/ABA</a:t>
            </a:r>
            <a:r>
              <a:rPr lang="zh-CN" altLang="en-US" sz="1200" b="1" dirty="0">
                <a:solidFill>
                  <a:prstClr val="black"/>
                </a:solidFill>
                <a:latin typeface="Times New Roman" panose="02020603050405020304" pitchFamily="18" charset="0"/>
                <a:ea typeface="SimHei" panose="02010609060101010101" pitchFamily="49" charset="-122"/>
                <a:cs typeface="Times New Roman" panose="02020603050405020304" pitchFamily="18" charset="0"/>
              </a:rPr>
              <a:t>型。嵌段共聚物的性能与链段种类，长度和数量有关。嵌段共聚物的合成方法包括两种，第一种是某单体在另一活性链段上继续聚合，增长成新的链段，最终终止成嵌段共聚物。第二种是两组不同活性链段键合在一起，包括链自由基的偶合、双端基预聚体的缩合、以及缩聚中的交换反应等。</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p>
            <a:r>
              <a:rPr kumimoji="0" lang="zh-CN" altLang="en-US" sz="12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扩链反应</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：以适当的方法，将分子量为几千的低聚物连接起来，使分子量成倍或几十倍提高。扩链反应可分为自由基聚合、阴离子聚合和缩聚。</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交联</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：包括物理交联和化学交联</a:t>
            </a:r>
            <a:r>
              <a:rPr lang="zh-CN" altLang="en-US" sz="1200" b="1" dirty="0">
                <a:solidFill>
                  <a:prstClr val="black"/>
                </a:solidFill>
                <a:latin typeface="Times New Roman" panose="02020603050405020304" pitchFamily="18" charset="0"/>
                <a:ea typeface="SimHei" panose="02010609060101010101" pitchFamily="49" charset="-122"/>
                <a:cs typeface="Times New Roman" panose="02020603050405020304" pitchFamily="18" charset="0"/>
              </a:rPr>
              <a:t>。物理交联是</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大分子间用氢键、极性键等物理力结合。化学交联是</a:t>
            </a:r>
            <a:r>
              <a:rPr lang="zh-CN" altLang="en-US" sz="1200" b="1" dirty="0">
                <a:solidFill>
                  <a:prstClr val="black"/>
                </a:solidFill>
                <a:latin typeface="Times New Roman" panose="02020603050405020304" pitchFamily="18" charset="0"/>
                <a:ea typeface="SimHei" panose="02010609060101010101" pitchFamily="49" charset="-122"/>
                <a:cs typeface="Times New Roman" panose="02020603050405020304" pitchFamily="18" charset="0"/>
              </a:rPr>
              <a:t>大分子间用共价键结合。过氧化物受热分解成自由基，夺取大分子链中的氢（尤其是叔氢），形成大分子自由基，而后偶合交联。</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p>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p>
            <a:endParaRPr lang="zh-CN" altLang="en-US" dirty="0"/>
          </a:p>
        </p:txBody>
      </p:sp>
      <p:sp>
        <p:nvSpPr>
          <p:cNvPr id="1049367"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78" name="幻灯片图像占位符 1"/>
          <p:cNvSpPr>
            <a:spLocks noGrp="1" noRot="1" noChangeAspect="1"/>
          </p:cNvSpPr>
          <p:nvPr>
            <p:ph type="sldImg"/>
          </p:nvPr>
        </p:nvSpPr>
        <p:spPr/>
      </p:sp>
      <p:sp>
        <p:nvSpPr>
          <p:cNvPr id="1049379"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1200" b="1" dirty="0">
                <a:solidFill>
                  <a:prstClr val="black"/>
                </a:solidFill>
                <a:latin typeface="Times New Roman" panose="02020603050405020304" pitchFamily="18" charset="0"/>
                <a:ea typeface="SimHei" panose="02010609060101010101" pitchFamily="49" charset="-122"/>
                <a:cs typeface="Times New Roman" panose="02020603050405020304" pitchFamily="18" charset="0"/>
              </a:rPr>
              <a:t>在改性后，高分子材料的很多性能可以更好的符合实际应用的需求。比如，对外力的抵抗力增强；对热的抵抗表现为耐热性；</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对光、电、化学药品等</a:t>
            </a:r>
            <a:r>
              <a:rPr lang="zh-CN" altLang="en-US" sz="1200" b="1" dirty="0">
                <a:solidFill>
                  <a:prstClr val="black"/>
                </a:solidFill>
                <a:latin typeface="Times New Roman" panose="02020603050405020304" pitchFamily="18" charset="0"/>
                <a:ea typeface="SimHei" panose="02010609060101010101" pitchFamily="49" charset="-122"/>
                <a:cs typeface="Times New Roman" panose="02020603050405020304" pitchFamily="18" charset="0"/>
              </a:rPr>
              <a:t>的耐光性、绝缘性、防腐蚀性增强等等。这里我们举了几个应用的实例：</a:t>
            </a:r>
            <a:endParaRPr lang="en-US" altLang="zh-CN" sz="1200" b="1" dirty="0">
              <a:solidFill>
                <a:prstClr val="black"/>
              </a:solidFill>
              <a:latin typeface="Times New Roman" panose="02020603050405020304" pitchFamily="18" charset="0"/>
              <a:ea typeface="SimHei"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lang="zh-CN" altLang="en-US" sz="1200" b="1" dirty="0">
                <a:solidFill>
                  <a:prstClr val="black"/>
                </a:solidFill>
                <a:latin typeface="Times New Roman" panose="02020603050405020304" pitchFamily="18" charset="0"/>
                <a:ea typeface="SimHei" panose="02010609060101010101" pitchFamily="49" charset="-122"/>
                <a:cs typeface="Times New Roman" panose="02020603050405020304" pitchFamily="18" charset="0"/>
              </a:rPr>
              <a:t>第一个是：活性基团位于分子链的两端，通过扩链反应扩大分子量合成的液体丁二烯橡胶。被用于作</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胶粘剂、涂料、密封嵌缝材料等。</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第二个是：</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St/An</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在聚丁二烯乳胶粒上接枝合成</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ABS</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塑料，常被用于作为工程塑料盒抗冲改性剂等。</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pP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第三个是：交联可阻止大分子的滑移，消除永久形变，赋予材料高弹性，硫化橡胶就是利用这一原理制备，已广泛应用于汽车、电子电器和建筑等行业。</a:t>
            </a:r>
            <a:endParaRPr lang="zh-CN" altLang="en-US" b="1" dirty="0"/>
          </a:p>
        </p:txBody>
      </p:sp>
      <p:sp>
        <p:nvSpPr>
          <p:cNvPr id="1049380"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CEA6-6D26-469D-99F6-97FF29AC5D4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可以看出，高分子已成为现代生活和全球经济的重要组成部分。</a:t>
            </a:r>
            <a:endParaRPr lang="en-US" altLang="zh-CN" dirty="0"/>
          </a:p>
          <a:p>
            <a:r>
              <a:rPr lang="zh-CN" altLang="en-US" dirty="0"/>
              <a:t>然而，在大多数消费后。高分子材料废物是不可循环利用的，导致环境污染和资源浪费。</a:t>
            </a:r>
            <a:endParaRPr lang="en-US" altLang="zh-CN" dirty="0"/>
          </a:p>
          <a:p>
            <a:r>
              <a:rPr lang="zh-CN" altLang="en-US" dirty="0"/>
              <a:t>解聚作为一种有效的化学回收方法，在建立高分子循环经济方面有很大的前途。</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20082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通过使用反应蒸馏条件和添加催化剂，在低于聚合物</a:t>
            </a:r>
            <a:r>
              <a:rPr lang="en-US" altLang="zh-CN" dirty="0"/>
              <a:t>Tc</a:t>
            </a:r>
            <a:r>
              <a:rPr lang="zh-CN" altLang="en-US" dirty="0"/>
              <a:t>的温度下对各种聚酯和聚碳酸酯进行解聚。</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44509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85" name="幻灯片图像占位符 1"/>
          <p:cNvSpPr>
            <a:spLocks noGrp="1" noRot="1" noChangeAspect="1"/>
          </p:cNvSpPr>
          <p:nvPr>
            <p:ph type="sldImg"/>
          </p:nvPr>
        </p:nvSpPr>
        <p:spPr/>
      </p:sp>
      <p:sp>
        <p:nvSpPr>
          <p:cNvPr id="1049386" name="备注占位符 2"/>
          <p:cNvSpPr>
            <a:spLocks noGrp="1"/>
          </p:cNvSpPr>
          <p:nvPr>
            <p:ph type="body" idx="1"/>
          </p:nvPr>
        </p:nvSpPr>
        <p:spPr/>
        <p:txBody>
          <a:bodyPr/>
          <a:lstStyle/>
          <a:p>
            <a:r>
              <a:rPr lang="zh-CN" altLang="en-US" dirty="0"/>
              <a:t>这一章我们开始介绍高分子的类型，带领同学们进入高分子复杂多变的结构世界，这是小分子很难创造的世界。小分子的分子量相对较小，通常在几十至几百</a:t>
            </a:r>
            <a:r>
              <a:rPr lang="en-US" altLang="zh-CN" dirty="0"/>
              <a:t>g/mol</a:t>
            </a:r>
            <a:r>
              <a:rPr lang="zh-CN" altLang="en-US" dirty="0"/>
              <a:t>，而高分子是重复单元通过共价键连接形成的长链结构，通过改变单体的种类和连接方式可以形成千变万化的结构，进而调控高分子的性能。因此，链结构的丰富性是高分子化合物的一个显著特点。按结构分，可以将聚合物分为线形聚合物和非线形聚合物。我们首先介绍线形聚合物根据序列的不同可以分为哪些类别，然后介绍结构更复杂的非线形聚合物。</a:t>
            </a:r>
            <a:endParaRPr lang="en-US" altLang="zh-CN" dirty="0"/>
          </a:p>
        </p:txBody>
      </p:sp>
      <p:sp>
        <p:nvSpPr>
          <p:cNvPr id="1049387"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96" name="幻灯片图像占位符 1"/>
          <p:cNvSpPr>
            <a:spLocks noGrp="1" noRot="1" noChangeAspect="1"/>
          </p:cNvSpPr>
          <p:nvPr>
            <p:ph type="sldImg" idx="2"/>
          </p:nvPr>
        </p:nvSpPr>
        <p:spPr/>
      </p:sp>
      <p:sp>
        <p:nvSpPr>
          <p:cNvPr id="1049397"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dirty="0"/>
              <a:t>结构一词比较广义</a:t>
            </a:r>
            <a:r>
              <a:rPr lang="zh-CN" altLang="en-US" dirty="0"/>
              <a:t>。这里我们指的是高分子链拓扑结构，</a:t>
            </a:r>
            <a:r>
              <a:rPr lang="x-none" altLang="zh-CN" dirty="0"/>
              <a:t>对应的英文</a:t>
            </a:r>
            <a:r>
              <a:rPr lang="zh-CN" altLang="en-US" dirty="0"/>
              <a:t>是</a:t>
            </a:r>
            <a:r>
              <a:rPr lang="x-none" altLang="zh-CN" sz="1200" b="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topological structure</a:t>
            </a:r>
            <a:r>
              <a:rPr lang="zh-CN" altLang="en-US" b="0" dirty="0"/>
              <a:t>。即对一个给定组成的单体单元，</a:t>
            </a:r>
            <a:r>
              <a:rPr lang="zh-CN" altLang="en-US"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各单体单元按一定的方式以化学键连接成的三维结构，不同的连接方式对应着不用的结构。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即使是只由一种单体聚合而成的</a:t>
            </a:r>
            <a:r>
              <a:rPr lang="x-none"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高分子</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，也具有远比小分子丰富和复杂的拓扑结构，如</a:t>
            </a:r>
            <a:r>
              <a:rPr lang="zh-CN" altLang="en-US" b="0" dirty="0">
                <a:solidFill>
                  <a:srgbClr val="FF0000"/>
                </a:solidFill>
              </a:rPr>
              <a:t>线形</a:t>
            </a:r>
            <a:r>
              <a:rPr lang="zh-CN" altLang="en-US" b="0" dirty="0"/>
              <a:t>或支化连接的聚苯乙烯。</a:t>
            </a:r>
            <a:endPar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endParaRPr>
          </a:p>
          <a:p>
            <a:endParaRPr lang="en-US" altLang="zh-CN" b="0" dirty="0"/>
          </a:p>
          <a:p>
            <a:r>
              <a:rPr lang="zh-CN" altLang="en-US" b="0" dirty="0"/>
              <a:t>随着高分子合成方法的不断发展，各式各样的高分子链拓扑结构不断涌现。</a:t>
            </a:r>
            <a:r>
              <a:rPr lang="zh-CN" altLang="zh-CN" sz="1800" dirty="0">
                <a:effectLst/>
                <a:ea typeface="华文仿宋" panose="02010600040101010101" pitchFamily="2" charset="-122"/>
                <a:cs typeface="Times New Roman" panose="02020603050405020304" pitchFamily="18" charset="0"/>
              </a:rPr>
              <a:t>形、型之间的辨析：按形状分类的高分子包括线形、支化、环形、星形等；按类型分类的高分子包括线型链、支化（型）高分子、体型高分子等</a:t>
            </a:r>
            <a:endParaRPr lang="en-US" altLang="zh-CN" sz="1800" dirty="0">
              <a:effectLst/>
              <a:ea typeface="华文仿宋" panose="02010600040101010101" pitchFamily="2" charset="-122"/>
              <a:cs typeface="Times New Roman" panose="02020603050405020304" pitchFamily="18" charset="0"/>
            </a:endParaRPr>
          </a:p>
          <a:p>
            <a:r>
              <a:rPr lang="zh-CN" altLang="en-US" b="0" dirty="0"/>
              <a:t>结构决定性能，</a:t>
            </a:r>
            <a:r>
              <a:rPr lang="zh-CN" altLang="en-US" dirty="0"/>
              <a:t>拓扑结构能赋予聚合物独特的性能，</a:t>
            </a:r>
            <a:endParaRPr lang="en-US" altLang="zh-CN" b="0" dirty="0"/>
          </a:p>
          <a:p>
            <a:endParaRPr lang="en-US" altLang="zh-CN" b="0" dirty="0"/>
          </a:p>
          <a:p>
            <a:r>
              <a:rPr lang="zh-CN" altLang="en-US" dirty="0"/>
              <a:t>接下来我们就一起来学习拓扑结构的主要类型和其重要性。</a:t>
            </a:r>
            <a:endParaRPr lang="x-none"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聚合物的拓扑结构可以决定聚合物的性能和应用。聚乙烯是日常生活和工业中最常见的聚合物之一。</a:t>
            </a:r>
            <a:r>
              <a:rPr lang="zh-CN" altLang="en-US" sz="1200" b="0" i="0" kern="1200" dirty="0">
                <a:solidFill>
                  <a:schemeClr val="tx1"/>
                </a:solidFill>
                <a:effectLst/>
                <a:latin typeface="+mn-lt"/>
                <a:ea typeface="+mn-ea"/>
                <a:cs typeface="+mn-cs"/>
              </a:rPr>
              <a:t>聚乙烯是一种由乙烯单体聚合而成的聚合物材料，</a:t>
            </a:r>
            <a:r>
              <a:rPr lang="zh-CN" altLang="en-US" dirty="0"/>
              <a:t>通过链连接方式的不同，可分为支化程度低的线形结构和支化程度高的分支结构，满足不同的应用需求。例如，线型低密度聚乙烯（</a:t>
            </a:r>
            <a:r>
              <a:rPr lang="en-US" altLang="zh-CN" dirty="0"/>
              <a:t>LLDPE</a:t>
            </a:r>
            <a:r>
              <a:rPr lang="zh-CN" altLang="en-US" dirty="0"/>
              <a:t>）和低密度聚乙烯（</a:t>
            </a:r>
            <a:r>
              <a:rPr lang="en-US" altLang="zh-CN" dirty="0"/>
              <a:t>LDPE</a:t>
            </a:r>
            <a:r>
              <a:rPr lang="zh-CN" altLang="en-US" dirty="0"/>
              <a:t>）存在较多的支链，支链越多，密度、结晶度、拉伸模量等都降低，因此其柔韧性好，透明度高，可用于一次性手套、塑料袋、薄膜等的制备。高密度聚乙烯（</a:t>
            </a:r>
            <a:r>
              <a:rPr lang="en-US" altLang="zh-CN" dirty="0"/>
              <a:t>HDPE</a:t>
            </a:r>
            <a:r>
              <a:rPr lang="zh-CN" altLang="en-US" dirty="0"/>
              <a:t>）和超高分子量聚乙烯（</a:t>
            </a:r>
            <a:r>
              <a:rPr lang="en-US" altLang="zh-CN" dirty="0"/>
              <a:t>UHMWPE</a:t>
            </a:r>
            <a:r>
              <a:rPr lang="zh-CN" altLang="en-US" dirty="0"/>
              <a:t>）没有分支或分支程度低，其线型结构能使其较规整的排列形成高结晶的聚合物，是一种热塑性塑料，具有高熔点、耐磨、拉伸强度高等优异性能，可用于管材、轴承、人工关节等的制备。</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3423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13" name="Slide Image Placeholder 1"/>
          <p:cNvSpPr>
            <a:spLocks noGrp="1" noRot="1" noChangeAspect="1"/>
          </p:cNvSpPr>
          <p:nvPr>
            <p:ph type="sldImg"/>
          </p:nvPr>
        </p:nvSpPr>
        <p:spPr/>
      </p:sp>
      <p:sp>
        <p:nvSpPr>
          <p:cNvPr id="1049414" name="Notes Placeholder 2"/>
          <p:cNvSpPr>
            <a:spLocks noGrp="1"/>
          </p:cNvSpPr>
          <p:nvPr>
            <p:ph type="body" idx="1"/>
          </p:nvPr>
        </p:nvSpPr>
        <p:spPr/>
        <p:txBody>
          <a:bodyPr/>
          <a:lstStyle/>
          <a:p>
            <a:pPr defTabSz="882305"/>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聚合物中最常见的就是线形结构。</a:t>
            </a:r>
            <a:r>
              <a:rPr kumimoji="0" lang="zh-CN" altLang="en-US" sz="1200" b="0" i="0" u="none" strike="noStrike" kern="1200" cap="none" spc="0" normalizeH="0" baseline="0" noProof="0" dirty="0">
                <a:ln>
                  <a:noFill/>
                </a:ln>
                <a:effectLst/>
                <a:uLnTx/>
                <a:uFillTx/>
                <a:latin typeface="Times New Roman"/>
                <a:ea typeface="黑体"/>
                <a:cs typeface="Times New Roman"/>
              </a:rPr>
              <a:t>是单体间通过共价键连接形成的长链线形结构高分子。</a:t>
            </a:r>
            <a:r>
              <a:rPr lang="zh-CN" altLang="en-US" sz="1200" b="0" dirty="0">
                <a:latin typeface="Times New Roman"/>
                <a:ea typeface="黑体"/>
                <a:cs typeface="Times New Roman"/>
              </a:rPr>
              <a:t>取决于单体的结构和聚合方法，线形聚合物的组成和结构千变万化。根据单体组成和连接方式的不同，可以形成不同类型的线形高分子链。例如：由一种单体聚合而成的均聚物。由两种或两种以上单体聚合而成的交替、无规和嵌段聚合物等。</a:t>
            </a:r>
            <a:endParaRPr lang="en-US" altLang="zh-CN" b="0" dirty="0"/>
          </a:p>
        </p:txBody>
      </p:sp>
      <p:sp>
        <p:nvSpPr>
          <p:cNvPr id="1049415" name="Slide Number Placeholder 3"/>
          <p:cNvSpPr>
            <a:spLocks noGrp="1"/>
          </p:cNvSpPr>
          <p:nvPr>
            <p:ph type="sldNum" sz="quarter" idx="5"/>
          </p:nvPr>
        </p:nvSpPr>
        <p:spPr/>
        <p:txBody>
          <a:bodyPr/>
          <a:lstStyle/>
          <a:p>
            <a:pPr marL="0" marR="0" lvl="0" indent="0" algn="r" defTabSz="882305"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pPr marL="0" marR="0" lvl="0" indent="0" algn="r" defTabSz="882305"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30" name="Slide Image Placeholder 1"/>
          <p:cNvSpPr>
            <a:spLocks noGrp="1" noRot="1" noChangeAspect="1"/>
          </p:cNvSpPr>
          <p:nvPr>
            <p:ph type="sldImg"/>
          </p:nvPr>
        </p:nvSpPr>
        <p:spPr/>
      </p:sp>
      <p:sp>
        <p:nvSpPr>
          <p:cNvPr id="1049431" name="Notes Placeholder 2"/>
          <p:cNvSpPr>
            <a:spLocks noGrp="1"/>
          </p:cNvSpPr>
          <p:nvPr>
            <p:ph type="body" idx="1"/>
          </p:nvPr>
        </p:nvSpPr>
        <p:spPr/>
        <p:txBody>
          <a:bodyPr/>
          <a:lstStyle/>
          <a:p>
            <a:pPr defTabSz="882305"/>
            <a:r>
              <a:rPr lang="zh-CN" altLang="zh-CN" sz="1200" kern="1200" dirty="0">
                <a:solidFill>
                  <a:schemeClr val="tx1"/>
                </a:solidFill>
                <a:effectLst/>
                <a:latin typeface="+mn-lt"/>
                <a:ea typeface="+mn-ea"/>
                <a:cs typeface="+mn-cs"/>
              </a:rPr>
              <a:t>线</a:t>
            </a:r>
            <a:r>
              <a:rPr lang="zh-CN" altLang="en-US" sz="1200" kern="1200" dirty="0">
                <a:solidFill>
                  <a:schemeClr val="tx1"/>
                </a:solidFill>
                <a:effectLst/>
                <a:latin typeface="+mn-lt"/>
                <a:ea typeface="+mn-ea"/>
                <a:cs typeface="+mn-cs"/>
              </a:rPr>
              <a:t>形</a:t>
            </a:r>
            <a:r>
              <a:rPr lang="zh-CN" altLang="zh-CN" sz="1200" kern="1200" dirty="0">
                <a:solidFill>
                  <a:schemeClr val="tx1"/>
                </a:solidFill>
                <a:effectLst/>
                <a:latin typeface="+mn-lt"/>
                <a:ea typeface="+mn-ea"/>
                <a:cs typeface="+mn-cs"/>
              </a:rPr>
              <a:t>聚合物通常具有良好的溶解性，因为</a:t>
            </a:r>
            <a:r>
              <a:rPr lang="zh-CN" altLang="en-US" sz="1200" kern="1200" dirty="0">
                <a:solidFill>
                  <a:schemeClr val="tx1"/>
                </a:solidFill>
                <a:effectLst/>
                <a:latin typeface="+mn-lt"/>
                <a:ea typeface="+mn-ea"/>
                <a:cs typeface="+mn-cs"/>
              </a:rPr>
              <a:t>它</a:t>
            </a:r>
            <a:r>
              <a:rPr lang="zh-CN" altLang="zh-CN" sz="1200" kern="1200" dirty="0">
                <a:solidFill>
                  <a:schemeClr val="tx1"/>
                </a:solidFill>
                <a:effectLst/>
                <a:latin typeface="+mn-lt"/>
                <a:ea typeface="+mn-ea"/>
                <a:cs typeface="+mn-cs"/>
              </a:rPr>
              <a:t>们在溶剂中</a:t>
            </a:r>
            <a:r>
              <a:rPr lang="zh-CN" altLang="en-US" sz="1200" kern="1200" dirty="0">
                <a:solidFill>
                  <a:schemeClr val="tx1"/>
                </a:solidFill>
                <a:effectLst/>
                <a:latin typeface="+mn-lt"/>
                <a:ea typeface="+mn-ea"/>
                <a:cs typeface="+mn-cs"/>
              </a:rPr>
              <a:t>更容易</a:t>
            </a:r>
            <a:r>
              <a:rPr lang="zh-CN" altLang="zh-CN" sz="1200" kern="1200" dirty="0">
                <a:solidFill>
                  <a:schemeClr val="tx1"/>
                </a:solidFill>
                <a:effectLst/>
                <a:latin typeface="+mn-lt"/>
                <a:ea typeface="+mn-ea"/>
                <a:cs typeface="+mn-cs"/>
              </a:rPr>
              <a:t>伸展成单链。线</a:t>
            </a:r>
            <a:r>
              <a:rPr lang="zh-CN" altLang="en-US" sz="1200" kern="1200" dirty="0">
                <a:solidFill>
                  <a:schemeClr val="tx1"/>
                </a:solidFill>
                <a:effectLst/>
                <a:latin typeface="+mn-lt"/>
                <a:ea typeface="+mn-ea"/>
                <a:cs typeface="+mn-cs"/>
              </a:rPr>
              <a:t>形</a:t>
            </a:r>
            <a:r>
              <a:rPr lang="zh-CN" altLang="zh-CN" sz="1200" kern="1200" dirty="0">
                <a:solidFill>
                  <a:schemeClr val="tx1"/>
                </a:solidFill>
                <a:effectLst/>
                <a:latin typeface="+mn-lt"/>
                <a:ea typeface="+mn-ea"/>
                <a:cs typeface="+mn-cs"/>
              </a:rPr>
              <a:t>聚合物通常具有热塑性，在加热时容易熔化，冷却后可以重新固化，因此大多易于加工成型，如挤出、注塑等。线</a:t>
            </a:r>
            <a:r>
              <a:rPr lang="zh-CN" altLang="en-US" sz="1200" kern="1200" dirty="0">
                <a:solidFill>
                  <a:schemeClr val="tx1"/>
                </a:solidFill>
                <a:effectLst/>
                <a:latin typeface="+mn-lt"/>
                <a:ea typeface="+mn-ea"/>
                <a:cs typeface="+mn-cs"/>
              </a:rPr>
              <a:t>形</a:t>
            </a:r>
            <a:r>
              <a:rPr lang="zh-CN" altLang="zh-CN" sz="1200" kern="1200" dirty="0">
                <a:solidFill>
                  <a:schemeClr val="tx1"/>
                </a:solidFill>
                <a:effectLst/>
                <a:latin typeface="+mn-lt"/>
                <a:ea typeface="+mn-ea"/>
                <a:cs typeface="+mn-cs"/>
              </a:rPr>
              <a:t>聚合物的力学性能通常取决于分子链的长度和排列方式。较长的分子链和规整的排列可以提供更好的强度和韧性。线</a:t>
            </a:r>
            <a:r>
              <a:rPr lang="zh-CN" altLang="en-US" sz="1200" kern="1200" dirty="0">
                <a:solidFill>
                  <a:schemeClr val="tx1"/>
                </a:solidFill>
                <a:effectLst/>
                <a:latin typeface="+mn-lt"/>
                <a:ea typeface="+mn-ea"/>
                <a:cs typeface="+mn-cs"/>
              </a:rPr>
              <a:t>形</a:t>
            </a:r>
            <a:r>
              <a:rPr lang="zh-CN" altLang="zh-CN" sz="1200" kern="1200" dirty="0">
                <a:solidFill>
                  <a:schemeClr val="tx1"/>
                </a:solidFill>
                <a:effectLst/>
                <a:latin typeface="+mn-lt"/>
                <a:ea typeface="+mn-ea"/>
                <a:cs typeface="+mn-cs"/>
              </a:rPr>
              <a:t>聚合物被广泛应用于塑料、纤维、涂料、橡胶、胶粘剂等领域</a:t>
            </a:r>
            <a:endParaRPr lang="en-US" altLang="zh-CN" sz="1200" b="1" dirty="0">
              <a:latin typeface="Times New Roman" panose="02020603050405020304" pitchFamily="18" charset="0"/>
              <a:ea typeface="SimHei" panose="02010609060101010101" pitchFamily="49" charset="-122"/>
              <a:cs typeface="Times New Roman" panose="02020603050405020304" pitchFamily="18" charset="0"/>
            </a:endParaRPr>
          </a:p>
          <a:p>
            <a:pPr defTabSz="882305"/>
            <a:endParaRPr lang="en-US" altLang="zh-CN" sz="1200" b="1" dirty="0">
              <a:latin typeface="Times New Roman" panose="02020603050405020304" pitchFamily="18" charset="0"/>
              <a:ea typeface="SimHei" panose="02010609060101010101" pitchFamily="49" charset="-122"/>
              <a:cs typeface="Times New Roman" panose="02020603050405020304" pitchFamily="18" charset="0"/>
            </a:endParaRPr>
          </a:p>
          <a:p>
            <a:pPr defTabSz="882305"/>
            <a:r>
              <a:rPr lang="zh-CN" altLang="en-US" sz="1200" b="0" dirty="0">
                <a:latin typeface="Times New Roman" panose="02020603050405020304" pitchFamily="18" charset="0"/>
                <a:ea typeface="SimHei" panose="02010609060101010101" pitchFamily="49" charset="-122"/>
                <a:cs typeface="Times New Roman" panose="02020603050405020304" pitchFamily="18" charset="0"/>
              </a:rPr>
              <a:t>这里列举了一些日常生活中常见的线形聚合物。例如，防弹衣是用超高分子量高密度聚乙烯做的，我们日常使用的塑料盆大多是用聚丙烯做的，顺式</a:t>
            </a:r>
            <a:r>
              <a:rPr lang="en-US" altLang="zh-CN" sz="1200" b="0" dirty="0">
                <a:latin typeface="Times New Roman" panose="02020603050405020304" pitchFamily="18" charset="0"/>
                <a:ea typeface="SimHei" panose="02010609060101010101" pitchFamily="49" charset="-122"/>
                <a:cs typeface="Times New Roman" panose="02020603050405020304" pitchFamily="18" charset="0"/>
              </a:rPr>
              <a:t>-1</a:t>
            </a:r>
            <a:r>
              <a:rPr lang="zh-CN" altLang="en-US" sz="1200" b="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1200" b="0" dirty="0">
                <a:latin typeface="Times New Roman" panose="02020603050405020304" pitchFamily="18" charset="0"/>
                <a:ea typeface="SimHei" panose="02010609060101010101" pitchFamily="49" charset="-122"/>
                <a:cs typeface="Times New Roman" panose="02020603050405020304" pitchFamily="18" charset="0"/>
              </a:rPr>
              <a:t>4-</a:t>
            </a:r>
            <a:r>
              <a:rPr lang="zh-CN" altLang="en-US" sz="1200" b="0" dirty="0">
                <a:latin typeface="Times New Roman" panose="02020603050405020304" pitchFamily="18" charset="0"/>
                <a:ea typeface="SimHei" panose="02010609060101010101" pitchFamily="49" charset="-122"/>
                <a:cs typeface="Times New Roman" panose="02020603050405020304" pitchFamily="18" charset="0"/>
              </a:rPr>
              <a:t>聚丁二烯橡胶是轮胎的主要组成部分。你们平时用的一次性泡沫盒是用聚苯乙烯做的。还有目前很受关注的可降解塑料聚乳酸和平时经常见到的有机玻璃聚甲基丙烯酸甲酯等都是线形高分子。</a:t>
            </a:r>
            <a:endParaRPr lang="en-US" altLang="zh-CN" b="0" dirty="0"/>
          </a:p>
        </p:txBody>
      </p:sp>
      <p:sp>
        <p:nvSpPr>
          <p:cNvPr id="1049432" name="Slide Number Placeholder 3"/>
          <p:cNvSpPr>
            <a:spLocks noGrp="1"/>
          </p:cNvSpPr>
          <p:nvPr>
            <p:ph type="sldNum" sz="quarter" idx="5"/>
          </p:nvPr>
        </p:nvSpPr>
        <p:spPr/>
        <p:txBody>
          <a:bodyPr/>
          <a:lstStyle/>
          <a:p>
            <a:pPr marL="0" marR="0" lvl="0" indent="0" algn="r" defTabSz="882305"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pPr marL="0" marR="0" lvl="0" indent="0" algn="r" defTabSz="882305"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3" name="幻灯片图像占位符 1"/>
          <p:cNvSpPr>
            <a:spLocks noGrp="1" noRot="1" noChangeAspect="1"/>
          </p:cNvSpPr>
          <p:nvPr>
            <p:ph type="sldImg" idx="2"/>
          </p:nvPr>
        </p:nvSpPr>
        <p:spPr/>
      </p:sp>
      <p:sp>
        <p:nvSpPr>
          <p:cNvPr id="1048914" name="文本占位符 2"/>
          <p:cNvSpPr>
            <a:spLocks noGrp="1"/>
          </p:cNvSpPr>
          <p:nvPr>
            <p:ph type="body" idx="3"/>
          </p:nvPr>
        </p:nvSpPr>
        <p:spPr/>
        <p:txBody>
          <a:bodyPr/>
          <a:lstStyle/>
          <a:p>
            <a:r>
              <a:rPr lang="x-none" altLang="zh-CN" dirty="0"/>
              <a:t>例如：聚乙烯和聚氯乙烯。但是，</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聚+单体名称”命名法：</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仅限于由烯类单体合成的加成聚合物</a:t>
            </a:r>
            <a:r>
              <a:rPr lang="x-none" altLang="zh-CN" dirty="0">
                <a:latin typeface="黑体" panose="02010609060101010101" pitchFamily="49" charset="-122"/>
                <a:ea typeface="黑体" panose="02010609060101010101" pitchFamily="49" charset="-122"/>
                <a:cs typeface="黑体" panose="02010609060101010101" pitchFamily="49" charset="-122"/>
                <a:sym typeface="+mn-ea"/>
              </a:rPr>
              <a:t>。同学们看看这三种聚合物，还能用</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“聚+单体名称”命名法</a:t>
            </a:r>
            <a:r>
              <a:rPr lang="x-none" altLang="zh-CN"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来命名吗？所以对于这种命名法，特别注意三点，第一，</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一般不得用于缩聚物。</a:t>
            </a:r>
            <a:r>
              <a:rPr lang="x-none" altLang="zh-CN" dirty="0">
                <a:latin typeface="Times New Roman" panose="02020603050405020304" pitchFamily="18" charset="0"/>
                <a:ea typeface="黑体" panose="02010609060101010101" pitchFamily="49" charset="-122"/>
                <a:cs typeface="Times New Roman" panose="02020603050405020304" pitchFamily="18" charset="0"/>
                <a:sym typeface="+mn-ea"/>
              </a:rPr>
              <a:t>第二，</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简单但易混淆。如聚ε-己内酰胺和聚ε-氨基己酸由不同单体合成，却是同一种聚合物；</a:t>
            </a:r>
            <a:r>
              <a:rPr lang="x-none" altLang="zh-CN" dirty="0">
                <a:latin typeface="Times New Roman" panose="02020603050405020304" pitchFamily="18" charset="0"/>
                <a:ea typeface="黑体" panose="02010609060101010101" pitchFamily="49" charset="-122"/>
                <a:cs typeface="Times New Roman" panose="02020603050405020304" pitchFamily="18" charset="0"/>
                <a:sym typeface="+mn-ea"/>
              </a:rPr>
              <a:t>第三，</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名不符实。聚乙烯醇的单体为乙酸乙烯酯。</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endParaRPr lang="x-none"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56" name="Slide Image Placeholder 1"/>
          <p:cNvSpPr>
            <a:spLocks noGrp="1" noRot="1" noChangeAspect="1"/>
          </p:cNvSpPr>
          <p:nvPr>
            <p:ph type="sldImg"/>
          </p:nvPr>
        </p:nvSpPr>
        <p:spPr/>
      </p:sp>
      <p:sp>
        <p:nvSpPr>
          <p:cNvPr id="1049457" name="Notes Placeholder 2"/>
          <p:cNvSpPr>
            <a:spLocks noGrp="1"/>
          </p:cNvSpPr>
          <p:nvPr>
            <p:ph type="body" idx="1"/>
          </p:nvPr>
        </p:nvSpPr>
        <p:spPr/>
        <p:txBody>
          <a:bodyPr/>
          <a:lstStyle/>
          <a:p>
            <a:pPr defTabSz="882305"/>
            <a:endParaRPr lang="en-US" altLang="zh-CN" dirty="0"/>
          </a:p>
          <a:p>
            <a:pPr defTabSz="882305"/>
            <a:r>
              <a:rPr lang="zh-CN" altLang="zh-CN" sz="1200" kern="1200" dirty="0">
                <a:solidFill>
                  <a:schemeClr val="tx1"/>
                </a:solidFill>
                <a:effectLst/>
                <a:latin typeface="+mn-lt"/>
                <a:ea typeface="+mn-ea"/>
                <a:cs typeface="+mn-cs"/>
              </a:rPr>
              <a:t>高密度聚乙烯是一类典型的热塑性塑料，其线</a:t>
            </a:r>
            <a:r>
              <a:rPr lang="zh-CN" altLang="en-US" sz="1200" kern="1200" dirty="0">
                <a:solidFill>
                  <a:schemeClr val="tx1"/>
                </a:solidFill>
                <a:effectLst/>
                <a:latin typeface="+mn-lt"/>
                <a:ea typeface="+mn-ea"/>
                <a:cs typeface="+mn-cs"/>
              </a:rPr>
              <a:t>形</a:t>
            </a:r>
            <a:r>
              <a:rPr lang="zh-CN" altLang="zh-CN" sz="1200" kern="1200" dirty="0">
                <a:solidFill>
                  <a:schemeClr val="tx1"/>
                </a:solidFill>
                <a:effectLst/>
                <a:latin typeface="+mn-lt"/>
                <a:ea typeface="+mn-ea"/>
                <a:cs typeface="+mn-cs"/>
              </a:rPr>
              <a:t>结构使其能紧密地排列，形成结晶性好</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强度高的材料</a:t>
            </a:r>
            <a:r>
              <a:rPr lang="zh-CN" altLang="en-US" dirty="0"/>
              <a:t>。高密度聚乙烯的熔点比低密度聚乙烯高</a:t>
            </a:r>
            <a:r>
              <a:rPr lang="en-US" altLang="zh-CN" dirty="0"/>
              <a:t>20°C</a:t>
            </a:r>
            <a:r>
              <a:rPr lang="zh-CN" altLang="en-US" dirty="0"/>
              <a:t>（</a:t>
            </a:r>
            <a:r>
              <a:rPr lang="en-US" altLang="zh-CN" dirty="0"/>
              <a:t>36°F</a:t>
            </a:r>
            <a:r>
              <a:rPr lang="zh-CN" altLang="en-US" dirty="0"/>
              <a:t>）以上，可承受</a:t>
            </a:r>
            <a:r>
              <a:rPr lang="en-US" altLang="zh-CN" dirty="0"/>
              <a:t>120°C</a:t>
            </a:r>
            <a:r>
              <a:rPr lang="zh-CN" altLang="en-US" dirty="0"/>
              <a:t>（</a:t>
            </a:r>
            <a:r>
              <a:rPr lang="en-US" altLang="zh-CN" dirty="0"/>
              <a:t>250°F</a:t>
            </a:r>
            <a:r>
              <a:rPr lang="zh-CN" altLang="en-US" dirty="0"/>
              <a:t>）的反复暴露，从而可以用于牛奶和家用清洁剂的吹塑瓶</a:t>
            </a:r>
            <a:r>
              <a:rPr lang="en-US" altLang="zh-CN" dirty="0"/>
              <a:t>;</a:t>
            </a:r>
            <a:r>
              <a:rPr lang="zh-CN" altLang="en-US" dirty="0"/>
              <a:t>吹挤食品袋、建筑薄膜和农业覆盖物</a:t>
            </a:r>
            <a:r>
              <a:rPr lang="en-US" altLang="zh-CN" dirty="0"/>
              <a:t>;</a:t>
            </a:r>
            <a:r>
              <a:rPr lang="zh-CN" altLang="en-US" dirty="0"/>
              <a:t>以及注塑成型的桶、瓶盖、器具外壳和玩具等。超高分子量的高密度聚乙烯还可以做防弹衣。这都得益于它的线形结构。</a:t>
            </a:r>
            <a:endParaRPr lang="en-US" dirty="0"/>
          </a:p>
        </p:txBody>
      </p:sp>
      <p:sp>
        <p:nvSpPr>
          <p:cNvPr id="1049458" name="Slide Number Placeholder 3"/>
          <p:cNvSpPr>
            <a:spLocks noGrp="1"/>
          </p:cNvSpPr>
          <p:nvPr>
            <p:ph type="sldNum" sz="quarter" idx="5"/>
          </p:nvPr>
        </p:nvSpPr>
        <p:spPr/>
        <p:txBody>
          <a:bodyPr/>
          <a:lstStyle/>
          <a:p>
            <a:pPr marL="0" marR="0" lvl="0" indent="0" algn="r" defTabSz="882305"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pPr marL="0" marR="0" lvl="0" indent="0" algn="r" defTabSz="882305"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46" name="Slide Image Placeholder 1"/>
          <p:cNvSpPr>
            <a:spLocks noGrp="1" noRot="1" noChangeAspect="1"/>
          </p:cNvSpPr>
          <p:nvPr>
            <p:ph type="sldImg"/>
          </p:nvPr>
        </p:nvSpPr>
        <p:spPr/>
      </p:sp>
      <p:sp>
        <p:nvSpPr>
          <p:cNvPr id="1049447" name="Notes Placeholder 2"/>
          <p:cNvSpPr>
            <a:spLocks noGrp="1"/>
          </p:cNvSpPr>
          <p:nvPr>
            <p:ph type="body" idx="1"/>
          </p:nvPr>
        </p:nvSpPr>
        <p:spPr/>
        <p:txBody>
          <a:bodyPr/>
          <a:lstStyle/>
          <a:p>
            <a:pPr defTabSz="882305"/>
            <a:r>
              <a:rPr lang="zh-CN" altLang="en-US" dirty="0"/>
              <a:t>线形聚合物从组分上来说，可以分为均聚物和共聚物。这里的均聚物和共聚物我们主要针对连锁聚合。均聚物，也就是</a:t>
            </a:r>
            <a:r>
              <a:rPr lang="en-US" altLang="zh-CN" dirty="0"/>
              <a:t>homopolymer</a:t>
            </a:r>
            <a:r>
              <a:rPr lang="zh-CN" altLang="en-US" dirty="0"/>
              <a:t>，是指由一种单体参与聚合形成的组成单一的聚合物。典型的均聚物有聚乙烯、聚丙烯、聚环氧乙烷等。它们分别是由乙烯、丙烯和环氧乙烷单体经聚合得到的线形均聚物。</a:t>
            </a:r>
            <a:endParaRPr lang="en-US" dirty="0"/>
          </a:p>
        </p:txBody>
      </p:sp>
      <p:sp>
        <p:nvSpPr>
          <p:cNvPr id="1049448" name="Slide Number Placeholder 3"/>
          <p:cNvSpPr>
            <a:spLocks noGrp="1"/>
          </p:cNvSpPr>
          <p:nvPr>
            <p:ph type="sldNum" sz="quarter" idx="5"/>
          </p:nvPr>
        </p:nvSpPr>
        <p:spPr/>
        <p:txBody>
          <a:bodyPr/>
          <a:lstStyle/>
          <a:p>
            <a:pPr marL="0" marR="0" lvl="0" indent="0" algn="r" defTabSz="882305"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pPr marL="0" marR="0" lvl="0" indent="0" algn="r" defTabSz="882305"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63" name="Slide Image Placeholder 1"/>
          <p:cNvSpPr>
            <a:spLocks noGrp="1" noRot="1" noChangeAspect="1"/>
          </p:cNvSpPr>
          <p:nvPr>
            <p:ph type="sldImg"/>
          </p:nvPr>
        </p:nvSpPr>
        <p:spPr/>
      </p:sp>
      <p:sp>
        <p:nvSpPr>
          <p:cNvPr id="1049464" name="Notes Placeholder 2"/>
          <p:cNvSpPr>
            <a:spLocks noGrp="1"/>
          </p:cNvSpPr>
          <p:nvPr>
            <p:ph type="body" idx="1"/>
          </p:nvPr>
        </p:nvSpPr>
        <p:spPr/>
        <p:txBody>
          <a:bodyPr/>
          <a:lstStyle/>
          <a:p>
            <a:pPr defTabSz="882305"/>
            <a:r>
              <a:rPr lang="zh-CN" altLang="zh-CN" sz="1200" kern="1200" dirty="0">
                <a:solidFill>
                  <a:schemeClr val="tx1"/>
                </a:solidFill>
                <a:effectLst/>
                <a:latin typeface="+mn-lt"/>
                <a:ea typeface="+mn-ea"/>
                <a:cs typeface="+mn-cs"/>
              </a:rPr>
              <a:t>均聚物的组成和性能单一，不能满足日益增长的应用需求。因此，科学家们尝试将不同单体进行共聚，形成多组分的共聚物以提高聚合物的性能。在连锁聚合中，由两种或多种单体参与的聚合，称作（二元）共聚或（多元）共聚，产物是多组分的共聚物（</a:t>
            </a:r>
            <a:r>
              <a:rPr lang="en-US" altLang="zh-CN" sz="1200" kern="1200" dirty="0">
                <a:solidFill>
                  <a:schemeClr val="tx1"/>
                </a:solidFill>
                <a:effectLst/>
                <a:latin typeface="+mn-lt"/>
                <a:ea typeface="+mn-ea"/>
                <a:cs typeface="+mn-cs"/>
              </a:rPr>
              <a:t>copolymer</a:t>
            </a:r>
            <a:r>
              <a:rPr lang="zh-CN" altLang="zh-CN" sz="1200" kern="1200" dirty="0">
                <a:solidFill>
                  <a:schemeClr val="tx1"/>
                </a:solidFill>
                <a:effectLst/>
                <a:latin typeface="+mn-lt"/>
                <a:ea typeface="+mn-ea"/>
                <a:cs typeface="+mn-cs"/>
              </a:rPr>
              <a:t>）。</a:t>
            </a:r>
            <a:endParaRPr lang="en-US" altLang="zh-CN" dirty="0"/>
          </a:p>
          <a:p>
            <a:pPr defTabSz="882305"/>
            <a:endParaRPr lang="en-US" altLang="zh-CN" dirty="0"/>
          </a:p>
          <a:p>
            <a:pPr defTabSz="882305"/>
            <a:r>
              <a:rPr lang="zh-CN" altLang="en-US" dirty="0"/>
              <a:t>通过</a:t>
            </a:r>
            <a:r>
              <a:rPr lang="zh-CN" altLang="zh-CN" sz="1200" kern="1200" dirty="0">
                <a:solidFill>
                  <a:schemeClr val="tx1"/>
                </a:solidFill>
                <a:effectLst/>
                <a:latin typeface="+mn-lt"/>
                <a:ea typeface="+mn-ea"/>
                <a:cs typeface="+mn-cs"/>
              </a:rPr>
              <a:t>不同单体的共聚，</a:t>
            </a:r>
            <a:r>
              <a:rPr lang="zh-CN" altLang="en-US" dirty="0"/>
              <a:t>不需要合成新单体就能获得结构和性能丰富的聚合物，有利于降低聚合物的生产成本。此外，共聚物可以将两种或多种单体的特性相结合，通过组成和序列分布的控制，可以具有均聚物所不具有的特殊性能，或兼具多种均聚物的性能。共聚已经成为创造新聚合物、开发新材料的主要途径，很多我们日常使用的聚合物都是共聚物。根据聚合物中结构单元的排列情况，共聚物主要分为无规、交替、嵌段等类型。我们以两组分的共聚物为例，来介绍共聚物的主要类型。</a:t>
            </a:r>
            <a:endParaRPr lang="en-US" dirty="0"/>
          </a:p>
        </p:txBody>
      </p:sp>
      <p:sp>
        <p:nvSpPr>
          <p:cNvPr id="1049465" name="Slide Number Placeholder 3"/>
          <p:cNvSpPr>
            <a:spLocks noGrp="1"/>
          </p:cNvSpPr>
          <p:nvPr>
            <p:ph type="sldNum" sz="quarter" idx="5"/>
          </p:nvPr>
        </p:nvSpPr>
        <p:spPr/>
        <p:txBody>
          <a:bodyPr/>
          <a:lstStyle/>
          <a:p>
            <a:pPr marL="0" marR="0" lvl="0" indent="0" algn="r" defTabSz="882305"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pPr marL="0" marR="0" lvl="0" indent="0" algn="r" defTabSz="882305"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99" name="Slide Image Placeholder 1"/>
          <p:cNvSpPr>
            <a:spLocks noGrp="1" noRot="1" noChangeAspect="1"/>
          </p:cNvSpPr>
          <p:nvPr>
            <p:ph type="sldImg"/>
          </p:nvPr>
        </p:nvSpPr>
        <p:spPr/>
      </p:sp>
      <p:sp>
        <p:nvSpPr>
          <p:cNvPr id="1049500" name="Notes Placeholder 2"/>
          <p:cNvSpPr>
            <a:spLocks noGrp="1"/>
          </p:cNvSpPr>
          <p:nvPr>
            <p:ph type="body" idx="1"/>
          </p:nvPr>
        </p:nvSpPr>
        <p:spPr/>
        <p:txBody>
          <a:bodyPr/>
          <a:lstStyle/>
          <a:p>
            <a:pPr defTabSz="882305"/>
            <a:r>
              <a:rPr lang="zh-CN" altLang="en-US" dirty="0"/>
              <a:t>无规共聚物，也就是</a:t>
            </a:r>
            <a:r>
              <a:rPr lang="en-US" altLang="zh-CN" dirty="0"/>
              <a:t>random copolymer</a:t>
            </a:r>
            <a:r>
              <a:rPr lang="zh-CN" altLang="en-US" dirty="0"/>
              <a:t>，是指聚合物中两种结构单元</a:t>
            </a:r>
            <a:r>
              <a:rPr lang="en-US" altLang="zh-CN" dirty="0"/>
              <a:t>A</a:t>
            </a:r>
            <a:r>
              <a:rPr lang="zh-CN" altLang="en-US" dirty="0"/>
              <a:t>和</a:t>
            </a:r>
            <a:r>
              <a:rPr lang="en-US" altLang="zh-CN" dirty="0"/>
              <a:t>B</a:t>
            </a:r>
            <a:r>
              <a:rPr lang="zh-CN" altLang="en-US" dirty="0"/>
              <a:t>无规排列，而且</a:t>
            </a:r>
            <a:r>
              <a:rPr lang="en-US" altLang="zh-CN" dirty="0"/>
              <a:t>A</a:t>
            </a:r>
            <a:r>
              <a:rPr lang="zh-CN" altLang="en-US" dirty="0"/>
              <a:t>和</a:t>
            </a:r>
            <a:r>
              <a:rPr lang="en-US" altLang="zh-CN" dirty="0"/>
              <a:t>B</a:t>
            </a:r>
            <a:r>
              <a:rPr lang="zh-CN" altLang="en-US" dirty="0"/>
              <a:t>连续的单元数不多。无规共聚物的表示方法可以用</a:t>
            </a:r>
            <a:r>
              <a:rPr lang="en-US" altLang="zh-CN" dirty="0"/>
              <a:t>co</a:t>
            </a:r>
            <a:r>
              <a:rPr lang="zh-CN" altLang="en-US" dirty="0"/>
              <a:t>或者</a:t>
            </a:r>
            <a:r>
              <a:rPr lang="en-US" altLang="zh-CN" dirty="0"/>
              <a:t>r</a:t>
            </a:r>
            <a:r>
              <a:rPr lang="zh-CN" altLang="en-US" dirty="0"/>
              <a:t>将两个单体名称相连，在其前面加“聚”，名称中前一单体为含量多的单体，后一单体为含量少的单体。例如，苯乙烯和甲基丙烯酸甲酯的无规共聚物可以这样表示，苯乙烯在前面，是主要单体，甲基丙烯酸甲酯在后面，为第二单体。</a:t>
            </a:r>
            <a:endParaRPr lang="en-US" dirty="0"/>
          </a:p>
        </p:txBody>
      </p:sp>
      <p:sp>
        <p:nvSpPr>
          <p:cNvPr id="1049501" name="Slide Number Placeholder 3"/>
          <p:cNvSpPr>
            <a:spLocks noGrp="1"/>
          </p:cNvSpPr>
          <p:nvPr>
            <p:ph type="sldNum" sz="quarter" idx="5"/>
          </p:nvPr>
        </p:nvSpPr>
        <p:spPr/>
        <p:txBody>
          <a:bodyPr/>
          <a:lstStyle/>
          <a:p>
            <a:pPr marL="0" marR="0" lvl="0" indent="0" algn="r" defTabSz="882305"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pPr marL="0" marR="0" lvl="0" indent="0" algn="r" defTabSz="882305"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16" name="幻灯片图像占位符 1"/>
          <p:cNvSpPr>
            <a:spLocks noGrp="1" noRot="1" noChangeAspect="1"/>
          </p:cNvSpPr>
          <p:nvPr>
            <p:ph type="sldImg"/>
          </p:nvPr>
        </p:nvSpPr>
        <p:spPr/>
      </p:sp>
      <p:sp>
        <p:nvSpPr>
          <p:cNvPr id="1049517"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无规共聚物可以结合均聚物的特征，提升聚合物的性能。例如，聚丙烯均聚物耐热、耐压性能好，但其低温抗冲性能较差，不适用于制造建筑用冷热水管道系统。但是，丙烯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乙烯无规共聚物就兼顾了耐热性能和低温抗冲性能，可用于制造建筑内部冷热给水管道系统。</a:t>
            </a:r>
            <a:endParaRPr lang="en-US" altLang="zh-CN" dirty="0"/>
          </a:p>
          <a:p>
            <a:endParaRPr lang="en-US" altLang="zh-CN" dirty="0"/>
          </a:p>
          <a:p>
            <a:endParaRPr lang="zh-CN" altLang="en-US" dirty="0"/>
          </a:p>
        </p:txBody>
      </p:sp>
      <p:sp>
        <p:nvSpPr>
          <p:cNvPr id="1049518"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498A2-759B-4DB9-9C9E-FF12B0F4626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34" name="幻灯片图像占位符 1"/>
          <p:cNvSpPr>
            <a:spLocks noGrp="1" noRot="1" noChangeAspect="1"/>
          </p:cNvSpPr>
          <p:nvPr>
            <p:ph type="sldImg"/>
          </p:nvPr>
        </p:nvSpPr>
        <p:spPr/>
      </p:sp>
      <p:sp>
        <p:nvSpPr>
          <p:cNvPr id="1049535" name="备注占位符 2"/>
          <p:cNvSpPr>
            <a:spLocks noGrp="1"/>
          </p:cNvSpPr>
          <p:nvPr>
            <p:ph type="body" idx="1"/>
          </p:nvPr>
        </p:nvSpPr>
        <p:spPr/>
        <p:txBody>
          <a:bodyPr/>
          <a:lstStyle/>
          <a:p>
            <a:r>
              <a:rPr lang="zh-CN" altLang="en-US" dirty="0"/>
              <a:t>另一方面，共聚物的组成对共聚物的性能有决定性影响。例如，乙烯</a:t>
            </a:r>
            <a:r>
              <a:rPr lang="en-US" altLang="zh-CN" dirty="0"/>
              <a:t>-</a:t>
            </a:r>
            <a:r>
              <a:rPr lang="zh-CN" altLang="en-US" dirty="0"/>
              <a:t>醋酸乙烯的无规共聚物中，醋酸乙烯的含量决定了共聚物的性能。当醋酸乙烯含量为</a:t>
            </a:r>
            <a:r>
              <a:rPr lang="en-US" altLang="zh-CN" sz="1200" dirty="0">
                <a:latin typeface="黑体" panose="02010609060101010101" pitchFamily="49" charset="-122"/>
                <a:ea typeface="黑体" panose="02010609060101010101" pitchFamily="49" charset="-122"/>
              </a:rPr>
              <a:t>10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 20%  </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时，共聚物为塑料，相当于改性的聚乙烯，可用来做大棚膜。当</a:t>
            </a:r>
            <a:r>
              <a:rPr lang="zh-CN" altLang="en-US" dirty="0"/>
              <a:t>醋酸乙烯含量增加至</a:t>
            </a:r>
            <a:r>
              <a:rPr lang="en-US" altLang="zh-CN" sz="1200" dirty="0">
                <a:latin typeface="黑体" panose="02010609060101010101" pitchFamily="49" charset="-122"/>
                <a:ea typeface="黑体" panose="02010609060101010101" pitchFamily="49" charset="-122"/>
              </a:rPr>
              <a:t>30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 40% </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时，共聚物为粘合剂，可用来做热熔胶。当</a:t>
            </a:r>
            <a:r>
              <a:rPr lang="zh-CN" altLang="en-US" dirty="0"/>
              <a:t>醋酸乙烯含量增加至</a:t>
            </a:r>
            <a:r>
              <a:rPr lang="en-US" altLang="zh-CN" sz="1200" dirty="0">
                <a:latin typeface="黑体" panose="02010609060101010101" pitchFamily="49" charset="-122"/>
                <a:ea typeface="黑体" panose="02010609060101010101" pitchFamily="49" charset="-122"/>
              </a:rPr>
              <a:t>50</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时，共聚物为橡胶弹性体。一般而言，当两种单体各占一般时，其性质与两种均聚物的差别最大</a:t>
            </a:r>
          </a:p>
          <a:p>
            <a:endParaRPr lang="zh-CN" altLang="en-US" dirty="0"/>
          </a:p>
        </p:txBody>
      </p:sp>
      <p:sp>
        <p:nvSpPr>
          <p:cNvPr id="104953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498A2-759B-4DB9-9C9E-FF12B0F4626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嵌段聚合物是指一个聚合物链段与另一个组成不同的聚合物链段通过共价键相连形成两嵌段共聚物，也可以多个不同的聚合物链段相连形成多嵌段共聚物。这里列举了三嵌段</a:t>
            </a:r>
            <a:r>
              <a:rPr lang="en-US" altLang="zh-CN" sz="1200" kern="1200" dirty="0">
                <a:solidFill>
                  <a:schemeClr val="tx1"/>
                </a:solidFill>
                <a:effectLst/>
                <a:latin typeface="+mn-lt"/>
                <a:ea typeface="+mn-ea"/>
                <a:cs typeface="+mn-cs"/>
              </a:rPr>
              <a:t>ABC</a:t>
            </a:r>
            <a:r>
              <a:rPr lang="zh-CN" altLang="zh-CN" sz="1200" kern="1200" dirty="0">
                <a:solidFill>
                  <a:schemeClr val="tx1"/>
                </a:solidFill>
                <a:effectLst/>
                <a:latin typeface="+mn-lt"/>
                <a:ea typeface="+mn-ea"/>
                <a:cs typeface="+mn-cs"/>
              </a:rPr>
              <a:t>型共聚物。</a:t>
            </a:r>
            <a:r>
              <a:rPr lang="en-US" altLang="zh-CN" sz="1200" kern="1200" dirty="0">
                <a:solidFill>
                  <a:schemeClr val="tx1"/>
                </a:solidFill>
                <a:effectLst/>
                <a:latin typeface="+mn-lt"/>
                <a:ea typeface="+mn-ea"/>
                <a:cs typeface="+mn-cs"/>
              </a:rPr>
              <a:t>ABS</a:t>
            </a:r>
            <a:r>
              <a:rPr lang="zh-CN" altLang="zh-CN" sz="1200" kern="1200" dirty="0">
                <a:solidFill>
                  <a:schemeClr val="tx1"/>
                </a:solidFill>
                <a:effectLst/>
                <a:latin typeface="+mn-lt"/>
                <a:ea typeface="+mn-ea"/>
                <a:cs typeface="+mn-cs"/>
              </a:rPr>
              <a:t>塑料，即丙烯腈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丁二烯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苯乙烯（</a:t>
            </a:r>
            <a:r>
              <a:rPr lang="en-US" altLang="zh-CN" sz="1200" kern="1200" dirty="0">
                <a:solidFill>
                  <a:schemeClr val="tx1"/>
                </a:solidFill>
                <a:effectLst/>
                <a:latin typeface="+mn-lt"/>
                <a:ea typeface="+mn-ea"/>
                <a:cs typeface="+mn-cs"/>
              </a:rPr>
              <a:t>Acrylonitrile-Butadiene-Styrene</a:t>
            </a:r>
            <a:r>
              <a:rPr lang="zh-CN" altLang="zh-CN" sz="1200" kern="1200" dirty="0">
                <a:solidFill>
                  <a:schemeClr val="tx1"/>
                </a:solidFill>
                <a:effectLst/>
                <a:latin typeface="+mn-lt"/>
                <a:ea typeface="+mn-ea"/>
                <a:cs typeface="+mn-cs"/>
              </a:rPr>
              <a:t>）共聚物，是一种常见的热塑性聚合物，因其优异的综合性能而被广泛应用于各种领域，从玩具和消费电子产品到汽车零部件和医疗设备。</a:t>
            </a:r>
            <a:r>
              <a:rPr lang="en-US" altLang="zh-CN" sz="1200" kern="1200" dirty="0">
                <a:solidFill>
                  <a:schemeClr val="tx1"/>
                </a:solidFill>
                <a:effectLst/>
                <a:latin typeface="+mn-lt"/>
                <a:ea typeface="+mn-ea"/>
                <a:cs typeface="+mn-cs"/>
              </a:rPr>
              <a:t>ABS</a:t>
            </a:r>
            <a:r>
              <a:rPr lang="zh-CN" altLang="zh-CN" sz="1200" kern="1200" dirty="0">
                <a:solidFill>
                  <a:schemeClr val="tx1"/>
                </a:solidFill>
                <a:effectLst/>
                <a:latin typeface="+mn-lt"/>
                <a:ea typeface="+mn-ea"/>
                <a:cs typeface="+mn-cs"/>
              </a:rPr>
              <a:t>的各个嵌段为其提供了独特的性能。聚苯乙烯嵌段提升</a:t>
            </a:r>
            <a:r>
              <a:rPr lang="en-US" altLang="zh-CN" sz="1200" kern="1200" dirty="0">
                <a:solidFill>
                  <a:schemeClr val="tx1"/>
                </a:solidFill>
                <a:effectLst/>
                <a:latin typeface="+mn-lt"/>
                <a:ea typeface="+mn-ea"/>
                <a:cs typeface="+mn-cs"/>
              </a:rPr>
              <a:t>ABS</a:t>
            </a:r>
            <a:r>
              <a:rPr lang="zh-CN" altLang="zh-CN" sz="1200" kern="1200" dirty="0">
                <a:solidFill>
                  <a:schemeClr val="tx1"/>
                </a:solidFill>
                <a:effectLst/>
                <a:latin typeface="+mn-lt"/>
                <a:ea typeface="+mn-ea"/>
                <a:cs typeface="+mn-cs"/>
              </a:rPr>
              <a:t>塑料的加工性能，提供刚性并增强光泽度，聚丁二烯嵌段提供韧性和冲击强度，聚丙烯腈嵌段具有耐化学性和耐热性。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93429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23" name="Slide Image Placeholder 1"/>
          <p:cNvSpPr>
            <a:spLocks noGrp="1" noRot="1" noChangeAspect="1"/>
          </p:cNvSpPr>
          <p:nvPr>
            <p:ph type="sldImg"/>
          </p:nvPr>
        </p:nvSpPr>
        <p:spPr/>
      </p:sp>
      <p:sp>
        <p:nvSpPr>
          <p:cNvPr id="1049524" name="Notes Placeholder 2"/>
          <p:cNvSpPr>
            <a:spLocks noGrp="1"/>
          </p:cNvSpPr>
          <p:nvPr>
            <p:ph type="body" idx="1"/>
          </p:nvPr>
        </p:nvSpPr>
        <p:spPr/>
        <p:txBody>
          <a:bodyPr/>
          <a:lstStyle/>
          <a:p>
            <a:pPr defTabSz="882305"/>
            <a:r>
              <a:rPr lang="zh-CN" altLang="en-US" dirty="0"/>
              <a:t>我们日常用于轮胎制备的丁苯橡胶是苯乙烯</a:t>
            </a:r>
            <a:r>
              <a:rPr lang="en-US" altLang="zh-CN" dirty="0"/>
              <a:t>-</a:t>
            </a:r>
            <a:r>
              <a:rPr lang="zh-CN" altLang="en-US" dirty="0"/>
              <a:t>丁二烯</a:t>
            </a:r>
            <a:r>
              <a:rPr lang="en-US" altLang="zh-CN" dirty="0"/>
              <a:t>-</a:t>
            </a:r>
            <a:r>
              <a:rPr lang="zh-CN" altLang="en-US" dirty="0"/>
              <a:t>苯乙烯三嵌段共聚物，完美结合了聚苯乙烯和聚丁二烯的特点。</a:t>
            </a:r>
            <a:r>
              <a:rPr lang="en-US" altLang="zh-CN" dirty="0"/>
              <a:t>SBS</a:t>
            </a:r>
            <a:r>
              <a:rPr lang="zh-CN" altLang="en-US" dirty="0"/>
              <a:t>是在</a:t>
            </a:r>
            <a:r>
              <a:rPr lang="en-US" altLang="zh-CN" dirty="0" err="1"/>
              <a:t>Szwarc</a:t>
            </a:r>
            <a:r>
              <a:rPr lang="zh-CN" altLang="en-US" dirty="0"/>
              <a:t>的活性阴离子聚合的基础上合成和发展的。聚苯乙烯是用途广泛的通用塑料，但是性脆、抗冲击强度低，用途受限。但是通过将苯乙烯和丁二烯进行嵌段共聚，可得</a:t>
            </a:r>
            <a:r>
              <a:rPr lang="en-US" altLang="zh-CN" dirty="0"/>
              <a:t>SBS</a:t>
            </a:r>
            <a:r>
              <a:rPr lang="zh-CN" altLang="en-US" dirty="0"/>
              <a:t>三嵌段聚合物，即丁苯橡胶，是合成橡胶的第一大品种。丁苯橡胶的抗张强度接近于天然橡胶，耐候性能优于天然橡胶，广泛用于制造轮胎、地板、鞋底和电绝缘体等。</a:t>
            </a:r>
            <a:endParaRPr lang="en-US" dirty="0"/>
          </a:p>
        </p:txBody>
      </p:sp>
      <p:sp>
        <p:nvSpPr>
          <p:cNvPr id="1049525" name="Slide Number Placeholder 3"/>
          <p:cNvSpPr>
            <a:spLocks noGrp="1"/>
          </p:cNvSpPr>
          <p:nvPr>
            <p:ph type="sldNum" sz="quarter" idx="5"/>
          </p:nvPr>
        </p:nvSpPr>
        <p:spPr/>
        <p:txBody>
          <a:bodyPr/>
          <a:lstStyle/>
          <a:p>
            <a:pPr marL="0" marR="0" lvl="0" indent="0" algn="r" defTabSz="882305"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pPr marL="0" marR="0" lvl="0" indent="0" algn="r" defTabSz="882305"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43" name="幻灯片图像占位符 1"/>
          <p:cNvSpPr>
            <a:spLocks noGrp="1" noRot="1" noChangeAspect="1"/>
          </p:cNvSpPr>
          <p:nvPr>
            <p:ph type="sldImg"/>
          </p:nvPr>
        </p:nvSpPr>
        <p:spPr/>
      </p:sp>
      <p:sp>
        <p:nvSpPr>
          <p:cNvPr id="1049544" name="备注占位符 2"/>
          <p:cNvSpPr>
            <a:spLocks noGrp="1"/>
          </p:cNvSpPr>
          <p:nvPr>
            <p:ph type="body" idx="1"/>
          </p:nvPr>
        </p:nvSpPr>
        <p:spPr/>
        <p:txBody>
          <a:bodyPr/>
          <a:lstStyle/>
          <a:p>
            <a:r>
              <a:rPr lang="zh-CN" altLang="en-US" dirty="0"/>
              <a:t>除了线形结构外，科学家们还合成出了非线形拓扑结构，不同的拓扑结构赋予聚合物不同的性能，可以拓展聚合物的应用。</a:t>
            </a:r>
            <a:endParaRPr lang="en-US" altLang="zh-CN" dirty="0"/>
          </a:p>
          <a:p>
            <a:r>
              <a:rPr lang="zh-CN" altLang="en-US" dirty="0"/>
              <a:t>例如，自然界中存在很多环形大分子。第一个被发现和详细研究的环型大分子是环形</a:t>
            </a:r>
            <a:r>
              <a:rPr lang="en-US" altLang="zh-CN" dirty="0"/>
              <a:t>DNA </a:t>
            </a:r>
            <a:r>
              <a:rPr lang="zh-CN" altLang="en-US" dirty="0"/>
              <a:t>。环形</a:t>
            </a:r>
            <a:r>
              <a:rPr lang="en-US" altLang="zh-CN" dirty="0"/>
              <a:t>DNA</a:t>
            </a:r>
            <a:r>
              <a:rPr lang="zh-CN" altLang="en-US" dirty="0"/>
              <a:t>相较于其线形</a:t>
            </a:r>
            <a:r>
              <a:rPr lang="en-US" altLang="zh-CN" dirty="0"/>
              <a:t>DNA</a:t>
            </a:r>
            <a:r>
              <a:rPr lang="zh-CN" altLang="en-US" dirty="0"/>
              <a:t>类似物显示出更高的稳定性。自然界中还存在环形多肽</a:t>
            </a:r>
            <a:r>
              <a:rPr lang="en-US" altLang="zh-CN" dirty="0"/>
              <a:t>(cyclic peptide)</a:t>
            </a:r>
            <a:r>
              <a:rPr lang="zh-CN" altLang="en-US" dirty="0"/>
              <a:t>、环形脂质</a:t>
            </a:r>
            <a:r>
              <a:rPr lang="en-US" altLang="zh-CN" dirty="0"/>
              <a:t>(cyclic lipid)</a:t>
            </a:r>
            <a:r>
              <a:rPr lang="zh-CN" altLang="en-US" dirty="0"/>
              <a:t>等。</a:t>
            </a:r>
            <a:endParaRPr lang="en-US" altLang="zh-CN" dirty="0"/>
          </a:p>
          <a:p>
            <a:r>
              <a:rPr lang="zh-CN" altLang="en-US" dirty="0"/>
              <a:t>科学家已从多种真菌、细菌、植物和哺乳动物来源中分离出许多环形多肽。古细菌的细胞壁存在环形脂质，环形脂质是可以在极端高温和酸度下生存的极端微生物的结构特征。环形拓扑结构在自然界中的广泛使用凸显了环形结构的重要性。</a:t>
            </a:r>
            <a:endParaRPr lang="en-US" altLang="zh-CN" dirty="0"/>
          </a:p>
          <a:p>
            <a:r>
              <a:rPr lang="zh-CN" altLang="en-US" dirty="0"/>
              <a:t>和线形聚合物相比，环形聚合物没有链端，这约束了聚合物链的运动，限制了聚合物链的可能构象，导致其独特性能。例如，相较于线形聚合物，环形聚合物通常具有更小的流体力学体积，更低的粘度，更慢的降解速率，和更长的血液循环时间等。大批量的合成环形聚合物仍具有挑战性。</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pPr>
            <a:r>
              <a:rPr lang="en-US" altLang="zh-CN" dirty="0">
                <a:hlinkClick r:id="rId3"/>
              </a:rPr>
              <a:t>The synthesis, properties and potential applications of cyclic polymers | Nature Chemistry</a:t>
            </a:r>
            <a:endParaRPr lang="zh-CN" altLang="en-US" dirty="0"/>
          </a:p>
          <a:p>
            <a:endParaRPr lang="zh-CN" altLang="en-US" dirty="0"/>
          </a:p>
        </p:txBody>
      </p:sp>
      <p:sp>
        <p:nvSpPr>
          <p:cNvPr id="1049545"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498A2-759B-4DB9-9C9E-FF12B0F4626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53" name="Slide Image Placeholder 1"/>
          <p:cNvSpPr>
            <a:spLocks noGrp="1" noRot="1" noChangeAspect="1"/>
          </p:cNvSpPr>
          <p:nvPr>
            <p:ph type="sldImg"/>
          </p:nvPr>
        </p:nvSpPr>
        <p:spPr/>
      </p:sp>
      <p:sp>
        <p:nvSpPr>
          <p:cNvPr id="1049554" name="Notes Placeholder 2"/>
          <p:cNvSpPr>
            <a:spLocks noGrp="1"/>
          </p:cNvSpPr>
          <p:nvPr>
            <p:ph type="body" idx="1"/>
          </p:nvPr>
        </p:nvSpPr>
        <p:spPr/>
        <p:txBody>
          <a:bodyPr/>
          <a:lstStyle/>
          <a:p>
            <a:pPr defTabSz="882305"/>
            <a:r>
              <a:rPr lang="zh-CN" altLang="en-US" dirty="0"/>
              <a:t>接枝共聚物</a:t>
            </a:r>
            <a:r>
              <a:rPr lang="en-US" altLang="zh-CN" dirty="0"/>
              <a:t>, Graft Copolymer,</a:t>
            </a:r>
            <a:r>
              <a:rPr lang="zh-CN" altLang="en-US" dirty="0"/>
              <a:t>聚合物主链上带有支链的聚合物。以二元共聚物为例，即由结构单元为</a:t>
            </a:r>
            <a:r>
              <a:rPr lang="en-US" altLang="zh-CN" dirty="0"/>
              <a:t>A</a:t>
            </a:r>
            <a:r>
              <a:rPr lang="zh-CN" altLang="en-US" dirty="0"/>
              <a:t>的链端作为主链，由结构单元为</a:t>
            </a:r>
            <a:r>
              <a:rPr lang="en-US" altLang="zh-CN" dirty="0"/>
              <a:t>B</a:t>
            </a:r>
            <a:r>
              <a:rPr lang="zh-CN" altLang="en-US" dirty="0"/>
              <a:t>的链段作为支链的共聚物</a:t>
            </a:r>
            <a:r>
              <a:rPr lang="en-US" altLang="zh-CN" dirty="0"/>
              <a:t>.</a:t>
            </a:r>
            <a:r>
              <a:rPr lang="zh-CN" altLang="en-US" dirty="0"/>
              <a:t>其主链和支链也可以是共聚物。如果支链的密度很大，就形成“梳状”或“刷状”聚合物。。为了表明结构单元在共聚物中的排列方式，用字母“</a:t>
            </a:r>
            <a:r>
              <a:rPr lang="en-US" altLang="zh-CN" dirty="0"/>
              <a:t>g”(graft)</a:t>
            </a:r>
            <a:r>
              <a:rPr lang="zh-CN" altLang="en-US" dirty="0"/>
              <a:t>表示接枝，如</a:t>
            </a:r>
            <a:r>
              <a:rPr lang="en-US" altLang="zh-CN" dirty="0"/>
              <a:t>PS-g-PMMA</a:t>
            </a:r>
            <a:r>
              <a:rPr lang="zh-CN" altLang="en-US" dirty="0"/>
              <a:t>。通常，位于</a:t>
            </a:r>
            <a:r>
              <a:rPr lang="en-US" altLang="zh-CN" dirty="0"/>
              <a:t>g</a:t>
            </a:r>
            <a:r>
              <a:rPr lang="zh-CN" altLang="en-US" dirty="0"/>
              <a:t>之前的组分代表主链，位于</a:t>
            </a:r>
            <a:r>
              <a:rPr lang="en-US" altLang="zh-CN" dirty="0"/>
              <a:t>g</a:t>
            </a:r>
            <a:r>
              <a:rPr lang="zh-CN" altLang="en-US" dirty="0"/>
              <a:t>之后的组分代表支链。即聚苯乙烯</a:t>
            </a:r>
            <a:r>
              <a:rPr lang="en-US" altLang="zh-CN" dirty="0"/>
              <a:t>PS</a:t>
            </a:r>
            <a:r>
              <a:rPr lang="zh-CN" altLang="en-US" dirty="0"/>
              <a:t>为主链，聚甲基丙烯酸甲酯为支链。</a:t>
            </a:r>
          </a:p>
          <a:p>
            <a:pPr defTabSz="882305"/>
            <a:endParaRPr lang="zh-CN" altLang="en-US" dirty="0"/>
          </a:p>
          <a:p>
            <a:pPr defTabSz="882305"/>
            <a:endParaRPr lang="en-US" dirty="0"/>
          </a:p>
        </p:txBody>
      </p:sp>
      <p:sp>
        <p:nvSpPr>
          <p:cNvPr id="1049555" name="Slide Number Placeholder 3"/>
          <p:cNvSpPr>
            <a:spLocks noGrp="1"/>
          </p:cNvSpPr>
          <p:nvPr>
            <p:ph type="sldNum" sz="quarter" idx="5"/>
          </p:nvPr>
        </p:nvSpPr>
        <p:spPr/>
        <p:txBody>
          <a:bodyPr/>
          <a:lstStyle/>
          <a:p>
            <a:pPr marL="0" marR="0" lvl="0" indent="0" algn="r" defTabSz="882305" rtl="0" eaLnBrk="1" fontAlgn="auto" latinLnBrk="0" hangingPunct="1">
              <a:lnSpc>
                <a:spcPct val="100000"/>
              </a:lnSpc>
              <a:spcBef>
                <a:spcPts val="0"/>
              </a:spcBef>
              <a:spcAft>
                <a:spcPts val="0"/>
              </a:spcAft>
              <a:buClrTx/>
              <a:buSzTx/>
              <a:buFontTx/>
              <a:buNone/>
              <a:tabLst/>
              <a:defRPr/>
            </a:pPr>
            <a:fld id="{973D9D0B-16C3-4C58-A459-8C95A0785717}"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pPr marL="0" marR="0" lvl="0" indent="0" algn="r" defTabSz="882305"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0" name="幻灯片图像占位符 1"/>
          <p:cNvSpPr>
            <a:spLocks noGrp="1" noRot="1" noChangeAspect="1"/>
          </p:cNvSpPr>
          <p:nvPr>
            <p:ph type="sldImg" idx="2"/>
          </p:nvPr>
        </p:nvSpPr>
        <p:spPr/>
      </p:sp>
      <p:sp>
        <p:nvSpPr>
          <p:cNvPr id="1048921"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a:t>
            </a:r>
            <a:r>
              <a:rPr lang="x-none" altLang="zh-CN"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单体名称</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a:t>
            </a:r>
            <a:r>
              <a:rPr lang="x-none" altLang="zh-CN"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共聚物</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”命名法：</a:t>
            </a:r>
            <a:r>
              <a:rPr dirty="0" err="1">
                <a:latin typeface="黑体" panose="02010609060101010101" pitchFamily="49" charset="-122"/>
                <a:ea typeface="黑体" panose="02010609060101010101" pitchFamily="49" charset="-122"/>
                <a:cs typeface="黑体" panose="02010609060101010101" pitchFamily="49" charset="-122"/>
                <a:sym typeface="+mn-ea"/>
              </a:rPr>
              <a:t>适用于两种或两种以上烯类单体的加聚共聚物，通常不得用于缩聚物命名</a:t>
            </a:r>
            <a:r>
              <a:rPr lang="x-none" dirty="0">
                <a:latin typeface="黑体" panose="02010609060101010101" pitchFamily="49" charset="-122"/>
                <a:ea typeface="黑体" panose="02010609060101010101" pitchFamily="49" charset="-122"/>
                <a:cs typeface="黑体" panose="02010609060101010101" pitchFamily="49" charset="-122"/>
                <a:sym typeface="+mn-ea"/>
              </a:rPr>
              <a:t>。例如</a:t>
            </a:r>
            <a:r>
              <a:rPr lang="x-none" b="0"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b="0" dirty="0">
                <a:solidFill>
                  <a:schemeClr val="accent6">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苯乙烯-甲基丙烯酸甲酯共聚物。下面结构式的名称是</a:t>
            </a:r>
            <a:r>
              <a:rPr lang="zh-CN" altLang="en-US" sz="1200" b="0" dirty="0">
                <a:solidFill>
                  <a:schemeClr val="accent6">
                    <a:lumMod val="50000"/>
                  </a:schemeClr>
                </a:solidFill>
                <a:latin typeface="Times New Roman" panose="02020603050405020304" pitchFamily="18" charset="0"/>
                <a:ea typeface="黑体" panose="02010609060101010101" pitchFamily="49" charset="-122"/>
                <a:cs typeface="Times New Roman" panose="02020603050405020304" pitchFamily="18" charset="0"/>
              </a:rPr>
              <a:t>聚己二酰己二胺，也是传统说的尼龙</a:t>
            </a:r>
            <a:r>
              <a:rPr lang="en-US" altLang="zh-CN" sz="1200" b="0" dirty="0">
                <a:solidFill>
                  <a:schemeClr val="accent6">
                    <a:lumMod val="50000"/>
                  </a:schemeClr>
                </a:solidFill>
                <a:latin typeface="Times New Roman" panose="02020603050405020304" pitchFamily="18" charset="0"/>
                <a:ea typeface="黑体" panose="02010609060101010101" pitchFamily="49" charset="-122"/>
                <a:cs typeface="Times New Roman" panose="02020603050405020304" pitchFamily="18" charset="0"/>
              </a:rPr>
              <a:t>66</a:t>
            </a:r>
            <a:r>
              <a:rPr lang="zh-CN" altLang="en-US" sz="1200" b="0" dirty="0">
                <a:solidFill>
                  <a:schemeClr val="accent6">
                    <a:lumMod val="50000"/>
                  </a:schemeClr>
                </a:solidFill>
                <a:latin typeface="Times New Roman" panose="02020603050405020304" pitchFamily="18" charset="0"/>
                <a:ea typeface="黑体" panose="02010609060101010101" pitchFamily="49" charset="-122"/>
                <a:cs typeface="Times New Roman" panose="02020603050405020304" pitchFamily="18" charset="0"/>
              </a:rPr>
              <a:t>，由于是缩聚物，不能</a:t>
            </a:r>
            <a:r>
              <a:rPr lang="zh-CN" altLang="en-US" sz="1200" b="0" kern="1200" dirty="0">
                <a:solidFill>
                  <a:schemeClr val="accent6">
                    <a:lumMod val="50000"/>
                  </a:schemeClr>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en-US" sz="1200" b="0" kern="1200" dirty="0">
                <a:solidFill>
                  <a:schemeClr val="accent6">
                    <a:lumMod val="50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己二酸己二胺共聚物。</a:t>
            </a:r>
          </a:p>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67" name="幻灯片图像占位符 1"/>
          <p:cNvSpPr>
            <a:spLocks noGrp="1" noRot="1" noChangeAspect="1"/>
          </p:cNvSpPr>
          <p:nvPr>
            <p:ph type="sldImg"/>
          </p:nvPr>
        </p:nvSpPr>
        <p:spPr/>
      </p:sp>
      <p:sp>
        <p:nvSpPr>
          <p:cNvPr id="1049568" name="备注占位符 2"/>
          <p:cNvSpPr>
            <a:spLocks noGrp="1"/>
          </p:cNvSpPr>
          <p:nvPr>
            <p:ph type="body" idx="1"/>
          </p:nvPr>
        </p:nvSpPr>
        <p:spPr/>
        <p:txBody>
          <a:bodyPr/>
          <a:lstStyle/>
          <a:p>
            <a:r>
              <a:rPr lang="zh-CN" altLang="en-US" dirty="0"/>
              <a:t>接枝共聚物兼有主链和支链的性能。例如，聚苯乙烯具有耐冲击强度低、耐环境应力开裂性和耐热性差等不足，若在苯乙烯单体内加入合成橡胶进行自由基接枝共聚， 可制得接枝型共聚物高抗冲聚苯乙烯 </a:t>
            </a:r>
            <a:r>
              <a:rPr lang="en-US" altLang="zh-CN" dirty="0"/>
              <a:t>(HIPS)</a:t>
            </a:r>
            <a:r>
              <a:rPr lang="zh-CN" altLang="en-US" dirty="0"/>
              <a:t>。 高抗冲聚苯乙烯</a:t>
            </a:r>
            <a:r>
              <a:rPr lang="zh-CN" altLang="en-US" sz="1200" b="0" i="0" kern="1200" dirty="0">
                <a:solidFill>
                  <a:schemeClr val="tx1"/>
                </a:solidFill>
                <a:effectLst/>
                <a:latin typeface="+mn-lt"/>
                <a:ea typeface="+mn-ea"/>
                <a:cs typeface="+mn-cs"/>
              </a:rPr>
              <a:t>的微相分离是其独特性能的关键因素之一。这种材料由聚苯乙烯（</a:t>
            </a:r>
            <a:r>
              <a:rPr lang="en-US" altLang="zh-CN" sz="1200" b="0" i="0" kern="1200" dirty="0">
                <a:solidFill>
                  <a:schemeClr val="tx1"/>
                </a:solidFill>
                <a:effectLst/>
                <a:latin typeface="+mn-lt"/>
                <a:ea typeface="+mn-ea"/>
                <a:cs typeface="+mn-cs"/>
              </a:rPr>
              <a:t>PS</a:t>
            </a:r>
            <a:r>
              <a:rPr lang="zh-CN" altLang="en-US" sz="1200" b="0" i="0" kern="1200" dirty="0">
                <a:solidFill>
                  <a:schemeClr val="tx1"/>
                </a:solidFill>
                <a:effectLst/>
                <a:latin typeface="+mn-lt"/>
                <a:ea typeface="+mn-ea"/>
                <a:cs typeface="+mn-cs"/>
              </a:rPr>
              <a:t>）基体和分散在其中的聚丁二烯（</a:t>
            </a:r>
            <a:r>
              <a:rPr lang="en-US" altLang="zh-CN" sz="1200" b="0" i="0" kern="1200" dirty="0">
                <a:solidFill>
                  <a:schemeClr val="tx1"/>
                </a:solidFill>
                <a:effectLst/>
                <a:latin typeface="+mn-lt"/>
                <a:ea typeface="+mn-ea"/>
                <a:cs typeface="+mn-cs"/>
              </a:rPr>
              <a:t>PB</a:t>
            </a:r>
            <a:r>
              <a:rPr lang="zh-CN" altLang="en-US" sz="1200" b="0" i="0" kern="1200" dirty="0">
                <a:solidFill>
                  <a:schemeClr val="tx1"/>
                </a:solidFill>
                <a:effectLst/>
                <a:latin typeface="+mn-lt"/>
                <a:ea typeface="+mn-ea"/>
                <a:cs typeface="+mn-cs"/>
              </a:rPr>
              <a:t>）橡胶颗粒组成，形成了所谓的“海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岛结构”。当材料受到冲击时，分散的橡胶相能够吸收和分散应力，防止裂纹的扩展。</a:t>
            </a:r>
            <a:endParaRPr lang="zh-CN" altLang="en-US" dirty="0"/>
          </a:p>
        </p:txBody>
      </p:sp>
      <p:sp>
        <p:nvSpPr>
          <p:cNvPr id="1049569"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498A2-759B-4DB9-9C9E-FF12B0F4626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2" name="Slide Image Placeholder 1"/>
          <p:cNvSpPr>
            <a:spLocks noGrp="1" noRot="1" noChangeAspect="1"/>
          </p:cNvSpPr>
          <p:nvPr>
            <p:ph type="sldImg"/>
          </p:nvPr>
        </p:nvSpPr>
        <p:spPr/>
      </p:sp>
      <p:sp>
        <p:nvSpPr>
          <p:cNvPr id="1049573" name="Notes Placeholder 2"/>
          <p:cNvSpPr>
            <a:spLocks noGrp="1"/>
          </p:cNvSpPr>
          <p:nvPr>
            <p:ph type="body" idx="1"/>
          </p:nvPr>
        </p:nvSpPr>
        <p:spPr/>
        <p:txBody>
          <a:bodyPr/>
          <a:lstStyle/>
          <a:p>
            <a:r>
              <a:rPr lang="zh-CN" altLang="en-US" dirty="0"/>
              <a:t>树枝状聚合物（</a:t>
            </a:r>
            <a:r>
              <a:rPr lang="en-US" altLang="zh-CN" dirty="0"/>
              <a:t>dendrimer)</a:t>
            </a:r>
            <a:r>
              <a:rPr lang="zh-CN" altLang="en-US" dirty="0"/>
              <a:t>是具有高度支化结构、类似树枝状的聚合物。主要由核心、支链和末端官能团组成。通过控制树枝单元的结构、代数、树枝之间的距离可以调控树枝单元的空间位阻，调控树枝状聚合物的构型和柔顺性。</a:t>
            </a:r>
            <a:r>
              <a:rPr lang="en-US" altLang="zh-CN" sz="1200" b="0" i="0" kern="1200" dirty="0">
                <a:solidFill>
                  <a:schemeClr val="tx1"/>
                </a:solidFill>
                <a:effectLst/>
                <a:latin typeface="+mn-lt"/>
                <a:ea typeface="+mn-ea"/>
                <a:cs typeface="+mn-cs"/>
              </a:rPr>
              <a:t>Donald A. </a:t>
            </a:r>
            <a:r>
              <a:rPr lang="en-US" altLang="zh-CN" sz="1200" b="0" i="0" kern="1200" dirty="0" err="1">
                <a:solidFill>
                  <a:schemeClr val="tx1"/>
                </a:solidFill>
                <a:effectLst/>
                <a:latin typeface="+mn-lt"/>
                <a:ea typeface="+mn-ea"/>
                <a:cs typeface="+mn-cs"/>
              </a:rPr>
              <a:t>Tomalia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是树枝状聚合物（</a:t>
            </a:r>
            <a:r>
              <a:rPr lang="en-US" altLang="zh-CN" sz="1200" b="0" i="0" kern="1200" dirty="0">
                <a:solidFill>
                  <a:schemeClr val="tx1"/>
                </a:solidFill>
                <a:effectLst/>
                <a:latin typeface="+mn-lt"/>
                <a:ea typeface="+mn-ea"/>
                <a:cs typeface="+mn-cs"/>
              </a:rPr>
              <a:t>dendrimer</a:t>
            </a:r>
            <a:r>
              <a:rPr lang="zh-CN" altLang="en-US" sz="1200" b="0" i="0" kern="1200" dirty="0">
                <a:solidFill>
                  <a:schemeClr val="tx1"/>
                </a:solidFill>
                <a:effectLst/>
                <a:latin typeface="+mn-lt"/>
                <a:ea typeface="+mn-ea"/>
                <a:cs typeface="+mn-cs"/>
              </a:rPr>
              <a:t>）领域的先驱之一。他首次在</a:t>
            </a:r>
            <a:r>
              <a:rPr lang="en-US" altLang="zh-CN" sz="1200" b="0" i="0" kern="1200" dirty="0">
                <a:solidFill>
                  <a:schemeClr val="tx1"/>
                </a:solidFill>
                <a:effectLst/>
                <a:latin typeface="+mn-lt"/>
                <a:ea typeface="+mn-ea"/>
                <a:cs typeface="+mn-cs"/>
              </a:rPr>
              <a:t>1985</a:t>
            </a:r>
            <a:r>
              <a:rPr lang="zh-CN" altLang="en-US" sz="1200" b="0" i="0" kern="1200" dirty="0">
                <a:solidFill>
                  <a:schemeClr val="tx1"/>
                </a:solidFill>
                <a:effectLst/>
                <a:latin typeface="+mn-lt"/>
                <a:ea typeface="+mn-ea"/>
                <a:cs typeface="+mn-cs"/>
              </a:rPr>
              <a:t>年提出“树枝状聚合物”这一术语， 聚酰胺胺（</a:t>
            </a:r>
            <a:r>
              <a:rPr lang="en-US" altLang="zh-CN" sz="1200" b="0" i="0" kern="1200" dirty="0">
                <a:solidFill>
                  <a:schemeClr val="tx1"/>
                </a:solidFill>
                <a:effectLst/>
                <a:latin typeface="+mn-lt"/>
                <a:ea typeface="+mn-ea"/>
                <a:cs typeface="+mn-cs"/>
              </a:rPr>
              <a:t>PAMAM</a:t>
            </a:r>
            <a:r>
              <a:rPr lang="zh-CN" altLang="en-US" sz="1200" b="0" i="0" kern="1200" dirty="0">
                <a:solidFill>
                  <a:schemeClr val="tx1"/>
                </a:solidFill>
                <a:effectLst/>
                <a:latin typeface="+mn-lt"/>
                <a:ea typeface="+mn-ea"/>
                <a:cs typeface="+mn-cs"/>
              </a:rPr>
              <a:t>）树枝状聚合物被认为是</a:t>
            </a:r>
            <a:r>
              <a:rPr lang="en-US" altLang="zh-CN" sz="1200" b="0" i="0" kern="1200" dirty="0">
                <a:solidFill>
                  <a:schemeClr val="tx1"/>
                </a:solidFill>
                <a:effectLst/>
                <a:latin typeface="+mn-lt"/>
                <a:ea typeface="+mn-ea"/>
                <a:cs typeface="+mn-cs"/>
              </a:rPr>
              <a:t>1979</a:t>
            </a:r>
            <a:r>
              <a:rPr lang="zh-CN" altLang="en-US" sz="1200" b="0" i="0" kern="1200" dirty="0">
                <a:solidFill>
                  <a:schemeClr val="tx1"/>
                </a:solidFill>
                <a:effectLst/>
                <a:latin typeface="+mn-lt"/>
                <a:ea typeface="+mn-ea"/>
                <a:cs typeface="+mn-cs"/>
              </a:rPr>
              <a:t>年首次合成的树枝状聚合物家族，并已经商业化。</a:t>
            </a:r>
            <a:r>
              <a:rPr lang="en-US" altLang="zh-CN" sz="1200" b="0" i="0" kern="1200" dirty="0">
                <a:solidFill>
                  <a:schemeClr val="tx1"/>
                </a:solidFill>
                <a:effectLst/>
                <a:latin typeface="+mn-lt"/>
                <a:ea typeface="+mn-ea"/>
                <a:cs typeface="+mn-cs"/>
              </a:rPr>
              <a:t>PAMAM </a:t>
            </a:r>
            <a:r>
              <a:rPr lang="zh-CN" altLang="en-US" sz="1200" b="0" i="0" kern="1200" dirty="0">
                <a:solidFill>
                  <a:schemeClr val="tx1"/>
                </a:solidFill>
                <a:effectLst/>
                <a:latin typeface="+mn-lt"/>
                <a:ea typeface="+mn-ea"/>
                <a:cs typeface="+mn-cs"/>
              </a:rPr>
              <a:t>树枝状聚合物因其精确的纳米结构在多个领域的应用潜力而受到广泛研究，包括生物医学、纳米技术、催化和材料科学等。</a:t>
            </a:r>
            <a:endParaRPr lang="zh-CN" altLang="en-US" dirty="0"/>
          </a:p>
        </p:txBody>
      </p:sp>
      <p:sp>
        <p:nvSpPr>
          <p:cNvPr id="104957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498A2-759B-4DB9-9C9E-FF12B0F4626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9" name="幻灯片图像占位符 1"/>
          <p:cNvSpPr>
            <a:spLocks noGrp="1" noRot="1" noChangeAspect="1"/>
          </p:cNvSpPr>
          <p:nvPr>
            <p:ph type="sldImg"/>
          </p:nvPr>
        </p:nvSpPr>
        <p:spPr/>
      </p:sp>
      <p:sp>
        <p:nvSpPr>
          <p:cNvPr id="1049580" name="备注占位符 2"/>
          <p:cNvSpPr>
            <a:spLocks noGrp="1"/>
          </p:cNvSpPr>
          <p:nvPr>
            <p:ph type="body" idx="1"/>
          </p:nvPr>
        </p:nvSpPr>
        <p:spPr/>
        <p:txBody>
          <a:bodyPr/>
          <a:lstStyle/>
          <a:p>
            <a:r>
              <a:rPr lang="zh-CN" altLang="en-US" dirty="0"/>
              <a:t>体型聚合物是线形高分子链上存在可相互作用的官能团在一定条件下交联而成的三维空间的体型（或网状）结构的聚合物，又称网状聚合物。</a:t>
            </a:r>
            <a:r>
              <a:rPr lang="zh-CN" altLang="en-US" sz="1200" b="0" i="0" kern="1200" dirty="0">
                <a:solidFill>
                  <a:schemeClr val="tx1"/>
                </a:solidFill>
                <a:effectLst/>
                <a:latin typeface="+mn-lt"/>
                <a:ea typeface="+mn-ea"/>
                <a:cs typeface="+mn-cs"/>
              </a:rPr>
              <a:t>体型聚合物因而没有相对分子质量的意义，只有交联度的意义。体型聚合物由于交联网络结构的存在，不能溶解和熔融，只能溶胀。聚合物交联后，其力学性能、热稳定性、耐磨性、耐溶剂性及抗蠕变性都有不同程度的提高。一般而言，橡胶是交联很少的网状结构的聚合物，纤维只能是线形聚合物，而塑料则两种结构的聚合物都有，即热塑性和热固性塑料。</a:t>
            </a:r>
          </a:p>
          <a:p>
            <a:endParaRPr lang="zh-CN" altLang="en-US" dirty="0"/>
          </a:p>
          <a:p>
            <a:endParaRPr lang="zh-CN" altLang="en-US" dirty="0"/>
          </a:p>
        </p:txBody>
      </p:sp>
      <p:sp>
        <p:nvSpPr>
          <p:cNvPr id="1049581"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498A2-759B-4DB9-9C9E-FF12B0F4626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这里总结了高分子链的主要拓扑结构，主要有线形、支化、环形、星形、树枝状和体型等结构。其中，根据组成和序列的不同，线形聚合物又可分为均聚物、无规共聚物、交替共聚物和嵌段共聚物等。</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2123-5922-46CA-A2DF-4D8FD1050E1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657582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无法确定，就有了序列</a:t>
            </a:r>
          </a:p>
        </p:txBody>
      </p:sp>
      <p:sp>
        <p:nvSpPr>
          <p:cNvPr id="972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fld id="{3CA9B4CA-7C06-46C0-92BA-D83952065347}" type="slidenum">
              <a:rPr lang="zh-CN" altLang="en-US" sz="1200" smtClean="0"/>
              <a:pPr/>
              <a:t>76</a:t>
            </a:fld>
            <a:endParaRPr lang="zh-CN" altLang="en-US" sz="1200"/>
          </a:p>
        </p:txBody>
      </p:sp>
    </p:spTree>
    <p:extLst>
      <p:ext uri="{BB962C8B-B14F-4D97-AF65-F5344CB8AC3E}">
        <p14:creationId xmlns:p14="http://schemas.microsoft.com/office/powerpoint/2010/main" val="3192251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8</a:t>
            </a:r>
            <a:r>
              <a:rPr lang="zh-CN" altLang="en-US"/>
              <a:t>：</a:t>
            </a:r>
            <a:r>
              <a:rPr lang="en-US" altLang="zh-CN"/>
              <a:t>00-8</a:t>
            </a:r>
            <a:r>
              <a:rPr lang="zh-CN" altLang="en-US"/>
              <a:t>：</a:t>
            </a:r>
            <a:r>
              <a:rPr lang="en-US" altLang="zh-CN"/>
              <a:t>45</a:t>
            </a:r>
            <a:endParaRPr lang="zh-CN" altLang="en-US"/>
          </a:p>
        </p:txBody>
      </p:sp>
      <p:sp>
        <p:nvSpPr>
          <p:cNvPr id="1034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fld id="{5F07525B-EC04-4D38-B262-0C44AE01A306}" type="slidenum">
              <a:rPr lang="zh-CN" altLang="en-US" sz="1200" smtClean="0"/>
              <a:pPr/>
              <a:t>81</a:t>
            </a:fld>
            <a:endParaRPr lang="zh-CN" altLang="en-US" sz="1200"/>
          </a:p>
        </p:txBody>
      </p:sp>
    </p:spTree>
    <p:extLst>
      <p:ext uri="{BB962C8B-B14F-4D97-AF65-F5344CB8AC3E}">
        <p14:creationId xmlns:p14="http://schemas.microsoft.com/office/powerpoint/2010/main" val="42491436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65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fld id="{EAFA4CDB-C4E6-4711-B1F9-E534862C3D59}" type="slidenum">
              <a:rPr lang="zh-CN" altLang="en-US" sz="1200" smtClean="0"/>
              <a:pPr/>
              <a:t>83</a:t>
            </a:fld>
            <a:endParaRPr lang="zh-CN" altLang="en-US" sz="1200"/>
          </a:p>
        </p:txBody>
      </p:sp>
    </p:spTree>
    <p:extLst>
      <p:ext uri="{BB962C8B-B14F-4D97-AF65-F5344CB8AC3E}">
        <p14:creationId xmlns:p14="http://schemas.microsoft.com/office/powerpoint/2010/main" val="1825408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t>比容</a:t>
            </a:r>
            <a:r>
              <a:rPr lang="zh-CN" altLang="en-US"/>
              <a:t>：</a:t>
            </a:r>
            <a:r>
              <a:rPr lang="en-US" altLang="zh-CN"/>
              <a:t>specific volume</a:t>
            </a:r>
            <a:r>
              <a:rPr lang="zh-CN" altLang="en-US"/>
              <a:t>，密度的倒数</a:t>
            </a:r>
          </a:p>
        </p:txBody>
      </p:sp>
      <p:sp>
        <p:nvSpPr>
          <p:cNvPr id="1136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fld id="{8A9DBFF9-079E-4863-B535-B8265F14EB9F}" type="slidenum">
              <a:rPr lang="zh-CN" altLang="en-US" sz="1200" smtClean="0"/>
              <a:pPr/>
              <a:t>89</a:t>
            </a:fld>
            <a:endParaRPr lang="zh-CN" altLang="en-US" sz="1200"/>
          </a:p>
        </p:txBody>
      </p:sp>
    </p:spTree>
    <p:extLst>
      <p:ext uri="{BB962C8B-B14F-4D97-AF65-F5344CB8AC3E}">
        <p14:creationId xmlns:p14="http://schemas.microsoft.com/office/powerpoint/2010/main" val="2401413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8" name="幻灯片图像占位符 1"/>
          <p:cNvSpPr>
            <a:spLocks noGrp="1" noRot="1" noChangeAspect="1"/>
          </p:cNvSpPr>
          <p:nvPr>
            <p:ph type="sldImg" idx="2"/>
          </p:nvPr>
        </p:nvSpPr>
        <p:spPr/>
      </p:sp>
      <p:sp>
        <p:nvSpPr>
          <p:cNvPr id="1048929" name="文本占位符 2"/>
          <p:cNvSpPr>
            <a:spLocks noGrp="1"/>
          </p:cNvSpPr>
          <p:nvPr>
            <p:ph type="body" idx="3"/>
          </p:nvPr>
        </p:nvSpPr>
        <p:spPr/>
        <p:txBody>
          <a:bodyPr/>
          <a:lstStyle/>
          <a:p>
            <a:r>
              <a:rPr lang="x-none"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“单体简称+聚合物用途”或“单体简称+物性类别”命名法：用于</a:t>
            </a:r>
            <a:r>
              <a:rPr lang="x-none" dirty="0">
                <a:latin typeface="黑体" panose="02010609060101010101" pitchFamily="49" charset="-122"/>
                <a:ea typeface="黑体" panose="02010609060101010101" pitchFamily="49" charset="-122"/>
                <a:cs typeface="黑体" panose="02010609060101010101" pitchFamily="49" charset="-122"/>
                <a:sym typeface="+mn-ea"/>
              </a:rPr>
              <a:t>一些由两种或两种以上单体合成的混缩聚物，取“单体简称+树脂”</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。例如苯酚和甲醛的缩聚物，酚醛树脂。丙三醇和邻苯二甲酸酐的缩聚物为醇酸树脂。三聚氰胺和甲醛的缩聚物称为密醛树脂。</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6" name="幻灯片图像占位符 1"/>
          <p:cNvSpPr>
            <a:spLocks noGrp="1" noRot="1" noChangeAspect="1"/>
          </p:cNvSpPr>
          <p:nvPr>
            <p:ph type="sldImg" idx="2"/>
          </p:nvPr>
        </p:nvSpPr>
        <p:spPr/>
      </p:sp>
      <p:sp>
        <p:nvSpPr>
          <p:cNvPr id="1048937"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“单体简称+橡胶”命名法：</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多数合成橡胶是由一种或两种烯类单体合成的加聚物</a:t>
            </a:r>
            <a:r>
              <a:rPr lang="x-none" altLang="zh-CN" dirty="0">
                <a:latin typeface="黑体" panose="02010609060101010101" pitchFamily="49" charset="-122"/>
                <a:ea typeface="黑体" panose="02010609060101010101" pitchFamily="49" charset="-122"/>
                <a:cs typeface="黑体" panose="02010609060101010101" pitchFamily="49" charset="-122"/>
                <a:sym typeface="+mn-ea"/>
              </a:rPr>
              <a:t>，例如</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丁(二烯)与苯(乙烯)</a:t>
            </a:r>
            <a:r>
              <a:rPr lang="x-none"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1200" kern="1200" dirty="0">
                <a:solidFill>
                  <a:schemeClr val="tx1"/>
                </a:solidFill>
                <a:latin typeface="黑体" panose="02010609060101010101" pitchFamily="49" charset="-122"/>
                <a:ea typeface="黑体" panose="02010609060101010101" pitchFamily="49" charset="-122"/>
                <a:cs typeface="Symbol" panose="05050102010706020507" charset="0"/>
                <a:sym typeface="+mn-ea"/>
              </a:rPr>
              <a:t>合成</a:t>
            </a:r>
            <a:r>
              <a:rPr lang="x-none" altLang="zh-CN" sz="1200" kern="1200" dirty="0">
                <a:solidFill>
                  <a:schemeClr val="tx1"/>
                </a:solidFill>
                <a:latin typeface="黑体" panose="02010609060101010101" pitchFamily="49" charset="-122"/>
                <a:ea typeface="黑体" panose="02010609060101010101" pitchFamily="49" charset="-122"/>
                <a:cs typeface="Symbol" panose="05050102010706020507" charset="0"/>
                <a:sym typeface="+mn-ea"/>
              </a:rPr>
              <a:t> </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丁苯橡胶；丁</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二烯</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与</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丙烯</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腈 </a:t>
            </a:r>
            <a:r>
              <a:rPr lang="x-none"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1200" kern="1200" dirty="0">
                <a:solidFill>
                  <a:schemeClr val="tx1"/>
                </a:solidFill>
                <a:latin typeface="黑体" panose="02010609060101010101" pitchFamily="49" charset="-122"/>
                <a:ea typeface="黑体" panose="02010609060101010101" pitchFamily="49" charset="-122"/>
                <a:cs typeface="Symbol" panose="05050102010706020507" charset="0"/>
                <a:sym typeface="+mn-ea"/>
              </a:rPr>
              <a:t>合成</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丁腈橡胶；氯</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代</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丁</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二烯</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Symbol" panose="05050102010706020507" charset="0"/>
                <a:sym typeface="+mn-ea"/>
              </a:rPr>
              <a:t>合成</a:t>
            </a:r>
            <a:r>
              <a:rPr lang="x-none" altLang="zh-CN" sz="1200" kern="1200" dirty="0">
                <a:solidFill>
                  <a:schemeClr val="tx1"/>
                </a:solidFill>
                <a:latin typeface="黑体" panose="02010609060101010101" pitchFamily="49" charset="-122"/>
                <a:ea typeface="黑体" panose="02010609060101010101" pitchFamily="49" charset="-122"/>
                <a:cs typeface="Symbol" panose="05050102010706020507" charset="0"/>
                <a:sym typeface="+mn-ea"/>
              </a:rPr>
              <a:t> </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氯丁橡胶；丁</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二烯</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与</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金属</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钠</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催化剂</a:t>
            </a:r>
            <a:r>
              <a:rPr lang="en-US" altLang="zh-CN"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合成丁钠橡胶。</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endParaRPr lang="x-none" altLang="zh-CN" dirty="0">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1" name="幻灯片图像占位符 1"/>
          <p:cNvSpPr>
            <a:spLocks noGrp="1" noRot="1" noChangeAspect="1"/>
          </p:cNvSpPr>
          <p:nvPr>
            <p:ph type="sldImg" idx="2"/>
          </p:nvPr>
        </p:nvSpPr>
        <p:spPr/>
      </p:sp>
      <p:sp>
        <p:nvSpPr>
          <p:cNvPr id="1048942" name="文本占位符 2"/>
          <p:cNvSpPr>
            <a:spLocks noGrp="1"/>
          </p:cNvSpPr>
          <p:nvPr>
            <p:ph type="body" idx="3"/>
          </p:nvPr>
        </p:nvSpPr>
        <p:spPr/>
        <p:txBody>
          <a:bodyPr/>
          <a:lstStyle/>
          <a:p>
            <a:r>
              <a:rPr lang="x-none" altLang="zh-CN" dirty="0"/>
              <a:t>也可以根据商品名命名，例如：</a:t>
            </a:r>
            <a:r>
              <a:rPr lang="zh-CN" altLang="en-US" dirty="0"/>
              <a:t>含酰胺键</a:t>
            </a:r>
            <a:r>
              <a:rPr lang="en-US" altLang="zh-CN" dirty="0"/>
              <a:t>—CONH—</a:t>
            </a:r>
            <a:r>
              <a:rPr lang="zh-CN" altLang="en-US" dirty="0"/>
              <a:t>的聚酰胺类，统称尼龙。尼龙</a:t>
            </a:r>
            <a:r>
              <a:rPr lang="en-US" altLang="zh-CN" dirty="0"/>
              <a:t>-66 ——</a:t>
            </a:r>
            <a:r>
              <a:rPr lang="zh-CN" altLang="en-US" dirty="0"/>
              <a:t>己二胺和己二酸合成的聚合物，学名聚己二酰己二胺。尼龙</a:t>
            </a:r>
            <a:r>
              <a:rPr lang="en-US" altLang="zh-CN" dirty="0"/>
              <a:t>-610——</a:t>
            </a:r>
            <a:r>
              <a:rPr lang="zh-CN" altLang="en-US" dirty="0"/>
              <a:t>己二胺和癸二酸合成的产物，学名聚癸二酰己二胺。尼龙</a:t>
            </a:r>
            <a:r>
              <a:rPr lang="en-US" altLang="zh-CN" dirty="0"/>
              <a:t>-6——</a:t>
            </a:r>
            <a:r>
              <a:rPr lang="zh-CN" altLang="en-US" dirty="0"/>
              <a:t>是己内酰胺或</a:t>
            </a:r>
            <a:r>
              <a:rPr lang="en-US" altLang="zh-CN" dirty="0"/>
              <a:t>ω-</a:t>
            </a:r>
            <a:r>
              <a:rPr lang="zh-CN" altLang="en-US" dirty="0"/>
              <a:t>氨基已酸的产物，学名：聚己内酰胺。</a:t>
            </a:r>
          </a:p>
          <a:p>
            <a:endParaRPr lang="x-none"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2B2C8-800D-4AB7-B17B-F6D88C04CD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E83E91D-3DE9-4E60-9556-0F38432307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CC7C7D-27FA-4A1E-923C-A79480CB4508}"/>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5" name="页脚占位符 4">
            <a:extLst>
              <a:ext uri="{FF2B5EF4-FFF2-40B4-BE49-F238E27FC236}">
                <a16:creationId xmlns:a16="http://schemas.microsoft.com/office/drawing/2014/main" id="{60070C7E-B3EC-4659-8518-B1A68BF8C2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0BB1DC-B4B2-44B0-B1E4-C22D626F722F}"/>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2867697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4636A-3E81-4897-A361-02C9E8551D0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01049A-91AB-4369-91C8-42970E2CD22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00FFDB9-1E41-48C8-BF8C-B0422D6C51F1}"/>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5" name="页脚占位符 4">
            <a:extLst>
              <a:ext uri="{FF2B5EF4-FFF2-40B4-BE49-F238E27FC236}">
                <a16:creationId xmlns:a16="http://schemas.microsoft.com/office/drawing/2014/main" id="{EBDE2C75-4B64-4D89-8F3A-E8C7D4988C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258A89-7F66-4F34-BA97-34EEB2C92B81}"/>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315322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8120081-4FD3-4EF2-BCF8-01FB7D97DDF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BD26DCE-6BA0-47DE-ADE0-7A26D3CC3FC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8316FA-6975-463A-B716-3F2345F37640}"/>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5" name="页脚占位符 4">
            <a:extLst>
              <a:ext uri="{FF2B5EF4-FFF2-40B4-BE49-F238E27FC236}">
                <a16:creationId xmlns:a16="http://schemas.microsoft.com/office/drawing/2014/main" id="{D508F103-94F1-4668-BD74-36D170BC34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B7CB55-BC49-4E49-83EB-667AB308C1F7}"/>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3858816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8582"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583" name="日期占位符 3"/>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589935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p>
        </p:txBody>
      </p:sp>
      <p:sp>
        <p:nvSpPr>
          <p:cNvPr id="1048596"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597" name="日期占位符 3"/>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8598" name="页脚占位符 4"/>
          <p:cNvSpPr>
            <a:spLocks noGrp="1"/>
          </p:cNvSpPr>
          <p:nvPr>
            <p:ph type="ftr" sz="quarter" idx="11"/>
          </p:nvPr>
        </p:nvSpPr>
        <p:spPr/>
        <p:txBody>
          <a:bodyPr/>
          <a:lstStyle/>
          <a:p>
            <a:endParaRPr lang="zh-CN" altLang="en-US"/>
          </a:p>
        </p:txBody>
      </p:sp>
      <p:sp>
        <p:nvSpPr>
          <p:cNvPr id="1048599" name="灯片编号占位符 5"/>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3499421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76"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9777"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9778" name="日期占位符 3"/>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9779" name="页脚占位符 4"/>
          <p:cNvSpPr>
            <a:spLocks noGrp="1"/>
          </p:cNvSpPr>
          <p:nvPr>
            <p:ph type="ftr" sz="quarter" idx="11"/>
          </p:nvPr>
        </p:nvSpPr>
        <p:spPr/>
        <p:txBody>
          <a:bodyPr/>
          <a:lstStyle/>
          <a:p>
            <a:endParaRPr lang="zh-CN" altLang="en-US"/>
          </a:p>
        </p:txBody>
      </p:sp>
      <p:sp>
        <p:nvSpPr>
          <p:cNvPr id="1049780" name="灯片编号占位符 5"/>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3249626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97" name="标题 1"/>
          <p:cNvSpPr>
            <a:spLocks noGrp="1"/>
          </p:cNvSpPr>
          <p:nvPr>
            <p:ph type="title"/>
          </p:nvPr>
        </p:nvSpPr>
        <p:spPr/>
        <p:txBody>
          <a:bodyPr/>
          <a:lstStyle/>
          <a:p>
            <a:r>
              <a:rPr lang="zh-CN" altLang="en-US"/>
              <a:t>单击此处编辑母版标题样式</a:t>
            </a:r>
          </a:p>
        </p:txBody>
      </p:sp>
      <p:sp>
        <p:nvSpPr>
          <p:cNvPr id="1049798"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799"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800" name="日期占位符 4"/>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9801" name="页脚占位符 5"/>
          <p:cNvSpPr>
            <a:spLocks noGrp="1"/>
          </p:cNvSpPr>
          <p:nvPr>
            <p:ph type="ftr" sz="quarter" idx="11"/>
          </p:nvPr>
        </p:nvSpPr>
        <p:spPr/>
        <p:txBody>
          <a:bodyPr/>
          <a:lstStyle/>
          <a:p>
            <a:endParaRPr lang="zh-CN" altLang="en-US"/>
          </a:p>
        </p:txBody>
      </p:sp>
      <p:sp>
        <p:nvSpPr>
          <p:cNvPr id="1049802" name="灯片编号占位符 6"/>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83400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81"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9782"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783"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784"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785"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786" name="日期占位符 6"/>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9787" name="页脚占位符 7"/>
          <p:cNvSpPr>
            <a:spLocks noGrp="1"/>
          </p:cNvSpPr>
          <p:nvPr>
            <p:ph type="ftr" sz="quarter" idx="11"/>
          </p:nvPr>
        </p:nvSpPr>
        <p:spPr/>
        <p:txBody>
          <a:bodyPr/>
          <a:lstStyle/>
          <a:p>
            <a:endParaRPr lang="zh-CN" altLang="en-US"/>
          </a:p>
        </p:txBody>
      </p:sp>
      <p:sp>
        <p:nvSpPr>
          <p:cNvPr id="1049788" name="灯片编号占位符 8"/>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655742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754" name="标题 1"/>
          <p:cNvSpPr>
            <a:spLocks noGrp="1"/>
          </p:cNvSpPr>
          <p:nvPr>
            <p:ph type="title"/>
          </p:nvPr>
        </p:nvSpPr>
        <p:spPr/>
        <p:txBody>
          <a:bodyPr/>
          <a:lstStyle/>
          <a:p>
            <a:r>
              <a:rPr lang="zh-CN" altLang="en-US"/>
              <a:t>单击此处编辑母版标题样式</a:t>
            </a:r>
          </a:p>
        </p:txBody>
      </p:sp>
      <p:sp>
        <p:nvSpPr>
          <p:cNvPr id="1049755" name="日期占位符 2"/>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9756" name="页脚占位符 3"/>
          <p:cNvSpPr>
            <a:spLocks noGrp="1"/>
          </p:cNvSpPr>
          <p:nvPr>
            <p:ph type="ftr" sz="quarter" idx="11"/>
          </p:nvPr>
        </p:nvSpPr>
        <p:spPr/>
        <p:txBody>
          <a:bodyPr/>
          <a:lstStyle/>
          <a:p>
            <a:endParaRPr lang="zh-CN" altLang="en-US"/>
          </a:p>
        </p:txBody>
      </p:sp>
      <p:sp>
        <p:nvSpPr>
          <p:cNvPr id="1049757" name="灯片编号占位符 4"/>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238814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789" name="日期占位符 1"/>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9790" name="页脚占位符 2"/>
          <p:cNvSpPr>
            <a:spLocks noGrp="1"/>
          </p:cNvSpPr>
          <p:nvPr>
            <p:ph type="ftr" sz="quarter" idx="11"/>
          </p:nvPr>
        </p:nvSpPr>
        <p:spPr/>
        <p:txBody>
          <a:bodyPr/>
          <a:lstStyle/>
          <a:p>
            <a:endParaRPr lang="zh-CN" altLang="en-US"/>
          </a:p>
        </p:txBody>
      </p:sp>
      <p:sp>
        <p:nvSpPr>
          <p:cNvPr id="1049791" name="灯片编号占位符 3"/>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3360389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806"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9807"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808"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9809" name="日期占位符 4"/>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9810" name="页脚占位符 5"/>
          <p:cNvSpPr>
            <a:spLocks noGrp="1"/>
          </p:cNvSpPr>
          <p:nvPr>
            <p:ph type="ftr" sz="quarter" idx="11"/>
          </p:nvPr>
        </p:nvSpPr>
        <p:spPr/>
        <p:txBody>
          <a:bodyPr/>
          <a:lstStyle/>
          <a:p>
            <a:endParaRPr lang="zh-CN" altLang="en-US"/>
          </a:p>
        </p:txBody>
      </p:sp>
      <p:sp>
        <p:nvSpPr>
          <p:cNvPr id="1049811" name="灯片编号占位符 6"/>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4287264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5E2C0-91BD-41F8-B27B-803D8A432D9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C5FB5B-8AEA-4993-BCA6-788E61A898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01D8E78-40F2-4F53-ADBC-F85CBF3EA8A0}"/>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5" name="页脚占位符 4">
            <a:extLst>
              <a:ext uri="{FF2B5EF4-FFF2-40B4-BE49-F238E27FC236}">
                <a16:creationId xmlns:a16="http://schemas.microsoft.com/office/drawing/2014/main" id="{21F4B9CC-8719-4AA3-88A7-F48C13FDC6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03FE8A-FCE9-4A99-9967-F82BF0004DEF}"/>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4267477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63"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9764"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765"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9766" name="日期占位符 4"/>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9767" name="页脚占位符 5"/>
          <p:cNvSpPr>
            <a:spLocks noGrp="1"/>
          </p:cNvSpPr>
          <p:nvPr>
            <p:ph type="ftr" sz="quarter" idx="11"/>
          </p:nvPr>
        </p:nvSpPr>
        <p:spPr/>
        <p:txBody>
          <a:bodyPr/>
          <a:lstStyle/>
          <a:p>
            <a:endParaRPr lang="zh-CN" altLang="en-US"/>
          </a:p>
        </p:txBody>
      </p:sp>
      <p:sp>
        <p:nvSpPr>
          <p:cNvPr id="1049768" name="灯片编号占位符 6"/>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2799827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92" name="标题 1"/>
          <p:cNvSpPr>
            <a:spLocks noGrp="1"/>
          </p:cNvSpPr>
          <p:nvPr>
            <p:ph type="title"/>
          </p:nvPr>
        </p:nvSpPr>
        <p:spPr/>
        <p:txBody>
          <a:bodyPr/>
          <a:lstStyle/>
          <a:p>
            <a:r>
              <a:rPr lang="zh-CN" altLang="en-US"/>
              <a:t>单击此处编辑母版标题样式</a:t>
            </a:r>
          </a:p>
        </p:txBody>
      </p:sp>
      <p:sp>
        <p:nvSpPr>
          <p:cNvPr id="104979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794" name="日期占位符 3"/>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9795" name="页脚占位符 4"/>
          <p:cNvSpPr>
            <a:spLocks noGrp="1"/>
          </p:cNvSpPr>
          <p:nvPr>
            <p:ph type="ftr" sz="quarter" idx="11"/>
          </p:nvPr>
        </p:nvSpPr>
        <p:spPr/>
        <p:txBody>
          <a:bodyPr/>
          <a:lstStyle/>
          <a:p>
            <a:endParaRPr lang="zh-CN" altLang="en-US"/>
          </a:p>
        </p:txBody>
      </p:sp>
      <p:sp>
        <p:nvSpPr>
          <p:cNvPr id="1049796" name="灯片编号占位符 5"/>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3462697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758"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9759"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760" name="日期占位符 3"/>
          <p:cNvSpPr>
            <a:spLocks noGrp="1"/>
          </p:cNvSpPr>
          <p:nvPr>
            <p:ph type="dt" sz="half" idx="10"/>
          </p:nvPr>
        </p:nvSpPr>
        <p:spPr/>
        <p:txBody>
          <a:bodyPr/>
          <a:lstStyle/>
          <a:p>
            <a:fld id="{3269CDFE-73C7-4D38-B5D2-FEB566315913}" type="datetimeFigureOut">
              <a:rPr lang="zh-CN" altLang="en-US" smtClean="0"/>
              <a:t>2024/9/10</a:t>
            </a:fld>
            <a:endParaRPr lang="zh-CN" altLang="en-US"/>
          </a:p>
        </p:txBody>
      </p:sp>
      <p:sp>
        <p:nvSpPr>
          <p:cNvPr id="1049761" name="页脚占位符 4"/>
          <p:cNvSpPr>
            <a:spLocks noGrp="1"/>
          </p:cNvSpPr>
          <p:nvPr>
            <p:ph type="ftr" sz="quarter" idx="11"/>
          </p:nvPr>
        </p:nvSpPr>
        <p:spPr/>
        <p:txBody>
          <a:bodyPr/>
          <a:lstStyle/>
          <a:p>
            <a:endParaRPr lang="zh-CN" altLang="en-US"/>
          </a:p>
        </p:txBody>
      </p:sp>
      <p:sp>
        <p:nvSpPr>
          <p:cNvPr id="1049762" name="灯片编号占位符 5"/>
          <p:cNvSpPr>
            <a:spLocks noGrp="1"/>
          </p:cNvSpPr>
          <p:nvPr>
            <p:ph type="sldNum" sz="quarter" idx="12"/>
          </p:nvPr>
        </p:nvSpPr>
        <p:spPr/>
        <p:txBody>
          <a:body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2314738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1049123"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9124" name="Holder 3"/>
          <p:cNvSpPr>
            <a:spLocks noGrp="1"/>
          </p:cNvSpPr>
          <p:nvPr>
            <p:ph type="dt" sz="half" idx="6"/>
          </p:nvPr>
        </p:nvSpPr>
        <p:spPr/>
        <p:txBody>
          <a:bodyPr lIns="0" tIns="0" rIns="0" bIns="0"/>
          <a:lstStyle>
            <a:lvl1pPr algn="l">
              <a:defRPr>
                <a:solidFill>
                  <a:schemeClr val="tx1">
                    <a:tint val="75000"/>
                  </a:schemeClr>
                </a:solidFill>
              </a:defRPr>
            </a:lvl1pPr>
          </a:lstStyle>
          <a:p>
            <a:fld id="{1556EA03-2B1A-4D6D-A82A-0346E2C857E1}" type="datetime1">
              <a:rPr lang="en-US" altLang="zh-CN" smtClean="0"/>
              <a:t>9/10/2024</a:t>
            </a:fld>
            <a:endParaRPr lang="en-US"/>
          </a:p>
        </p:txBody>
      </p:sp>
      <p:sp>
        <p:nvSpPr>
          <p:cNvPr id="1049125" name="Holder 6"/>
          <p:cNvSpPr>
            <a:spLocks noGrp="1"/>
          </p:cNvSpPr>
          <p:nvPr>
            <p:ph type="sldNum" sz="quarter" idx="7"/>
          </p:nvPr>
        </p:nvSpPr>
        <p:spPr>
          <a:xfrm>
            <a:off x="11684000" y="6635116"/>
            <a:ext cx="508000" cy="208006"/>
          </a:xfrm>
          <a:prstGeom prst="rect">
            <a:avLst/>
          </a:prstGeom>
        </p:spPr>
        <p:txBody>
          <a:bodyPr wrap="square" lIns="0" tIns="0" rIns="0" bIns="0">
            <a:spAutoFit/>
          </a:bodyPr>
          <a:lstStyle>
            <a:lvl1pPr>
              <a:defRPr sz="1800" b="1" i="0">
                <a:solidFill>
                  <a:srgbClr val="00264C"/>
                </a:solidFill>
                <a:latin typeface="Arial" panose="020B0604020202020204" pitchFamily="34" charset="0"/>
                <a:cs typeface="Arial" panose="020B0604020202020204" pitchFamily="34" charset="0"/>
              </a:defRPr>
            </a:lvl1pPr>
          </a:lstStyle>
          <a:p>
            <a:pPr marL="38100">
              <a:lnSpc>
                <a:spcPts val="1630"/>
              </a:lnSpc>
            </a:pPr>
            <a:fld id="{81D60167-4931-47E6-BA6A-407CBD079E47}" type="slidenum">
              <a:rPr lang="en-US" altLang="zh-CN" smtClean="0"/>
              <a:pPr marL="38100">
                <a:lnSpc>
                  <a:spcPts val="1630"/>
                </a:lnSpc>
              </a:pPr>
              <a:t>‹#›</a:t>
            </a:fld>
            <a:endParaRPr lang="en-US" altLang="zh-CN" dirty="0"/>
          </a:p>
        </p:txBody>
      </p:sp>
    </p:spTree>
    <p:extLst>
      <p:ext uri="{BB962C8B-B14F-4D97-AF65-F5344CB8AC3E}">
        <p14:creationId xmlns:p14="http://schemas.microsoft.com/office/powerpoint/2010/main" val="1695191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1049803"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9804" name="Holder 5"/>
          <p:cNvSpPr>
            <a:spLocks noGrp="1"/>
          </p:cNvSpPr>
          <p:nvPr>
            <p:ph type="dt" sz="half" idx="6"/>
          </p:nvPr>
        </p:nvSpPr>
        <p:spPr/>
        <p:txBody>
          <a:bodyPr lIns="0" tIns="0" rIns="0" bIns="0"/>
          <a:lstStyle>
            <a:lvl1pPr algn="l">
              <a:defRPr>
                <a:solidFill>
                  <a:schemeClr val="tx1">
                    <a:tint val="75000"/>
                  </a:schemeClr>
                </a:solidFill>
              </a:defRPr>
            </a:lvl1pPr>
          </a:lstStyle>
          <a:p>
            <a:fld id="{09BB46C1-FDC7-4116-BF6D-0DFC73AF6CA6}" type="datetime1">
              <a:rPr lang="en-US" altLang="zh-CN" smtClean="0"/>
              <a:t>9/10/2024</a:t>
            </a:fld>
            <a:endParaRPr lang="en-US"/>
          </a:p>
        </p:txBody>
      </p:sp>
      <p:sp>
        <p:nvSpPr>
          <p:cNvPr id="1049805" name="Holder 6"/>
          <p:cNvSpPr>
            <a:spLocks noGrp="1"/>
          </p:cNvSpPr>
          <p:nvPr>
            <p:ph type="sldNum" sz="quarter" idx="7"/>
          </p:nvPr>
        </p:nvSpPr>
        <p:spPr>
          <a:xfrm>
            <a:off x="11684000" y="6635116"/>
            <a:ext cx="508000" cy="208006"/>
          </a:xfrm>
          <a:prstGeom prst="rect">
            <a:avLst/>
          </a:prstGeom>
        </p:spPr>
        <p:txBody>
          <a:bodyPr wrap="square" lIns="0" tIns="0" rIns="0" bIns="0">
            <a:spAutoFit/>
          </a:bodyPr>
          <a:lstStyle>
            <a:lvl1pPr algn="ctr">
              <a:defRPr sz="1800" b="1" i="0">
                <a:solidFill>
                  <a:srgbClr val="00264C"/>
                </a:solidFill>
                <a:latin typeface="Arial" panose="020B0604020202020204" pitchFamily="34" charset="0"/>
                <a:cs typeface="Arial" panose="020B0604020202020204" pitchFamily="34" charset="0"/>
              </a:defRPr>
            </a:lvl1pPr>
          </a:lstStyle>
          <a:p>
            <a:pPr marL="38100">
              <a:lnSpc>
                <a:spcPts val="1630"/>
              </a:lnSpc>
            </a:pPr>
            <a:fld id="{81D60167-4931-47E6-BA6A-407CBD079E47}" type="slidenum">
              <a:rPr lang="en-US" altLang="zh-CN" smtClean="0"/>
              <a:t>‹#›</a:t>
            </a:fld>
            <a:endParaRPr lang="en-US" altLang="zh-CN" dirty="0"/>
          </a:p>
        </p:txBody>
      </p:sp>
    </p:spTree>
    <p:extLst>
      <p:ext uri="{BB962C8B-B14F-4D97-AF65-F5344CB8AC3E}">
        <p14:creationId xmlns:p14="http://schemas.microsoft.com/office/powerpoint/2010/main" val="38250163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1049769" name="标题 1"/>
          <p:cNvSpPr>
            <a:spLocks noGrp="1"/>
          </p:cNvSpPr>
          <p:nvPr>
            <p:ph type="title"/>
          </p:nvPr>
        </p:nvSpPr>
        <p:spPr>
          <a:xfrm>
            <a:off x="914400" y="609600"/>
            <a:ext cx="10363200" cy="1143000"/>
          </a:xfrm>
        </p:spPr>
        <p:txBody>
          <a:bodyPr/>
          <a:lstStyle/>
          <a:p>
            <a:r>
              <a:rPr lang="zh-CN" altLang="en-US"/>
              <a:t>单击此处编辑母版标题样式</a:t>
            </a:r>
          </a:p>
        </p:txBody>
      </p:sp>
      <p:sp>
        <p:nvSpPr>
          <p:cNvPr id="1049770" name="文本占位符 2"/>
          <p:cNvSpPr>
            <a:spLocks noGrp="1"/>
          </p:cNvSpPr>
          <p:nvPr>
            <p:ph type="body" sz="half" idx="1"/>
          </p:nvPr>
        </p:nvSpPr>
        <p:spPr>
          <a:xfrm>
            <a:off x="9144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71" name="内容占位符 3"/>
          <p:cNvSpPr>
            <a:spLocks noGrp="1"/>
          </p:cNvSpPr>
          <p:nvPr>
            <p:ph sz="quarter" idx="2"/>
          </p:nvPr>
        </p:nvSpPr>
        <p:spPr>
          <a:xfrm>
            <a:off x="6197600" y="19812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72" name="内容占位符 4"/>
          <p:cNvSpPr>
            <a:spLocks noGrp="1"/>
          </p:cNvSpPr>
          <p:nvPr>
            <p:ph sz="quarter" idx="3"/>
          </p:nvPr>
        </p:nvSpPr>
        <p:spPr>
          <a:xfrm>
            <a:off x="6197600" y="41148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73" name="Rectangle 4"/>
          <p:cNvSpPr>
            <a:spLocks noGrp="1" noChangeArrowheads="1"/>
          </p:cNvSpPr>
          <p:nvPr>
            <p:ph type="dt" sz="half" idx="10"/>
          </p:nvPr>
        </p:nvSpPr>
        <p:spPr/>
        <p:txBody>
          <a:bodyPr/>
          <a:lstStyle/>
          <a:p>
            <a:endParaRPr lang="en-US" altLang="zh-CN"/>
          </a:p>
        </p:txBody>
      </p:sp>
      <p:sp>
        <p:nvSpPr>
          <p:cNvPr id="1049774" name="Rectangle 5"/>
          <p:cNvSpPr>
            <a:spLocks noGrp="1" noChangeArrowheads="1"/>
          </p:cNvSpPr>
          <p:nvPr>
            <p:ph type="ftr" sz="quarter" idx="11"/>
          </p:nvPr>
        </p:nvSpPr>
        <p:spPr/>
        <p:txBody>
          <a:bodyPr/>
          <a:lstStyle/>
          <a:p>
            <a:endParaRPr lang="en-US" altLang="zh-CN"/>
          </a:p>
        </p:txBody>
      </p:sp>
      <p:sp>
        <p:nvSpPr>
          <p:cNvPr id="1049775" name="Rectangle 6"/>
          <p:cNvSpPr>
            <a:spLocks noGrp="1" noChangeArrowheads="1"/>
          </p:cNvSpPr>
          <p:nvPr>
            <p:ph type="sldNum" sz="quarter" idx="12"/>
          </p:nvPr>
        </p:nvSpPr>
        <p:spPr/>
        <p:txBody>
          <a:bodyPr/>
          <a:lstStyle/>
          <a:p>
            <a:fld id="{87487029-2812-4DA7-887A-7202EFDB0EF1}" type="slidenum">
              <a:rPr lang="en-US" altLang="zh-CN"/>
              <a:t>‹#›</a:t>
            </a:fld>
            <a:endParaRPr lang="en-US" altLang="zh-CN"/>
          </a:p>
        </p:txBody>
      </p:sp>
    </p:spTree>
    <p:extLst>
      <p:ext uri="{BB962C8B-B14F-4D97-AF65-F5344CB8AC3E}">
        <p14:creationId xmlns:p14="http://schemas.microsoft.com/office/powerpoint/2010/main" val="39138156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1049812" name="内容占位符 1"/>
          <p:cNvSpPr>
            <a:spLocks noGrp="1"/>
          </p:cNvSpPr>
          <p:nvPr>
            <p:ph/>
          </p:nvPr>
        </p:nvSpPr>
        <p:spPr>
          <a:xfrm>
            <a:off x="914400" y="609600"/>
            <a:ext cx="103632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813" name="Rectangle 4"/>
          <p:cNvSpPr>
            <a:spLocks noGrp="1" noChangeArrowheads="1"/>
          </p:cNvSpPr>
          <p:nvPr>
            <p:ph type="dt" sz="half" idx="10"/>
          </p:nvPr>
        </p:nvSpPr>
        <p:spPr/>
        <p:txBody>
          <a:bodyPr/>
          <a:lstStyle/>
          <a:p>
            <a:endParaRPr lang="en-US" altLang="zh-CN"/>
          </a:p>
        </p:txBody>
      </p:sp>
      <p:sp>
        <p:nvSpPr>
          <p:cNvPr id="1049814" name="Rectangle 5"/>
          <p:cNvSpPr>
            <a:spLocks noGrp="1" noChangeArrowheads="1"/>
          </p:cNvSpPr>
          <p:nvPr>
            <p:ph type="ftr" sz="quarter" idx="11"/>
          </p:nvPr>
        </p:nvSpPr>
        <p:spPr/>
        <p:txBody>
          <a:bodyPr/>
          <a:lstStyle/>
          <a:p>
            <a:endParaRPr lang="en-US" altLang="zh-CN"/>
          </a:p>
        </p:txBody>
      </p:sp>
      <p:sp>
        <p:nvSpPr>
          <p:cNvPr id="1049815" name="Rectangle 6"/>
          <p:cNvSpPr>
            <a:spLocks noGrp="1" noChangeArrowheads="1"/>
          </p:cNvSpPr>
          <p:nvPr>
            <p:ph type="sldNum" sz="quarter" idx="12"/>
          </p:nvPr>
        </p:nvSpPr>
        <p:spPr/>
        <p:txBody>
          <a:bodyPr/>
          <a:lstStyle/>
          <a:p>
            <a:fld id="{237239B0-7BED-4938-B0AB-EC7C0966F7F0}" type="slidenum">
              <a:rPr lang="en-US" altLang="zh-CN"/>
              <a:t>‹#›</a:t>
            </a:fld>
            <a:endParaRPr lang="en-US" altLang="zh-CN"/>
          </a:p>
        </p:txBody>
      </p:sp>
    </p:spTree>
    <p:extLst>
      <p:ext uri="{BB962C8B-B14F-4D97-AF65-F5344CB8AC3E}">
        <p14:creationId xmlns:p14="http://schemas.microsoft.com/office/powerpoint/2010/main" val="597353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049179" name="Holder 4"/>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tint val="75000"/>
                </a:prstClr>
              </a:solidFill>
              <a:effectLst/>
              <a:uLnTx/>
              <a:uFillTx/>
              <a:latin typeface="等线"/>
              <a:ea typeface="+mn-ea"/>
              <a:cs typeface="+mn-cs"/>
            </a:endParaRPr>
          </a:p>
        </p:txBody>
      </p:sp>
      <p:sp>
        <p:nvSpPr>
          <p:cNvPr id="1049180"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D1CC055-7962-48B3-8D69-E37E55B53442}" type="datetime1">
              <a:rPr kumimoji="0" lang="en-US" altLang="zh-CN"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9/10/2024</a:t>
            </a:fld>
            <a:endParaRPr kumimoji="0" lang="en-US" sz="1200" b="0" i="0" u="none" strike="noStrike" kern="1200" cap="none" spc="0" normalizeH="0" baseline="0" noProof="0">
              <a:ln>
                <a:noFill/>
              </a:ln>
              <a:solidFill>
                <a:prstClr val="black">
                  <a:tint val="75000"/>
                </a:prstClr>
              </a:solidFill>
              <a:effectLst/>
              <a:uLnTx/>
              <a:uFillTx/>
              <a:latin typeface="等线"/>
              <a:ea typeface="+mn-ea"/>
              <a:cs typeface="+mn-cs"/>
            </a:endParaRPr>
          </a:p>
        </p:txBody>
      </p:sp>
      <p:sp>
        <p:nvSpPr>
          <p:cNvPr id="1049181" name="Holder 6"/>
          <p:cNvSpPr>
            <a:spLocks noGrp="1"/>
          </p:cNvSpPr>
          <p:nvPr>
            <p:ph type="sldNum" sz="quarter" idx="7"/>
          </p:nvPr>
        </p:nvSpPr>
        <p:spPr>
          <a:xfrm>
            <a:off x="11684000" y="6635116"/>
            <a:ext cx="508000" cy="208006"/>
          </a:xfrm>
          <a:prstGeom prst="rect">
            <a:avLst/>
          </a:prstGeom>
        </p:spPr>
        <p:txBody>
          <a:bodyPr wrap="square" lIns="0" tIns="0" rIns="0" bIns="0">
            <a:spAutoFit/>
          </a:bodyPr>
          <a:lstStyle>
            <a:lvl1pPr>
              <a:defRPr sz="1800" b="1" i="0">
                <a:solidFill>
                  <a:srgbClr val="00264C"/>
                </a:solidFill>
                <a:latin typeface="Arial" panose="020B0604020202020204" pitchFamily="34" charset="0"/>
                <a:cs typeface="Arial" panose="020B0604020202020204" pitchFamily="34" charset="0"/>
              </a:defRPr>
            </a:lvl1pPr>
          </a:lstStyle>
          <a:p>
            <a:pPr marL="38100" marR="0" lvl="0" indent="0" algn="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rPr>
              <a:pPr marL="38100" marR="0" lvl="0" indent="0" algn="r" defTabSz="914400" rtl="0" eaLnBrk="1" fontAlgn="auto" latinLnBrk="0" hangingPunct="1">
                <a:lnSpc>
                  <a:spcPts val="1630"/>
                </a:lnSpc>
                <a:spcBef>
                  <a:spcPts val="0"/>
                </a:spcBef>
                <a:spcAft>
                  <a:spcPts val="0"/>
                </a:spcAft>
                <a:buClrTx/>
                <a:buSzTx/>
                <a:buFontTx/>
                <a:buNone/>
                <a:tabLst/>
                <a:defRPr/>
              </a:pPr>
              <a:t>‹#›</a:t>
            </a:fld>
            <a:endParaRPr kumimoji="0" lang="en-US" altLang="zh-CN" sz="1800" b="1" i="0" u="none" strike="noStrike" kern="1200" cap="none" spc="0" normalizeH="0" baseline="0" noProof="0" dirty="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691523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1D25F-B8DD-4A31-8ED9-AEB5406C3C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BDC81B2-42A0-42CC-A86C-DBE7B497C7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B4C3409-79D4-47DD-B8D2-94DE3E2B9956}"/>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5" name="页脚占位符 4">
            <a:extLst>
              <a:ext uri="{FF2B5EF4-FFF2-40B4-BE49-F238E27FC236}">
                <a16:creationId xmlns:a16="http://schemas.microsoft.com/office/drawing/2014/main" id="{896D0D40-1DDF-4D4D-B18A-1BFC5CFD7F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2A3D7D-E87F-41B5-949C-A298E063FA72}"/>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211592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B58F8-6F5D-4792-9F42-830C05269A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AC45DB-93A1-44F5-B8D5-9660BFA2FE8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1CA9B6A-E8BE-4D92-8F89-A0CB42D9624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AD863DC-5B6D-4DFF-B864-43884B2CF5D9}"/>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6" name="页脚占位符 5">
            <a:extLst>
              <a:ext uri="{FF2B5EF4-FFF2-40B4-BE49-F238E27FC236}">
                <a16:creationId xmlns:a16="http://schemas.microsoft.com/office/drawing/2014/main" id="{A48EDD7D-803F-4A32-8A24-194B4BB62B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409977-9F82-40BD-831A-3E16AA511275}"/>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188112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AF963-D1CA-4ACA-A702-576BB542203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8C0E727-E02D-4442-AD8A-08D145FBE6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0A9886B-AAEC-4043-9D1C-A2CC41B1EA0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DA684A6-7789-413C-BD15-B4F7FA816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FD35B11-94A3-4638-A739-033A36E30B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608C428-8792-4B53-9A5A-85EB84412671}"/>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8" name="页脚占位符 7">
            <a:extLst>
              <a:ext uri="{FF2B5EF4-FFF2-40B4-BE49-F238E27FC236}">
                <a16:creationId xmlns:a16="http://schemas.microsoft.com/office/drawing/2014/main" id="{26BA632A-E9C7-4E6A-8765-3776429B3CE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BA5E51-97CB-4EE7-BA31-2F82707ACB72}"/>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4067027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3095A-B98E-4DBD-BEC0-EE75469C924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501F90-BA9E-41C9-BBC6-FDBA068CBB95}"/>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4" name="页脚占位符 3">
            <a:extLst>
              <a:ext uri="{FF2B5EF4-FFF2-40B4-BE49-F238E27FC236}">
                <a16:creationId xmlns:a16="http://schemas.microsoft.com/office/drawing/2014/main" id="{C142B5CF-D58F-49AE-8C4E-3A07068019F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188F9CF-1A78-4535-A549-14CEFDAD5A0D}"/>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114712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CEF7A7-6B05-4B3A-908C-E6931FE90CB5}"/>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3" name="页脚占位符 2">
            <a:extLst>
              <a:ext uri="{FF2B5EF4-FFF2-40B4-BE49-F238E27FC236}">
                <a16:creationId xmlns:a16="http://schemas.microsoft.com/office/drawing/2014/main" id="{EF4BBC0C-0E4A-456B-86B2-E41AD11A01A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E0D4F76-38B1-495B-88B0-326DDFEBFF47}"/>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410971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6FA73-4698-414A-B6C8-C95E140DFF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051FCC4-0DFC-4238-AE47-315BED6B01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6D74282-DC2A-4F87-836A-4A2047ECF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631A9F8-BC5B-472C-A82A-70A3552F48AB}"/>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6" name="页脚占位符 5">
            <a:extLst>
              <a:ext uri="{FF2B5EF4-FFF2-40B4-BE49-F238E27FC236}">
                <a16:creationId xmlns:a16="http://schemas.microsoft.com/office/drawing/2014/main" id="{65FF859B-3069-4C91-BC70-2EDE486B3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A268BF-410B-465B-9F60-E5AC5F34717E}"/>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42641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590CA-A018-42C4-B11B-4BA459FF13A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CE97B1B-B0B9-4E47-9BC8-2875EC13DA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2103E5E-340B-443F-A882-58CD7DACA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EFAE2A3-0364-4055-9BE0-814100184654}"/>
              </a:ext>
            </a:extLst>
          </p:cNvPr>
          <p:cNvSpPr>
            <a:spLocks noGrp="1"/>
          </p:cNvSpPr>
          <p:nvPr>
            <p:ph type="dt" sz="half" idx="10"/>
          </p:nvPr>
        </p:nvSpPr>
        <p:spPr/>
        <p:txBody>
          <a:bodyPr/>
          <a:lstStyle/>
          <a:p>
            <a:fld id="{441B9132-1D45-4B74-B73A-DE9C297E018C}" type="datetimeFigureOut">
              <a:rPr lang="zh-CN" altLang="en-US" smtClean="0"/>
              <a:t>2024/9/10</a:t>
            </a:fld>
            <a:endParaRPr lang="zh-CN" altLang="en-US"/>
          </a:p>
        </p:txBody>
      </p:sp>
      <p:sp>
        <p:nvSpPr>
          <p:cNvPr id="6" name="页脚占位符 5">
            <a:extLst>
              <a:ext uri="{FF2B5EF4-FFF2-40B4-BE49-F238E27FC236}">
                <a16:creationId xmlns:a16="http://schemas.microsoft.com/office/drawing/2014/main" id="{B4DB086D-1CF3-40C0-A454-BBF379DFEC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22F10C-C7C1-425A-B19E-1FF5AF2E8A27}"/>
              </a:ext>
            </a:extLst>
          </p:cNvPr>
          <p:cNvSpPr>
            <a:spLocks noGrp="1"/>
          </p:cNvSpPr>
          <p:nvPr>
            <p:ph type="sldNum" sz="quarter" idx="12"/>
          </p:nvPr>
        </p:nvSpPr>
        <p:spPr/>
        <p:txBody>
          <a:body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1862890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78DAA33-8E64-406E-92F5-79A76F2EEB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D220082-0BD7-4EFD-9710-4C74776541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0B178D-4DD2-464D-BF11-360361458B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B9132-1D45-4B74-B73A-DE9C297E018C}" type="datetimeFigureOut">
              <a:rPr lang="zh-CN" altLang="en-US" smtClean="0"/>
              <a:t>2024/9/10</a:t>
            </a:fld>
            <a:endParaRPr lang="zh-CN" altLang="en-US"/>
          </a:p>
        </p:txBody>
      </p:sp>
      <p:sp>
        <p:nvSpPr>
          <p:cNvPr id="5" name="页脚占位符 4">
            <a:extLst>
              <a:ext uri="{FF2B5EF4-FFF2-40B4-BE49-F238E27FC236}">
                <a16:creationId xmlns:a16="http://schemas.microsoft.com/office/drawing/2014/main" id="{1D70D865-0230-4E02-A0BC-6EF9923B65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37B2302-B605-443A-B563-6B7FE9DABF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AABF4D-0914-433D-87A3-BC9842A1C87A}" type="slidenum">
              <a:rPr lang="zh-CN" altLang="en-US" smtClean="0"/>
              <a:t>‹#›</a:t>
            </a:fld>
            <a:endParaRPr lang="zh-CN" altLang="en-US"/>
          </a:p>
        </p:txBody>
      </p:sp>
    </p:spTree>
    <p:extLst>
      <p:ext uri="{BB962C8B-B14F-4D97-AF65-F5344CB8AC3E}">
        <p14:creationId xmlns:p14="http://schemas.microsoft.com/office/powerpoint/2010/main" val="3511354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9CDFE-73C7-4D38-B5D2-FEB566315913}" type="datetimeFigureOut">
              <a:rPr lang="zh-CN" altLang="en-US" smtClean="0"/>
              <a:t>2024/9/10</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4ADB3-D320-4ED1-9DFF-8A0B069ACF2D}" type="slidenum">
              <a:rPr lang="zh-CN" altLang="en-US" smtClean="0"/>
              <a:t>‹#›</a:t>
            </a:fld>
            <a:endParaRPr lang="zh-CN" altLang="en-US"/>
          </a:p>
        </p:txBody>
      </p:sp>
    </p:spTree>
    <p:extLst>
      <p:ext uri="{BB962C8B-B14F-4D97-AF65-F5344CB8AC3E}">
        <p14:creationId xmlns:p14="http://schemas.microsoft.com/office/powerpoint/2010/main" val="2718104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5.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7.gi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26.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mailto:chemzhujian@suda.edu.cn"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mailto:stxuan@suda.edu.cn"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33.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35.png"/><Relationship Id="rId5" Type="http://schemas.openxmlformats.org/officeDocument/2006/relationships/image" Target="../media/image34.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1.xml"/><Relationship Id="rId7" Type="http://schemas.openxmlformats.org/officeDocument/2006/relationships/image" Target="../media/image37.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36.wmf"/><Relationship Id="rId4" Type="http://schemas.openxmlformats.org/officeDocument/2006/relationships/oleObject" Target="../embeddings/oleObject4.bin"/><Relationship Id="rId9" Type="http://schemas.openxmlformats.org/officeDocument/2006/relationships/image" Target="../media/image38.wmf"/></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3" Type="http://schemas.openxmlformats.org/officeDocument/2006/relationships/notesSlide" Target="../notesSlides/notesSlide30.xml"/><Relationship Id="rId18" Type="http://schemas.openxmlformats.org/officeDocument/2006/relationships/oleObject" Target="../embeddings/oleObject9.bin"/><Relationship Id="rId26" Type="http://schemas.openxmlformats.org/officeDocument/2006/relationships/oleObject" Target="../embeddings/oleObject13.bin"/><Relationship Id="rId3" Type="http://schemas.openxmlformats.org/officeDocument/2006/relationships/tags" Target="../tags/tag2.xml"/><Relationship Id="rId21" Type="http://schemas.openxmlformats.org/officeDocument/2006/relationships/image" Target="../media/image56.emf"/><Relationship Id="rId34" Type="http://schemas.openxmlformats.org/officeDocument/2006/relationships/image" Target="../media/image63.png"/><Relationship Id="rId7" Type="http://schemas.openxmlformats.org/officeDocument/2006/relationships/tags" Target="../tags/tag6.xml"/><Relationship Id="rId12" Type="http://schemas.openxmlformats.org/officeDocument/2006/relationships/slideLayout" Target="../slideLayouts/slideLayout27.xml"/><Relationship Id="rId17" Type="http://schemas.openxmlformats.org/officeDocument/2006/relationships/image" Target="../media/image54.emf"/><Relationship Id="rId25" Type="http://schemas.openxmlformats.org/officeDocument/2006/relationships/image" Target="../media/image58.emf"/><Relationship Id="rId33" Type="http://schemas.openxmlformats.org/officeDocument/2006/relationships/image" Target="../media/image62.emf"/><Relationship Id="rId2" Type="http://schemas.openxmlformats.org/officeDocument/2006/relationships/tags" Target="../tags/tag1.xml"/><Relationship Id="rId16" Type="http://schemas.openxmlformats.org/officeDocument/2006/relationships/oleObject" Target="../embeddings/oleObject8.bin"/><Relationship Id="rId20" Type="http://schemas.openxmlformats.org/officeDocument/2006/relationships/oleObject" Target="../embeddings/oleObject10.bin"/><Relationship Id="rId29" Type="http://schemas.openxmlformats.org/officeDocument/2006/relationships/image" Target="../media/image60.emf"/><Relationship Id="rId1" Type="http://schemas.openxmlformats.org/officeDocument/2006/relationships/vmlDrawing" Target="../drawings/vmlDrawing5.v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oleObject" Target="../embeddings/oleObject12.bin"/><Relationship Id="rId32" Type="http://schemas.openxmlformats.org/officeDocument/2006/relationships/oleObject" Target="../embeddings/oleObject16.bin"/><Relationship Id="rId5" Type="http://schemas.openxmlformats.org/officeDocument/2006/relationships/tags" Target="../tags/tag4.xml"/><Relationship Id="rId15" Type="http://schemas.openxmlformats.org/officeDocument/2006/relationships/image" Target="../media/image53.emf"/><Relationship Id="rId23" Type="http://schemas.openxmlformats.org/officeDocument/2006/relationships/image" Target="../media/image57.emf"/><Relationship Id="rId28" Type="http://schemas.openxmlformats.org/officeDocument/2006/relationships/oleObject" Target="../embeddings/oleObject14.bin"/><Relationship Id="rId10" Type="http://schemas.openxmlformats.org/officeDocument/2006/relationships/tags" Target="../tags/tag9.xml"/><Relationship Id="rId19" Type="http://schemas.openxmlformats.org/officeDocument/2006/relationships/image" Target="../media/image55.emf"/><Relationship Id="rId31" Type="http://schemas.openxmlformats.org/officeDocument/2006/relationships/image" Target="../media/image61.emf"/><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image" Target="../media/image59.emf"/><Relationship Id="rId30" Type="http://schemas.openxmlformats.org/officeDocument/2006/relationships/oleObject" Target="../embeddings/oleObject15.bin"/><Relationship Id="rId8" Type="http://schemas.openxmlformats.org/officeDocument/2006/relationships/tags" Target="../tags/tag7.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0.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42.xml"/><Relationship Id="rId7" Type="http://schemas.openxmlformats.org/officeDocument/2006/relationships/image" Target="../media/image88.png"/><Relationship Id="rId2" Type="http://schemas.openxmlformats.org/officeDocument/2006/relationships/slideLayout" Target="../slideLayouts/slideLayout23.xml"/><Relationship Id="rId1" Type="http://schemas.openxmlformats.org/officeDocument/2006/relationships/vmlDrawing" Target="../drawings/vmlDrawing6.vml"/><Relationship Id="rId6" Type="http://schemas.openxmlformats.org/officeDocument/2006/relationships/image" Target="../media/image86.emf"/><Relationship Id="rId5" Type="http://schemas.openxmlformats.org/officeDocument/2006/relationships/oleObject" Target="../embeddings/oleObject17.bin"/><Relationship Id="rId10" Type="http://schemas.openxmlformats.org/officeDocument/2006/relationships/oleObject" Target="../embeddings/oleObject19.bin"/><Relationship Id="rId4" Type="http://schemas.openxmlformats.org/officeDocument/2006/relationships/image" Target="../media/image87.jpeg"/><Relationship Id="rId9" Type="http://schemas.openxmlformats.org/officeDocument/2006/relationships/image" Target="../media/image89.jpeg"/></Relationships>
</file>

<file path=ppt/slides/_rels/slide4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102.emf"/><Relationship Id="rId18" Type="http://schemas.openxmlformats.org/officeDocument/2006/relationships/image" Target="../media/image106.jpeg"/><Relationship Id="rId3" Type="http://schemas.openxmlformats.org/officeDocument/2006/relationships/notesSlide" Target="../notesSlides/notesSlide49.xml"/><Relationship Id="rId21" Type="http://schemas.openxmlformats.org/officeDocument/2006/relationships/image" Target="../media/image109.jpeg"/><Relationship Id="rId7" Type="http://schemas.openxmlformats.org/officeDocument/2006/relationships/image" Target="../media/image99.emf"/><Relationship Id="rId12" Type="http://schemas.openxmlformats.org/officeDocument/2006/relationships/oleObject" Target="../embeddings/oleObject24.bin"/><Relationship Id="rId17" Type="http://schemas.openxmlformats.org/officeDocument/2006/relationships/image" Target="../media/image103.emf"/><Relationship Id="rId2" Type="http://schemas.openxmlformats.org/officeDocument/2006/relationships/slideLayout" Target="../slideLayouts/slideLayout13.xml"/><Relationship Id="rId16" Type="http://schemas.openxmlformats.org/officeDocument/2006/relationships/oleObject" Target="../embeddings/oleObject25.bin"/><Relationship Id="rId20" Type="http://schemas.openxmlformats.org/officeDocument/2006/relationships/image" Target="../media/image108.jpeg"/><Relationship Id="rId1" Type="http://schemas.openxmlformats.org/officeDocument/2006/relationships/vmlDrawing" Target="../drawings/vmlDrawing7.vml"/><Relationship Id="rId6" Type="http://schemas.openxmlformats.org/officeDocument/2006/relationships/oleObject" Target="../embeddings/oleObject21.bin"/><Relationship Id="rId11" Type="http://schemas.openxmlformats.org/officeDocument/2006/relationships/image" Target="../media/image101.emf"/><Relationship Id="rId5" Type="http://schemas.openxmlformats.org/officeDocument/2006/relationships/image" Target="../media/image98.emf"/><Relationship Id="rId15" Type="http://schemas.openxmlformats.org/officeDocument/2006/relationships/image" Target="../media/image105.jpeg"/><Relationship Id="rId10" Type="http://schemas.openxmlformats.org/officeDocument/2006/relationships/oleObject" Target="../embeddings/oleObject23.bin"/><Relationship Id="rId19" Type="http://schemas.openxmlformats.org/officeDocument/2006/relationships/image" Target="../media/image107.jpeg"/><Relationship Id="rId4" Type="http://schemas.openxmlformats.org/officeDocument/2006/relationships/oleObject" Target="../embeddings/oleObject20.bin"/><Relationship Id="rId9" Type="http://schemas.openxmlformats.org/officeDocument/2006/relationships/image" Target="../media/image100.emf"/><Relationship Id="rId14" Type="http://schemas.openxmlformats.org/officeDocument/2006/relationships/image" Target="../media/image104.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112.png"/><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110.emf"/><Relationship Id="rId5" Type="http://schemas.openxmlformats.org/officeDocument/2006/relationships/oleObject" Target="../embeddings/oleObject26.bin"/><Relationship Id="rId4" Type="http://schemas.openxmlformats.org/officeDocument/2006/relationships/image" Target="../media/image111.jpe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114.emf"/><Relationship Id="rId4" Type="http://schemas.openxmlformats.org/officeDocument/2006/relationships/oleObject" Target="../embeddings/oleObject2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15.e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oleObject" Target="../embeddings/oleObject28.bin"/><Relationship Id="rId5" Type="http://schemas.openxmlformats.org/officeDocument/2006/relationships/image" Target="../media/image117.png"/><Relationship Id="rId4" Type="http://schemas.openxmlformats.org/officeDocument/2006/relationships/image" Target="../media/image116.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18.e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oleObject" Target="../embeddings/oleObject29.bin"/><Relationship Id="rId5" Type="http://schemas.openxmlformats.org/officeDocument/2006/relationships/image" Target="../media/image120.jpeg"/><Relationship Id="rId4" Type="http://schemas.openxmlformats.org/officeDocument/2006/relationships/image" Target="../media/image119.gif"/></Relationships>
</file>

<file path=ppt/slides/_rels/slide5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22.jpeg"/></Relationships>
</file>

<file path=ppt/slides/_rels/slide5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notesSlide" Target="../notesSlides/notesSlide60.xml"/><Relationship Id="rId7" Type="http://schemas.openxmlformats.org/officeDocument/2006/relationships/oleObject" Target="../embeddings/oleObject31.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126.emf"/><Relationship Id="rId5" Type="http://schemas.openxmlformats.org/officeDocument/2006/relationships/oleObject" Target="../embeddings/oleObject30.bin"/><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129.jpeg"/><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image" Target="../media/image131.wmf"/><Relationship Id="rId7" Type="http://schemas.openxmlformats.org/officeDocument/2006/relationships/image" Target="../media/image135.wmf"/><Relationship Id="rId2" Type="http://schemas.openxmlformats.org/officeDocument/2006/relationships/image" Target="../media/image130.wmf"/><Relationship Id="rId1" Type="http://schemas.openxmlformats.org/officeDocument/2006/relationships/slideLayout" Target="../slideLayouts/slideLayout13.xml"/><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 Id="rId9" Type="http://schemas.openxmlformats.org/officeDocument/2006/relationships/image" Target="../media/image137.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8.xml"/><Relationship Id="rId1" Type="http://schemas.openxmlformats.org/officeDocument/2006/relationships/vmlDrawing" Target="../drawings/vmlDrawing13.vml"/><Relationship Id="rId5" Type="http://schemas.openxmlformats.org/officeDocument/2006/relationships/image" Target="../media/image139.wmf"/><Relationship Id="rId4" Type="http://schemas.openxmlformats.org/officeDocument/2006/relationships/image" Target="../media/image138.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image" Target="../media/image141.wmf"/><Relationship Id="rId5" Type="http://schemas.openxmlformats.org/officeDocument/2006/relationships/oleObject" Target="../embeddings/oleObject34.bin"/><Relationship Id="rId4" Type="http://schemas.openxmlformats.org/officeDocument/2006/relationships/image" Target="../media/image140.wmf"/></Relationships>
</file>

<file path=ppt/slides/_rels/slide69.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slideLayout" Target="../slideLayouts/slideLayout18.xml"/><Relationship Id="rId4" Type="http://schemas.openxmlformats.org/officeDocument/2006/relationships/image" Target="../media/image144.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146.wmf"/><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oleObject" Target="../embeddings/oleObject36.bin"/><Relationship Id="rId5" Type="http://schemas.openxmlformats.org/officeDocument/2006/relationships/image" Target="../media/image142.wmf"/><Relationship Id="rId4" Type="http://schemas.openxmlformats.org/officeDocument/2006/relationships/image" Target="../media/image145.wmf"/></Relationships>
</file>

<file path=ppt/slides/_rels/slide72.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5.xml"/><Relationship Id="rId1" Type="http://schemas.openxmlformats.org/officeDocument/2006/relationships/vmlDrawing" Target="../drawings/vmlDrawing16.vml"/><Relationship Id="rId6" Type="http://schemas.openxmlformats.org/officeDocument/2006/relationships/image" Target="../media/image148.wmf"/><Relationship Id="rId5" Type="http://schemas.openxmlformats.org/officeDocument/2006/relationships/oleObject" Target="../embeddings/oleObject38.bin"/><Relationship Id="rId4" Type="http://schemas.openxmlformats.org/officeDocument/2006/relationships/image" Target="../media/image147.wmf"/></Relationships>
</file>

<file path=ppt/slides/_rels/slide73.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image" Target="../media/image139.wmf"/><Relationship Id="rId7" Type="http://schemas.openxmlformats.org/officeDocument/2006/relationships/image" Target="../media/image151.wmf"/><Relationship Id="rId2" Type="http://schemas.openxmlformats.org/officeDocument/2006/relationships/slideLayout" Target="../slideLayouts/slideLayout18.xml"/><Relationship Id="rId1" Type="http://schemas.openxmlformats.org/officeDocument/2006/relationships/vmlDrawing" Target="../drawings/vmlDrawing17.vml"/><Relationship Id="rId6" Type="http://schemas.openxmlformats.org/officeDocument/2006/relationships/oleObject" Target="../embeddings/oleObject41.bin"/><Relationship Id="rId5" Type="http://schemas.openxmlformats.org/officeDocument/2006/relationships/image" Target="../media/image150.wmf"/><Relationship Id="rId4" Type="http://schemas.openxmlformats.org/officeDocument/2006/relationships/oleObject" Target="../embeddings/oleObject40.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image" Target="../media/image155.png"/><Relationship Id="rId2" Type="http://schemas.openxmlformats.org/officeDocument/2006/relationships/slideLayout" Target="../slideLayouts/slideLayout15.xml"/><Relationship Id="rId1" Type="http://schemas.openxmlformats.org/officeDocument/2006/relationships/vmlDrawing" Target="../drawings/vmlDrawing18.vml"/><Relationship Id="rId6" Type="http://schemas.openxmlformats.org/officeDocument/2006/relationships/image" Target="../media/image154.wmf"/><Relationship Id="rId5" Type="http://schemas.openxmlformats.org/officeDocument/2006/relationships/oleObject" Target="../embeddings/oleObject43.bin"/><Relationship Id="rId4" Type="http://schemas.openxmlformats.org/officeDocument/2006/relationships/image" Target="../media/image153.wmf"/></Relationships>
</file>

<file path=ppt/slides/_rels/slide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5.xml"/><Relationship Id="rId1" Type="http://schemas.openxmlformats.org/officeDocument/2006/relationships/vmlDrawing" Target="../drawings/vmlDrawing19.vml"/><Relationship Id="rId6" Type="http://schemas.openxmlformats.org/officeDocument/2006/relationships/image" Target="../media/image156.png"/><Relationship Id="rId5" Type="http://schemas.openxmlformats.org/officeDocument/2006/relationships/image" Target="../media/image157.wmf"/><Relationship Id="rId4" Type="http://schemas.openxmlformats.org/officeDocument/2006/relationships/oleObject" Target="../embeddings/oleObject44.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5.xml"/><Relationship Id="rId1" Type="http://schemas.openxmlformats.org/officeDocument/2006/relationships/vmlDrawing" Target="../drawings/vmlDrawing20.vml"/><Relationship Id="rId4" Type="http://schemas.openxmlformats.org/officeDocument/2006/relationships/image" Target="../media/image158.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5.xml"/><Relationship Id="rId1" Type="http://schemas.openxmlformats.org/officeDocument/2006/relationships/vmlDrawing" Target="../drawings/vmlDrawing21.vml"/><Relationship Id="rId4" Type="http://schemas.openxmlformats.org/officeDocument/2006/relationships/image" Target="../media/image160.w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162.emf"/><Relationship Id="rId2" Type="http://schemas.openxmlformats.org/officeDocument/2006/relationships/slideLayout" Target="../slideLayouts/slideLayout15.xml"/><Relationship Id="rId1" Type="http://schemas.openxmlformats.org/officeDocument/2006/relationships/vmlDrawing" Target="../drawings/vmlDrawing22.vml"/><Relationship Id="rId6" Type="http://schemas.openxmlformats.org/officeDocument/2006/relationships/oleObject" Target="../embeddings/oleObject48.bin"/><Relationship Id="rId5" Type="http://schemas.openxmlformats.org/officeDocument/2006/relationships/image" Target="../media/image161.emf"/><Relationship Id="rId4" Type="http://schemas.openxmlformats.org/officeDocument/2006/relationships/oleObject" Target="../embeddings/oleObject47.bin"/></Relationships>
</file>

<file path=ppt/slides/_rels/slide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www.chamotlabs.com/ApplicationNotes/PolyOlefinStab/Fig123PP8mer.pdb" TargetMode="External"/><Relationship Id="rId1" Type="http://schemas.openxmlformats.org/officeDocument/2006/relationships/slideLayout" Target="../slideLayouts/slideLayout13.xml"/><Relationship Id="rId6" Type="http://schemas.openxmlformats.org/officeDocument/2006/relationships/image" Target="../media/image166.png"/><Relationship Id="rId5" Type="http://schemas.openxmlformats.org/officeDocument/2006/relationships/image" Target="../media/image165.wmf"/><Relationship Id="rId4" Type="http://schemas.openxmlformats.org/officeDocument/2006/relationships/image" Target="../media/image164.wmf"/></Relationships>
</file>

<file path=ppt/slides/_rels/slide8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8.xml"/><Relationship Id="rId1" Type="http://schemas.openxmlformats.org/officeDocument/2006/relationships/vmlDrawing" Target="../drawings/vmlDrawing23.vml"/><Relationship Id="rId4" Type="http://schemas.openxmlformats.org/officeDocument/2006/relationships/image" Target="../media/image168.png"/></Relationships>
</file>

<file path=ppt/slides/_rels/slide85.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13.xml"/><Relationship Id="rId4" Type="http://schemas.openxmlformats.org/officeDocument/2006/relationships/image" Target="../media/image174.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6E7DA-4265-4DC8-AA2D-2F99F4769F28}"/>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C8595877-7146-45D9-9011-E3EC9089A314}"/>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710319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8" name="文本框 5"/>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根据</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商品</a:t>
            </a: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名</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命名法</a:t>
            </a:r>
          </a:p>
        </p:txBody>
      </p:sp>
      <p:sp>
        <p:nvSpPr>
          <p:cNvPr id="1048939" name="Rectangle 2"/>
          <p:cNvSpPr>
            <a:spLocks noChangeArrowheads="1"/>
          </p:cNvSpPr>
          <p:nvPr/>
        </p:nvSpPr>
        <p:spPr bwMode="auto">
          <a:xfrm>
            <a:off x="363220" y="1133475"/>
            <a:ext cx="9530080" cy="4713605"/>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含酰胺键</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—CONH—</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的聚酰胺类，统称</a:t>
            </a:r>
            <a:r>
              <a:rPr kumimoji="1"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尼龙</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auto" latinLnBrk="0" hangingPunct="1">
              <a:lnSpc>
                <a:spcPct val="125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尼龙</a:t>
            </a:r>
            <a:r>
              <a:rPr kumimoji="1"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-66 </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己二胺和己二酸合成的</a:t>
            </a:r>
            <a:r>
              <a:rPr kumimoji="1" lang="x-none" altLang="zh-CN" sz="24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聚合物</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，学名聚己二酰己二胺</a:t>
            </a:r>
            <a:r>
              <a:rPr kumimoji="1" lang="x-none" altLang="zh-CN" sz="24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p>
          <a:p>
            <a:pPr marL="0" marR="0" lvl="0" indent="0" algn="l" defTabSz="914400" rtl="0" eaLnBrk="1" fontAlgn="auto" latinLnBrk="0" hangingPunct="1">
              <a:lnSpc>
                <a:spcPct val="125000"/>
              </a:lnSpc>
              <a:spcBef>
                <a:spcPct val="50000"/>
              </a:spcBef>
              <a:spcAft>
                <a:spcPts val="0"/>
              </a:spcAft>
              <a:buClrTx/>
              <a:buSzTx/>
              <a:buFontTx/>
              <a:buNone/>
              <a:tabLst/>
              <a:defRPr/>
            </a:pPr>
            <a:endParaRPr kumimoji="1" lang="x-none" altLang="zh-CN" sz="24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ct val="50000"/>
              </a:spcBef>
              <a:spcAft>
                <a:spcPts val="0"/>
              </a:spcAft>
              <a:buClrTx/>
              <a:buSzTx/>
              <a:buFontTx/>
              <a:buNone/>
              <a:tabLst/>
              <a:defRPr/>
            </a:pPr>
            <a:endPar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尼龙</a:t>
            </a:r>
            <a:r>
              <a:rPr kumimoji="1"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-610</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己二胺和癸二酸合成的产物，学名聚癸二酰己二胺</a:t>
            </a:r>
            <a:r>
              <a:rPr kumimoji="1" lang="x-none" altLang="zh-CN" sz="24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p>
          <a:p>
            <a:pPr marL="0" marR="0" lvl="0" indent="0" algn="l" defTabSz="914400" rtl="0" eaLnBrk="1" fontAlgn="auto" latinLnBrk="0" hangingPunct="1">
              <a:lnSpc>
                <a:spcPct val="125000"/>
              </a:lnSpc>
              <a:spcBef>
                <a:spcPct val="50000"/>
              </a:spcBef>
              <a:spcAft>
                <a:spcPts val="0"/>
              </a:spcAft>
              <a:buClrTx/>
              <a:buSzTx/>
              <a:buFontTx/>
              <a:buNone/>
              <a:tabLst/>
              <a:defRPr/>
            </a:pPr>
            <a:endPar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尼龙</a:t>
            </a:r>
            <a:r>
              <a:rPr kumimoji="1"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是己内酰胺或</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ω-</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氨基已酸的产物，学名：聚己内酰胺。</a:t>
            </a:r>
          </a:p>
          <a:p>
            <a:pPr marL="0" marR="0" lvl="0" indent="0" algn="l" defTabSz="914400" rtl="0" eaLnBrk="1" fontAlgn="auto" latinLnBrk="0" hangingPunct="1">
              <a:lnSpc>
                <a:spcPct val="125000"/>
              </a:lnSpc>
              <a:spcBef>
                <a:spcPct val="50000"/>
              </a:spcBef>
              <a:spcAft>
                <a:spcPts val="0"/>
              </a:spcAft>
              <a:buClrTx/>
              <a:buSzTx/>
              <a:buFontTx/>
              <a:buNone/>
              <a:tabLst/>
              <a:defRPr/>
            </a:pPr>
            <a:endParaRPr kumimoji="1"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8940" name="Rectangle 3"/>
          <p:cNvSpPr>
            <a:spLocks noChangeArrowheads="1"/>
          </p:cNvSpPr>
          <p:nvPr/>
        </p:nvSpPr>
        <p:spPr bwMode="auto">
          <a:xfrm>
            <a:off x="5290185" y="3138170"/>
            <a:ext cx="6296660" cy="39878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1"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66</a:t>
            </a:r>
            <a:r>
              <a:rPr kumimoji="1"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：表示原料中胺和酸的碳原子数，前胺后酸。</a:t>
            </a:r>
          </a:p>
        </p:txBody>
      </p:sp>
      <p:pic>
        <p:nvPicPr>
          <p:cNvPr id="2097255" name="图片 4" descr="Screenshot_20231203_200214_com.microsoft.emmx"/>
          <p:cNvPicPr>
            <a:picLocks noChangeAspect="1"/>
          </p:cNvPicPr>
          <p:nvPr/>
        </p:nvPicPr>
        <p:blipFill>
          <a:blip r:embed="rId3">
            <a:lum contrast="24000"/>
          </a:blip>
          <a:srcRect l="11908" b="6637"/>
          <a:stretch>
            <a:fillRect/>
          </a:stretch>
        </p:blipFill>
        <p:spPr>
          <a:xfrm>
            <a:off x="1540510" y="2376170"/>
            <a:ext cx="3051175" cy="904875"/>
          </a:xfrm>
          <a:prstGeom prst="rect">
            <a:avLst/>
          </a:prstGeom>
        </p:spPr>
      </p:pic>
      <p:pic>
        <p:nvPicPr>
          <p:cNvPr id="2097256" name="图片 2" descr="Screenshot_20231204_094631_com.huawei.browser"/>
          <p:cNvPicPr>
            <a:picLocks noChangeAspect="1"/>
          </p:cNvPicPr>
          <p:nvPr/>
        </p:nvPicPr>
        <p:blipFill>
          <a:blip r:embed="rId4">
            <a:lum bright="6000" contrast="6000"/>
          </a:blip>
          <a:srcRect l="7615" t="1448"/>
          <a:stretch>
            <a:fillRect/>
          </a:stretch>
        </p:blipFill>
        <p:spPr>
          <a:xfrm>
            <a:off x="1540510" y="4166870"/>
            <a:ext cx="3694430" cy="729615"/>
          </a:xfrm>
          <a:prstGeom prst="rect">
            <a:avLst/>
          </a:prstGeom>
        </p:spPr>
      </p:pic>
      <p:pic>
        <p:nvPicPr>
          <p:cNvPr id="2097257" name="图片 1" descr="Screenshot_20231204_094852_com.huawei.browser"/>
          <p:cNvPicPr>
            <a:picLocks noChangeAspect="1"/>
          </p:cNvPicPr>
          <p:nvPr/>
        </p:nvPicPr>
        <p:blipFill>
          <a:blip r:embed="rId5">
            <a:lum bright="6000" contrast="6000"/>
          </a:blip>
          <a:stretch>
            <a:fillRect/>
          </a:stretch>
        </p:blipFill>
        <p:spPr>
          <a:xfrm>
            <a:off x="1540510" y="5514340"/>
            <a:ext cx="2823845" cy="9353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文本框 5"/>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根据</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商品</a:t>
            </a: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名</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命名法</a:t>
            </a:r>
          </a:p>
        </p:txBody>
      </p:sp>
      <p:sp>
        <p:nvSpPr>
          <p:cNvPr id="1048944" name="文本框 3"/>
          <p:cNvSpPr txBox="1"/>
          <p:nvPr/>
        </p:nvSpPr>
        <p:spPr>
          <a:xfrm>
            <a:off x="480695" y="1018540"/>
            <a:ext cx="11562715" cy="944879"/>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以英译后缀</a:t>
            </a:r>
            <a:r>
              <a:rPr kumimoji="0" lang="zh-CN" altLang="en-US" sz="2800" b="1" i="0" u="none" strike="noStrike" kern="1200" cap="none" spc="0" normalizeH="0" baseline="0" noProof="0" dirty="0">
                <a:ln>
                  <a:noFill/>
                </a:ln>
                <a:solidFill>
                  <a:srgbClr val="70AD47">
                    <a:lumMod val="50000"/>
                  </a:srgbClr>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“纶”</a:t>
            </a:r>
            <a:r>
              <a:rPr kumimoji="0"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命名纤维性状的合成聚合物或说明其制品的原料材质</a:t>
            </a:r>
            <a:r>
              <a:rPr kumimoji="0" lang="x-none" altLang="zh-CN"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endParaRPr kumimoji="0"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marR="0" lvl="0" indent="0" algn="l" defTabSz="914400" rtl="0" eaLnBrk="1" fontAlgn="auto" latinLnBrk="0" hangingPunct="1">
              <a:lnSpc>
                <a:spcPts val="336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sym typeface="+mn-ea"/>
              </a:rPr>
              <a:t>我国常用“纶”字作为合成纤维商品名的后缀。</a:t>
            </a:r>
            <a:endPar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048945" name="Rectangle 2"/>
          <p:cNvSpPr>
            <a:spLocks noChangeArrowheads="1"/>
          </p:cNvSpPr>
          <p:nvPr/>
        </p:nvSpPr>
        <p:spPr bwMode="auto">
          <a:xfrm>
            <a:off x="1259205" y="6318250"/>
            <a:ext cx="10425430" cy="39878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腈纶</a:t>
            </a:r>
            <a:r>
              <a:rPr kumimoji="1"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聚丙烯腈</a:t>
            </a:r>
            <a:r>
              <a:rPr kumimoji="1" lang="x-none" altLang="zh-CN" sz="2000" b="1" i="0"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rPr>
              <a:t>                    </a:t>
            </a:r>
            <a:r>
              <a:rPr kumimoji="1" lang="zh-CN" altLang="en-US" sz="20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氯纶</a:t>
            </a:r>
            <a:r>
              <a:rPr kumimoji="1"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聚氯乙烯</a:t>
            </a:r>
            <a:r>
              <a:rPr kumimoji="1" lang="x-none" altLang="zh-CN" sz="2000" b="1" i="0"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rPr>
              <a:t>                         </a:t>
            </a:r>
            <a:r>
              <a:rPr kumimoji="1" lang="zh-CN" altLang="en-US" sz="20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丙纶</a:t>
            </a:r>
            <a:r>
              <a:rPr kumimoji="1"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聚丙烯</a:t>
            </a:r>
          </a:p>
        </p:txBody>
      </p:sp>
      <p:pic>
        <p:nvPicPr>
          <p:cNvPr id="2097258" name="图片 1" descr="Screenshot_20231204_095702_com.huawei.browser"/>
          <p:cNvPicPr>
            <a:picLocks noChangeAspect="1"/>
          </p:cNvPicPr>
          <p:nvPr/>
        </p:nvPicPr>
        <p:blipFill>
          <a:blip r:embed="rId3">
            <a:lum contrast="12000"/>
          </a:blip>
          <a:stretch>
            <a:fillRect/>
          </a:stretch>
        </p:blipFill>
        <p:spPr>
          <a:xfrm>
            <a:off x="1094740" y="2116455"/>
            <a:ext cx="2450465" cy="1924685"/>
          </a:xfrm>
          <a:prstGeom prst="rect">
            <a:avLst/>
          </a:prstGeom>
        </p:spPr>
      </p:pic>
      <p:sp>
        <p:nvSpPr>
          <p:cNvPr id="1048946" name="Rectangle 2"/>
          <p:cNvSpPr>
            <a:spLocks noChangeArrowheads="1"/>
          </p:cNvSpPr>
          <p:nvPr/>
        </p:nvSpPr>
        <p:spPr bwMode="auto">
          <a:xfrm>
            <a:off x="1362075" y="4088765"/>
            <a:ext cx="10219690" cy="39878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锦纶</a:t>
            </a:r>
            <a:r>
              <a:rPr kumimoji="1"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尼龙</a:t>
            </a:r>
            <a:r>
              <a:rPr kumimoji="1" lang="x-none" altLang="zh-CN" sz="2000" b="1" i="0"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rPr>
              <a:t>类                          </a:t>
            </a:r>
            <a:r>
              <a:rPr kumimoji="1" lang="zh-CN" altLang="en-US" sz="20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涤纶</a:t>
            </a:r>
            <a:r>
              <a:rPr kumimoji="1"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聚酯</a:t>
            </a:r>
            <a:r>
              <a:rPr kumimoji="1" lang="x-none" altLang="zh-CN" sz="2000" b="1" i="0"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sym typeface="+mn-ea"/>
              </a:rPr>
              <a:t>                     </a:t>
            </a:r>
            <a:r>
              <a:rPr kumimoji="1" lang="zh-CN" altLang="en-US" sz="20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维尼纶</a:t>
            </a:r>
            <a:r>
              <a:rPr kumimoji="1"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聚乙烯醇缩甲醛</a:t>
            </a:r>
          </a:p>
        </p:txBody>
      </p:sp>
      <p:pic>
        <p:nvPicPr>
          <p:cNvPr id="2097259" name="图片 5" descr="Screenshot_20231204_100042_com.huawei.browser"/>
          <p:cNvPicPr>
            <a:picLocks noChangeAspect="1"/>
          </p:cNvPicPr>
          <p:nvPr/>
        </p:nvPicPr>
        <p:blipFill>
          <a:blip r:embed="rId4"/>
          <a:stretch>
            <a:fillRect/>
          </a:stretch>
        </p:blipFill>
        <p:spPr>
          <a:xfrm>
            <a:off x="4777105" y="2272030"/>
            <a:ext cx="1710690" cy="1694180"/>
          </a:xfrm>
          <a:prstGeom prst="rect">
            <a:avLst/>
          </a:prstGeom>
          <a:effectLst>
            <a:softEdge rad="63500"/>
          </a:effectLst>
        </p:spPr>
      </p:pic>
      <p:pic>
        <p:nvPicPr>
          <p:cNvPr id="2097260" name="图片 6" descr="Screenshot_20231204_100347_com.microsoft.emmx"/>
          <p:cNvPicPr>
            <a:picLocks noChangeAspect="1"/>
          </p:cNvPicPr>
          <p:nvPr/>
        </p:nvPicPr>
        <p:blipFill>
          <a:blip r:embed="rId5">
            <a:lum contrast="30000"/>
          </a:blip>
          <a:stretch>
            <a:fillRect/>
          </a:stretch>
        </p:blipFill>
        <p:spPr>
          <a:xfrm>
            <a:off x="7818120" y="2277745"/>
            <a:ext cx="2891790" cy="1602740"/>
          </a:xfrm>
          <a:prstGeom prst="rect">
            <a:avLst/>
          </a:prstGeom>
          <a:effectLst>
            <a:softEdge rad="63500"/>
          </a:effectLst>
        </p:spPr>
      </p:pic>
      <p:pic>
        <p:nvPicPr>
          <p:cNvPr id="2097261" name="图片 7" descr="Screenshot_20231204_100636_com.huawei.browser"/>
          <p:cNvPicPr>
            <a:picLocks noChangeAspect="1"/>
          </p:cNvPicPr>
          <p:nvPr/>
        </p:nvPicPr>
        <p:blipFill>
          <a:blip r:embed="rId6"/>
          <a:stretch>
            <a:fillRect/>
          </a:stretch>
        </p:blipFill>
        <p:spPr>
          <a:xfrm>
            <a:off x="1094740" y="4761230"/>
            <a:ext cx="2508250" cy="1514475"/>
          </a:xfrm>
          <a:prstGeom prst="rect">
            <a:avLst/>
          </a:prstGeom>
          <a:effectLst>
            <a:softEdge rad="63500"/>
          </a:effectLst>
        </p:spPr>
      </p:pic>
      <p:pic>
        <p:nvPicPr>
          <p:cNvPr id="2097262" name="图片 8" descr="Screenshot_20231204_101015_com.huawei.browser"/>
          <p:cNvPicPr>
            <a:picLocks noChangeAspect="1"/>
          </p:cNvPicPr>
          <p:nvPr/>
        </p:nvPicPr>
        <p:blipFill>
          <a:blip r:embed="rId7">
            <a:lum contrast="24000"/>
          </a:blip>
          <a:stretch>
            <a:fillRect/>
          </a:stretch>
        </p:blipFill>
        <p:spPr>
          <a:xfrm>
            <a:off x="4855845" y="4695825"/>
            <a:ext cx="1598930" cy="1591945"/>
          </a:xfrm>
          <a:prstGeom prst="rect">
            <a:avLst/>
          </a:prstGeom>
          <a:effectLst>
            <a:softEdge rad="63500"/>
          </a:effectLst>
        </p:spPr>
      </p:pic>
      <p:pic>
        <p:nvPicPr>
          <p:cNvPr id="2097263" name="图片 9" descr="Screenshot_20231204_101211_com.huawei.browser"/>
          <p:cNvPicPr>
            <a:picLocks noChangeAspect="1"/>
          </p:cNvPicPr>
          <p:nvPr/>
        </p:nvPicPr>
        <p:blipFill>
          <a:blip r:embed="rId8">
            <a:lum contrast="24000"/>
          </a:blip>
          <a:stretch>
            <a:fillRect/>
          </a:stretch>
        </p:blipFill>
        <p:spPr>
          <a:xfrm>
            <a:off x="8181975" y="4761230"/>
            <a:ext cx="1994535" cy="1506220"/>
          </a:xfrm>
          <a:prstGeom prst="rect">
            <a:avLst/>
          </a:prstGeom>
          <a:effectLst>
            <a:softEdge rad="63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9" name="文本框 5"/>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商品</a:t>
            </a: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名的英文简称</a:t>
            </a:r>
          </a:p>
        </p:txBody>
      </p:sp>
      <p:sp>
        <p:nvSpPr>
          <p:cNvPr id="1048950" name="Rectangle 3"/>
          <p:cNvSpPr>
            <a:spLocks noChangeArrowheads="1"/>
          </p:cNvSpPr>
          <p:nvPr/>
        </p:nvSpPr>
        <p:spPr bwMode="auto">
          <a:xfrm>
            <a:off x="535260" y="1093182"/>
            <a:ext cx="11383408" cy="5120639"/>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ABS</a:t>
            </a:r>
            <a:r>
              <a:rPr kumimoji="1" lang="zh-CN" altLang="en-US"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丙烯腈</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crylonitrile)-</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丁二烯</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utadiene)-</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苯乙烯</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tyrene)</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共聚物</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SBR</a:t>
            </a:r>
            <a:r>
              <a:rPr kumimoji="1" lang="zh-CN" altLang="en-US"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丁苯橡胶</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tyrene-</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utadiene </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ubber)</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EPR</a:t>
            </a:r>
            <a:r>
              <a:rPr kumimoji="1" lang="zh-CN" altLang="en-US"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乙丙橡胶</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E</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thylene-</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ropylene </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ubber)</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EVA</a:t>
            </a:r>
            <a:r>
              <a:rPr kumimoji="1" lang="zh-CN" altLang="en-US"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乙烯</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E</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thylene)-</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醋酸乙烯</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V</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inyl </a:t>
            </a:r>
            <a:r>
              <a:rPr kumimoji="1" lang="en-US" altLang="zh-CN" sz="28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cetate)</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的共聚物</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3" name="文本框 2"/>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根据</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聚合物的结构特征命名</a:t>
            </a:r>
          </a:p>
        </p:txBody>
      </p:sp>
      <p:sp>
        <p:nvSpPr>
          <p:cNvPr id="1048954" name="文本框 7"/>
          <p:cNvSpPr txBox="1"/>
          <p:nvPr/>
        </p:nvSpPr>
        <p:spPr>
          <a:xfrm>
            <a:off x="694055" y="1151890"/>
            <a:ext cx="10549255" cy="518159"/>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对许多缩聚物的命名使用广泛而重要！</a:t>
            </a:r>
          </a:p>
        </p:txBody>
      </p:sp>
      <p:sp>
        <p:nvSpPr>
          <p:cNvPr id="1048955" name="文本框 1"/>
          <p:cNvSpPr txBox="1"/>
          <p:nvPr/>
        </p:nvSpPr>
        <p:spPr>
          <a:xfrm>
            <a:off x="694055" y="1673860"/>
            <a:ext cx="11401425" cy="3505201"/>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按照与聚合物相对应的有机化合物的类别将其冠以“聚”字。</a:t>
            </a:r>
          </a:p>
          <a:p>
            <a:pPr marL="0" marR="0" lvl="0" indent="0" algn="l" defTabSz="914400" rtl="0" eaLnBrk="1" fontAlgn="auto" latinLnBrk="0" hangingPunct="1">
              <a:lnSpc>
                <a:spcPts val="336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marR="0" lvl="0" indent="0" algn="l" defTabSz="914400" rtl="0" eaLnBrk="1" fontAlgn="auto" latinLnBrk="0" hangingPunct="1">
              <a:lnSpc>
                <a:spcPts val="3360"/>
              </a:lnSpc>
              <a:spcBef>
                <a:spcPts val="0"/>
              </a:spcBef>
              <a:spcAft>
                <a:spcPts val="0"/>
              </a:spcAft>
              <a:buClrTx/>
              <a:buSzTx/>
              <a:buFontTx/>
              <a:buNone/>
              <a:tabLst/>
              <a:defRPr/>
            </a:pPr>
            <a:r>
              <a:rPr kumimoji="0" lang="x-none"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例：</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己二酸+己二胺</a:t>
            </a:r>
            <a:r>
              <a:rPr kumimoji="0" lang="x-none" altLang="zh-CN"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800" b="1" i="0" u="none" strike="noStrike" kern="1200" cap="none" spc="0" normalizeH="0" baseline="0" noProof="0" dirty="0">
                <a:ln>
                  <a:noFill/>
                </a:ln>
                <a:solidFill>
                  <a:srgbClr val="000000"/>
                </a:solidFill>
                <a:effectLst/>
                <a:uLnTx/>
                <a:uFillTx/>
                <a:latin typeface="Symbol" panose="05050102010706020507" charset="0"/>
                <a:ea typeface="黑体" panose="02010609060101010101" pitchFamily="49" charset="-122"/>
                <a:cs typeface="Symbol" panose="05050102010706020507" charset="0"/>
                <a:sym typeface="+mn-ea"/>
              </a:rPr>
              <a:t>®</a:t>
            </a:r>
            <a:r>
              <a:rPr kumimoji="0" lang="x-none" altLang="zh-CN" sz="2800" b="1" i="0" u="none" strike="noStrike" kern="1200" cap="none" spc="0" normalizeH="0" baseline="0" noProof="0" dirty="0">
                <a:ln>
                  <a:noFill/>
                </a:ln>
                <a:solidFill>
                  <a:srgbClr val="000000"/>
                </a:solidFill>
                <a:effectLst/>
                <a:uLnTx/>
                <a:uFillTx/>
                <a:latin typeface="Symbol" panose="05050102010706020507" charset="0"/>
                <a:ea typeface="黑体" panose="02010609060101010101" pitchFamily="49" charset="-122"/>
                <a:cs typeface="Symbol" panose="05050102010706020507" charset="0"/>
                <a:sym typeface="+mn-ea"/>
              </a:rPr>
              <a:t>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尼</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龙-66，</a:t>
            </a:r>
            <a:r>
              <a:rPr kumimoji="0" lang="x-none"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含</a:t>
            </a:r>
            <a:r>
              <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酰胺键</a:t>
            </a:r>
            <a:r>
              <a:rPr kumimoji="0" lang="x-none"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一种</a:t>
            </a:r>
            <a:r>
              <a:rPr kumimoji="0" lang="zh-CN" altLang="en-US" sz="2800" b="1" i="0" u="none" strike="noStrike" kern="1200" cap="none" spc="0" normalizeH="0" baseline="0" noProof="0" dirty="0">
                <a:ln>
                  <a:noFill/>
                </a:ln>
                <a:solidFill>
                  <a:srgbClr val="70AD47">
                    <a:lumMod val="50000"/>
                  </a:srgbClr>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聚酰胺</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p>
          <a:p>
            <a:pPr marL="0" marR="0" lvl="0" indent="0" algn="l" defTabSz="914400" rtl="0" eaLnBrk="1" fontAlgn="auto" latinLnBrk="0" hangingPunct="1">
              <a:lnSpc>
                <a:spcPts val="336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marR="0" lvl="0" indent="0" algn="l" defTabSz="914400" rtl="0" eaLnBrk="1" fontAlgn="auto" latinLnBrk="0" hangingPunct="1">
              <a:lnSpc>
                <a:spcPts val="336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marR="0" lvl="0" indent="0" algn="l" defTabSz="914400" rtl="0" eaLnBrk="1" fontAlgn="auto" latinLnBrk="0" hangingPunct="1">
              <a:lnSpc>
                <a:spcPts val="336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marR="0" lvl="0" indent="0" algn="l" defTabSz="914400" rtl="0" eaLnBrk="1" fontAlgn="auto" latinLnBrk="0" hangingPunct="1">
              <a:lnSpc>
                <a:spcPts val="336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命名原则：既要反映其结构特点，又要反映与单体的联系。</a:t>
            </a:r>
          </a:p>
          <a:p>
            <a:pPr marL="0" marR="0" lvl="0" indent="0" algn="l" defTabSz="914400" rtl="0" eaLnBrk="1" fontAlgn="auto" latinLnBrk="0" hangingPunct="1">
              <a:lnSpc>
                <a:spcPts val="336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097264" name="图片 4" descr="Screenshot_20231203_200214_com.microsoft.emmx"/>
          <p:cNvPicPr>
            <a:picLocks noChangeAspect="1"/>
          </p:cNvPicPr>
          <p:nvPr/>
        </p:nvPicPr>
        <p:blipFill>
          <a:blip r:embed="rId3">
            <a:lum contrast="24000"/>
          </a:blip>
          <a:srcRect l="11908" b="6637"/>
          <a:stretch>
            <a:fillRect/>
          </a:stretch>
        </p:blipFill>
        <p:spPr>
          <a:xfrm>
            <a:off x="3699510" y="3123565"/>
            <a:ext cx="3051175" cy="904875"/>
          </a:xfrm>
          <a:prstGeom prst="rect">
            <a:avLst/>
          </a:prstGeom>
        </p:spPr>
      </p:pic>
      <p:sp>
        <p:nvSpPr>
          <p:cNvPr id="1048956" name="文本框 2"/>
          <p:cNvSpPr txBox="1"/>
          <p:nvPr/>
        </p:nvSpPr>
        <p:spPr>
          <a:xfrm>
            <a:off x="1374140" y="5012690"/>
            <a:ext cx="9257030" cy="156845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含酯键</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—COO—</a:t>
            </a:r>
            <a:r>
              <a:rPr kumimoji="1" lang="x-none"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聚酯</a:t>
            </a:r>
            <a:r>
              <a:rPr kumimoji="1"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(polyester)</a:t>
            </a:r>
            <a:endParaRPr kumimoji="1"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含醚键</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—O—</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聚醚</a:t>
            </a:r>
            <a:r>
              <a:rPr kumimoji="1"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(polyether)</a:t>
            </a:r>
            <a:endParaRPr kumimoji="1"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含砜键</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—SO</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2</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聚砜</a:t>
            </a:r>
            <a:r>
              <a:rPr kumimoji="1"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en-US" altLang="zh-CN" sz="2400" b="1" i="0" u="none" strike="noStrike" kern="1200" cap="none" spc="0" normalizeH="0" baseline="0" noProof="0" dirty="0" err="1">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polysulfone</a:t>
            </a:r>
            <a:r>
              <a:rPr kumimoji="1"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p>
        </p:txBody>
      </p:sp>
      <p:pic>
        <p:nvPicPr>
          <p:cNvPr id="2097265" name="图片 3" descr="Screenshot_20231204_104515_com.huawei.browser"/>
          <p:cNvPicPr>
            <a:picLocks noChangeAspect="1"/>
          </p:cNvPicPr>
          <p:nvPr/>
        </p:nvPicPr>
        <p:blipFill>
          <a:blip r:embed="rId4"/>
          <a:stretch>
            <a:fillRect/>
          </a:stretch>
        </p:blipFill>
        <p:spPr>
          <a:xfrm>
            <a:off x="6750685" y="4796790"/>
            <a:ext cx="2520315" cy="750570"/>
          </a:xfrm>
          <a:prstGeom prst="rect">
            <a:avLst/>
          </a:prstGeom>
        </p:spPr>
      </p:pic>
      <p:pic>
        <p:nvPicPr>
          <p:cNvPr id="2097266" name="图片 5" descr="Screenshot_20231204_104628_com.huawei.browser"/>
          <p:cNvPicPr>
            <a:picLocks noChangeAspect="1"/>
          </p:cNvPicPr>
          <p:nvPr/>
        </p:nvPicPr>
        <p:blipFill>
          <a:blip r:embed="rId5"/>
          <a:stretch>
            <a:fillRect/>
          </a:stretch>
        </p:blipFill>
        <p:spPr>
          <a:xfrm>
            <a:off x="9859645" y="4861560"/>
            <a:ext cx="925195" cy="838835"/>
          </a:xfrm>
          <a:prstGeom prst="rect">
            <a:avLst/>
          </a:prstGeom>
        </p:spPr>
      </p:pic>
      <p:pic>
        <p:nvPicPr>
          <p:cNvPr id="2097267" name="图片 6" descr="Screenshot_20231204_104810_com.huawei.browser"/>
          <p:cNvPicPr>
            <a:picLocks noChangeAspect="1"/>
          </p:cNvPicPr>
          <p:nvPr/>
        </p:nvPicPr>
        <p:blipFill>
          <a:blip r:embed="rId6">
            <a:lum contrast="6000"/>
          </a:blip>
          <a:stretch>
            <a:fillRect/>
          </a:stretch>
        </p:blipFill>
        <p:spPr>
          <a:xfrm>
            <a:off x="6750685" y="5700395"/>
            <a:ext cx="4317365" cy="1038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9" name="文本框 3"/>
          <p:cNvSpPr txBox="1"/>
          <p:nvPr/>
        </p:nvSpPr>
        <p:spPr>
          <a:xfrm>
            <a:off x="0" y="270014"/>
            <a:ext cx="12192000" cy="7645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IUPAC</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的系统命名法</a:t>
            </a:r>
          </a:p>
        </p:txBody>
      </p:sp>
      <p:sp>
        <p:nvSpPr>
          <p:cNvPr id="1048960" name="文本框 1"/>
          <p:cNvSpPr txBox="1"/>
          <p:nvPr/>
        </p:nvSpPr>
        <p:spPr>
          <a:xfrm>
            <a:off x="415290" y="1048385"/>
            <a:ext cx="11463020" cy="1383665"/>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为避免聚合物命名中的多名或不确切，</a:t>
            </a:r>
            <a:r>
              <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1972年</a:t>
            </a:r>
            <a:r>
              <a:rPr kumimoji="0"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国际</a:t>
            </a:r>
            <a:r>
              <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纯粹</a:t>
            </a:r>
            <a:r>
              <a:rPr kumimoji="0"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化学和应用化学联合会（International Union of Pure and Applied Chemistry</a:t>
            </a:r>
            <a:r>
              <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，IUPAC</a:t>
            </a:r>
            <a:r>
              <a:rPr kumimoji="0"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）提出了以</a:t>
            </a:r>
            <a:r>
              <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大分子的</a:t>
            </a:r>
            <a:r>
              <a:rPr kumimoji="0" lang="x-none"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重复结构单元</a:t>
            </a:r>
            <a:r>
              <a:rPr kumimoji="0"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为基础的系统命名法：</a:t>
            </a:r>
          </a:p>
        </p:txBody>
      </p:sp>
      <p:sp>
        <p:nvSpPr>
          <p:cNvPr id="1048961" name="文本框 2"/>
          <p:cNvSpPr txBox="1"/>
          <p:nvPr/>
        </p:nvSpPr>
        <p:spPr>
          <a:xfrm>
            <a:off x="415290" y="2626768"/>
            <a:ext cx="12328884" cy="1795813"/>
          </a:xfrm>
          <a:prstGeom prst="rect">
            <a:avLst/>
          </a:prstGeom>
          <a:noFill/>
        </p:spPr>
        <p:txBody>
          <a:bodyPr wrap="square" rtlCol="0" anchor="t">
            <a:spAutoFit/>
          </a:bodyPr>
          <a:lstStyle/>
          <a:p>
            <a:pPr marL="0" marR="0" lvl="0" indent="0" algn="l" defTabSz="914400" rtl="0" eaLnBrk="1" fontAlgn="auto" latinLnBrk="0" hangingPunct="1">
              <a:lnSpc>
                <a:spcPts val="3380"/>
              </a:lnSpc>
              <a:spcBef>
                <a:spcPts val="0"/>
              </a:spcBef>
              <a:spcAft>
                <a:spcPts val="0"/>
              </a:spcAft>
              <a:buClrTx/>
              <a:buSzTx/>
              <a:buFont typeface="Wingdings" panose="05000000000000000000" charset="0"/>
              <a:buNone/>
              <a:tabLst/>
              <a:defRPr/>
            </a:pPr>
            <a:r>
              <a:rPr kumimoji="0" lang="x-none"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遵循准则</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ts val="3380"/>
              </a:lnSpc>
              <a:spcBef>
                <a:spcPts val="0"/>
              </a:spcBef>
              <a:spcAft>
                <a:spcPts val="0"/>
              </a:spcAft>
              <a:buClrTx/>
              <a:buSzTx/>
              <a:buFont typeface="Wingdings" panose="05000000000000000000" charset="0"/>
              <a:buChar char="Ø"/>
              <a:tabLst/>
              <a:defRPr/>
            </a:pPr>
            <a:r>
              <a:rPr kumimoji="0" lang="x-none"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确定重复结构单元形式；</a:t>
            </a:r>
          </a:p>
          <a:p>
            <a:pPr marL="342900" marR="0" lvl="0" indent="-342900" algn="l" defTabSz="914400" rtl="0" eaLnBrk="1" fontAlgn="auto" latinLnBrk="0" hangingPunct="1">
              <a:lnSpc>
                <a:spcPts val="3380"/>
              </a:lnSpc>
              <a:spcBef>
                <a:spcPts val="0"/>
              </a:spcBef>
              <a:spcAft>
                <a:spcPts val="0"/>
              </a:spcAft>
              <a:buClrTx/>
              <a:buSzTx/>
              <a:buFont typeface="Wingdings" panose="05000000000000000000" charset="0"/>
              <a:buChar char="Ø"/>
              <a:tabLst/>
              <a:defRPr/>
            </a:pPr>
            <a:r>
              <a:rPr kumimoji="0" lang="x-none"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将重复单元中的次级单元(取代基)按由小到大、由简单到复杂的排列顺序进行书写；</a:t>
            </a:r>
          </a:p>
          <a:p>
            <a:pPr marL="342900" marR="0" lvl="0" indent="-342900" algn="l" defTabSz="914400" rtl="0" eaLnBrk="1" fontAlgn="auto" latinLnBrk="0" hangingPunct="1">
              <a:lnSpc>
                <a:spcPts val="3380"/>
              </a:lnSpc>
              <a:spcBef>
                <a:spcPts val="0"/>
              </a:spcBef>
              <a:spcAft>
                <a:spcPts val="0"/>
              </a:spcAft>
              <a:buClrTx/>
              <a:buSzTx/>
              <a:buFont typeface="Wingdings" panose="05000000000000000000" charset="0"/>
              <a:buChar char="Ø"/>
              <a:tabLst/>
              <a:defRPr/>
            </a:pPr>
            <a:r>
              <a:rPr kumimoji="0" lang="x-none"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命名重复结构单元，并在前面加一“</a:t>
            </a:r>
            <a:r>
              <a:rPr kumimoji="0" lang="x-none"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聚(poly)</a:t>
            </a:r>
            <a:r>
              <a:rPr kumimoji="0" lang="x-none"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”字即为聚合物的名称。</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097268" name="Picture 13"/>
          <p:cNvPicPr>
            <a:picLocks noChangeAspect="1" noChangeArrowheads="1"/>
          </p:cNvPicPr>
          <p:nvPr/>
        </p:nvPicPr>
        <p:blipFill>
          <a:blip r:embed="rId3"/>
          <a:srcRect/>
          <a:stretch>
            <a:fillRect/>
          </a:stretch>
        </p:blipFill>
        <p:spPr bwMode="auto">
          <a:xfrm>
            <a:off x="1701010" y="4637405"/>
            <a:ext cx="1819910" cy="1042035"/>
          </a:xfrm>
          <a:prstGeom prst="rect">
            <a:avLst/>
          </a:prstGeom>
          <a:noFill/>
          <a:ln>
            <a:noFill/>
          </a:ln>
          <a:effectLst/>
        </p:spPr>
      </p:pic>
      <p:sp>
        <p:nvSpPr>
          <p:cNvPr id="1048962" name="Text Box 14"/>
          <p:cNvSpPr txBox="1">
            <a:spLocks noChangeArrowheads="1"/>
          </p:cNvSpPr>
          <p:nvPr/>
        </p:nvSpPr>
        <p:spPr bwMode="auto">
          <a:xfrm>
            <a:off x="1511300" y="5676900"/>
            <a:ext cx="2401570" cy="645160"/>
          </a:xfrm>
          <a:prstGeom prst="rect">
            <a:avLst/>
          </a:prstGeom>
          <a:no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聚</a:t>
            </a: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－苯基乙烯</a:t>
            </a: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Poly</a:t>
            </a:r>
            <a:r>
              <a:rPr kumimoji="1"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(1-phenylethylene)</a:t>
            </a:r>
          </a:p>
        </p:txBody>
      </p:sp>
      <p:sp>
        <p:nvSpPr>
          <p:cNvPr id="1048963" name="Rectangle 60"/>
          <p:cNvSpPr txBox="1">
            <a:spLocks noChangeArrowheads="1"/>
          </p:cNvSpPr>
          <p:nvPr/>
        </p:nvSpPr>
        <p:spPr bwMode="auto">
          <a:xfrm>
            <a:off x="4660900" y="5714365"/>
            <a:ext cx="5842000" cy="1003808"/>
          </a:xfrm>
          <a:prstGeom prst="rect">
            <a:avLst/>
          </a:prstGeom>
          <a:noFill/>
          <a:ln>
            <a:noFill/>
          </a:ln>
          <a:effectLst/>
        </p:spPr>
        <p:txBody>
          <a:bodyPr wrap="square">
            <a:spAutoFit/>
          </a:bodyPr>
          <a:lstStyle>
            <a:lvl1pPr marL="342900" indent="-34290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marL="0" marR="0" lvl="0" indent="-342900" algn="ctr" defTabSz="914400" rtl="0" eaLnBrk="1" fontAlgn="auto" latinLnBrk="0" hangingPunct="1">
              <a:lnSpc>
                <a:spcPct val="100000"/>
              </a:lnSpc>
              <a:spcBef>
                <a:spcPct val="2000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1"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聚</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[1-(甲氧基羰基)-1-甲基乙烯]</a:t>
            </a:r>
            <a:endPar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endParaRPr>
          </a:p>
          <a:p>
            <a:pPr marL="0" marR="0" lvl="0" indent="-342900" algn="ctr" defTabSz="914400" rtl="0" eaLnBrk="1" fontAlgn="auto" latinLnBrk="0" hangingPunct="1">
              <a:lnSpc>
                <a:spcPct val="100000"/>
              </a:lnSpc>
              <a:spcBef>
                <a:spcPct val="2000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PMMA</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；传统命名：聚甲基丙烯酸甲酯）</a:t>
            </a:r>
          </a:p>
          <a:p>
            <a:pPr marL="0" marR="0" lvl="0" indent="-342900" algn="ctr" defTabSz="914400" rtl="0" eaLnBrk="1" fontAlgn="auto" latinLnBrk="0" hangingPunct="1">
              <a:lnSpc>
                <a:spcPct val="100000"/>
              </a:lnSpc>
              <a:spcBef>
                <a:spcPct val="2000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1"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Poly</a:t>
            </a:r>
            <a:r>
              <a:rPr kumimoji="1"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[1-(methoxycarbonyl)-1-methyl ethylene ]</a:t>
            </a:r>
          </a:p>
        </p:txBody>
      </p:sp>
      <p:pic>
        <p:nvPicPr>
          <p:cNvPr id="2097269" name="Picture 66"/>
          <p:cNvPicPr>
            <a:picLocks noChangeAspect="1" noChangeArrowheads="1"/>
          </p:cNvPicPr>
          <p:nvPr/>
        </p:nvPicPr>
        <p:blipFill>
          <a:blip r:embed="rId4"/>
          <a:srcRect/>
          <a:stretch>
            <a:fillRect/>
          </a:stretch>
        </p:blipFill>
        <p:spPr bwMode="auto">
          <a:xfrm>
            <a:off x="6779895" y="4637405"/>
            <a:ext cx="1604010" cy="1172210"/>
          </a:xfrm>
          <a:prstGeom prst="rect">
            <a:avLst/>
          </a:prstGeom>
          <a:noFill/>
          <a:ln>
            <a:noFill/>
          </a:ln>
          <a:effectLst/>
        </p:spPr>
      </p:pic>
      <p:sp>
        <p:nvSpPr>
          <p:cNvPr id="1048964" name="文本框 3"/>
          <p:cNvSpPr txBox="1"/>
          <p:nvPr/>
        </p:nvSpPr>
        <p:spPr>
          <a:xfrm>
            <a:off x="6887230" y="2411944"/>
            <a:ext cx="4665981" cy="33528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网址： </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http://sitem.herts.ac.uk/aeru/iupac/index.htm</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7" name="文本框 1"/>
          <p:cNvSpPr txBox="1"/>
          <p:nvPr/>
        </p:nvSpPr>
        <p:spPr>
          <a:xfrm>
            <a:off x="952224" y="5050016"/>
            <a:ext cx="9919970" cy="1537970"/>
          </a:xfrm>
          <a:prstGeom prst="rect">
            <a:avLst/>
          </a:prstGeom>
          <a:noFill/>
        </p:spPr>
        <p:txBody>
          <a:bodyPr wrap="square" rtlCol="0" anchor="t">
            <a:spAutoFit/>
          </a:bodyPr>
          <a:lstStyle/>
          <a:p>
            <a:pPr marL="0" marR="0" lvl="0" indent="0" algn="l" defTabSz="914400" rtl="0" eaLnBrk="1" fontAlgn="auto" latinLnBrk="0" hangingPunct="1">
              <a:lnSpc>
                <a:spcPts val="376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系统命名法使内容和形式得到了统一，但命名过程十分繁琐，命名也十分冗长，因此在科学文献中尚未普遍执行。</a:t>
            </a:r>
          </a:p>
          <a:p>
            <a:pPr marL="0" marR="0" lvl="0" indent="0" algn="l" defTabSz="914400" rtl="0" eaLnBrk="1" fontAlgn="auto" latinLnBrk="0" hangingPunct="1">
              <a:lnSpc>
                <a:spcPts val="376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IUPAC希望在学术交流中尽量采用IUPAC命名。</a:t>
            </a:r>
          </a:p>
        </p:txBody>
      </p:sp>
      <p:sp>
        <p:nvSpPr>
          <p:cNvPr id="1048968" name="文本框 3"/>
          <p:cNvSpPr txBox="1"/>
          <p:nvPr/>
        </p:nvSpPr>
        <p:spPr>
          <a:xfrm>
            <a:off x="0" y="270014"/>
            <a:ext cx="12192000" cy="7645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IUPAC</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的系统命名法</a:t>
            </a:r>
          </a:p>
        </p:txBody>
      </p:sp>
      <p:sp>
        <p:nvSpPr>
          <p:cNvPr id="1048969" name="Text Box 63"/>
          <p:cNvSpPr txBox="1">
            <a:spLocks noChangeArrowheads="1"/>
          </p:cNvSpPr>
          <p:nvPr/>
        </p:nvSpPr>
        <p:spPr bwMode="auto">
          <a:xfrm>
            <a:off x="5714360" y="1228648"/>
            <a:ext cx="5426036" cy="398780"/>
          </a:xfrm>
          <a:prstGeom prst="rect">
            <a:avLst/>
          </a:prstGeom>
          <a:noFill/>
          <a:ln>
            <a:noFill/>
          </a:ln>
          <a:effectLst/>
        </p:spPr>
        <p:txBody>
          <a:bodyPr wrap="square">
            <a:spAutoFit/>
          </a:bodyPr>
          <a:lstStyle>
            <a:lvl1pPr marL="342900" indent="-34290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marL="0" marR="0" lvl="0" indent="-342900" algn="ctr" defTabSz="914400" rtl="0" eaLnBrk="1" fontAlgn="auto" latinLnBrk="0" hangingPunct="1">
              <a:lnSpc>
                <a:spcPct val="100000"/>
              </a:lnSpc>
              <a:spcBef>
                <a:spcPct val="20000"/>
              </a:spcBef>
              <a:spcAft>
                <a:spcPts val="0"/>
              </a:spcAft>
              <a:buClrTx/>
              <a:buSzTx/>
              <a:buFontTx/>
              <a:buNone/>
              <a:tabLst/>
              <a:defRPr/>
            </a:pPr>
            <a:r>
              <a:rPr kumimoji="1"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聚</a:t>
            </a:r>
            <a:r>
              <a:rPr kumimoji="1"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(氧羰基氧-1,4-苯撑－异丙叉-1,4-苯撑)</a:t>
            </a:r>
          </a:p>
        </p:txBody>
      </p:sp>
      <p:graphicFrame>
        <p:nvGraphicFramePr>
          <p:cNvPr id="4194305" name="Object 6"/>
          <p:cNvGraphicFramePr>
            <a:graphicFrameLocks noChangeAspect="1"/>
          </p:cNvGraphicFramePr>
          <p:nvPr/>
        </p:nvGraphicFramePr>
        <p:xfrm>
          <a:off x="840105" y="1228662"/>
          <a:ext cx="3415030" cy="871220"/>
        </p:xfrm>
        <a:graphic>
          <a:graphicData uri="http://schemas.openxmlformats.org/presentationml/2006/ole">
            <mc:AlternateContent xmlns:mc="http://schemas.openxmlformats.org/markup-compatibility/2006">
              <mc:Choice xmlns:v="urn:schemas-microsoft-com:vml" Requires="v">
                <p:oleObj spid="_x0000_s1029" name="CS ChemDraw Drawing" r:id="rId4" imgW="4395470" imgH="1123315" progId="ChemDraw.Document.6.0">
                  <p:embed/>
                </p:oleObj>
              </mc:Choice>
              <mc:Fallback>
                <p:oleObj name="CS ChemDraw Drawing" r:id="rId4" imgW="4395470" imgH="1123315" progId="ChemDraw.Document.6.0">
                  <p:embed/>
                  <p:pic>
                    <p:nvPicPr>
                      <p:cNvPr id="4194305" name="Object 6"/>
                      <p:cNvPicPr>
                        <a:picLocks noChangeAspect="1" noChangeArrowheads="1"/>
                      </p:cNvPicPr>
                      <p:nvPr/>
                    </p:nvPicPr>
                    <p:blipFill>
                      <a:blip r:embed="rId5"/>
                      <a:srcRect/>
                      <a:stretch>
                        <a:fillRect/>
                      </a:stretch>
                    </p:blipFill>
                    <p:spPr bwMode="auto">
                      <a:xfrm>
                        <a:off x="840105" y="1228662"/>
                        <a:ext cx="3415030" cy="871220"/>
                      </a:xfrm>
                      <a:prstGeom prst="rect">
                        <a:avLst/>
                      </a:prstGeom>
                      <a:noFill/>
                      <a:ln>
                        <a:noFill/>
                      </a:ln>
                      <a:effectLst/>
                    </p:spPr>
                  </p:pic>
                </p:oleObj>
              </mc:Fallback>
            </mc:AlternateContent>
          </a:graphicData>
        </a:graphic>
      </p:graphicFrame>
      <p:sp>
        <p:nvSpPr>
          <p:cNvPr id="1048970" name="Text Box 64"/>
          <p:cNvSpPr txBox="1">
            <a:spLocks noChangeArrowheads="1"/>
          </p:cNvSpPr>
          <p:nvPr/>
        </p:nvSpPr>
        <p:spPr bwMode="auto">
          <a:xfrm>
            <a:off x="4892040" y="1595057"/>
            <a:ext cx="7299960" cy="370840"/>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楷体_GB2312" pitchFamily="49" charset="-122"/>
                <a:cs typeface="+mn-cs"/>
              </a:rPr>
              <a:t>Poly</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mn-cs"/>
              </a:rPr>
              <a:t>(oxycarbonyloxy-1,4-phenylene-isopropylidene-1,4-phenylene)</a:t>
            </a:r>
          </a:p>
        </p:txBody>
      </p:sp>
      <p:sp>
        <p:nvSpPr>
          <p:cNvPr id="1048971" name="Rectangle 61"/>
          <p:cNvSpPr txBox="1">
            <a:spLocks noChangeArrowheads="1"/>
          </p:cNvSpPr>
          <p:nvPr/>
        </p:nvSpPr>
        <p:spPr bwMode="auto">
          <a:xfrm>
            <a:off x="5405731" y="2403352"/>
            <a:ext cx="6272577" cy="736600"/>
          </a:xfrm>
          <a:prstGeom prst="rect">
            <a:avLst/>
          </a:prstGeom>
          <a:noFill/>
          <a:ln>
            <a:noFill/>
          </a:ln>
          <a:effectLst/>
        </p:spPr>
        <p:txBody>
          <a:bodyPr wrap="square">
            <a:spAutoFit/>
          </a:bodyPr>
          <a:lstStyle>
            <a:lvl1pPr marL="342900" indent="-342900">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marL="0" marR="0" lvl="0" indent="-342900" algn="ctr" defTabSz="914400" rtl="0" eaLnBrk="1" fontAlgn="auto" latinLnBrk="0" hangingPunct="1">
              <a:lnSpc>
                <a:spcPct val="100000"/>
              </a:lnSpc>
              <a:spcBef>
                <a:spcPct val="20000"/>
              </a:spcBef>
              <a:spcAft>
                <a:spcPts val="0"/>
              </a:spcAft>
              <a:buClrTx/>
              <a:buSzTx/>
              <a:buFontTx/>
              <a:buNone/>
              <a:tabLst/>
              <a:defRPr/>
            </a:pPr>
            <a:r>
              <a:rPr kumimoji="1"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聚</a:t>
            </a:r>
            <a:r>
              <a:rPr kumimoji="1"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(亚胺基六次甲基亚胺基己二酰）</a:t>
            </a:r>
          </a:p>
          <a:p>
            <a:pPr marL="0" marR="0" lvl="0" indent="-342900" algn="ctr" defTabSz="914400" rtl="0" eaLnBrk="1" fontAlgn="auto" latinLnBrk="0" hangingPunct="1">
              <a:lnSpc>
                <a:spcPct val="100000"/>
              </a:lnSpc>
              <a:spcBef>
                <a:spcPct val="20000"/>
              </a:spcBef>
              <a:spcAft>
                <a:spcPts val="0"/>
              </a:spcAft>
              <a:buClrTx/>
              <a:buSzTx/>
              <a:buFontTx/>
              <a:buNone/>
              <a:tabLst/>
              <a:defRPr/>
            </a:pPr>
            <a:r>
              <a:rPr kumimoji="1"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1" lang="zh-CN" alt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Poly</a:t>
            </a:r>
            <a:r>
              <a:rPr kumimoji="1"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(iminohexamethylene imino  adipoyl)</a:t>
            </a:r>
          </a:p>
        </p:txBody>
      </p:sp>
      <p:pic>
        <p:nvPicPr>
          <p:cNvPr id="2097271" name="图片 4" descr="Screenshot_20231203_200214_com.microsoft.emmx"/>
          <p:cNvPicPr>
            <a:picLocks noChangeAspect="1"/>
          </p:cNvPicPr>
          <p:nvPr/>
        </p:nvPicPr>
        <p:blipFill>
          <a:blip r:embed="rId6">
            <a:lum contrast="24000"/>
          </a:blip>
          <a:srcRect l="11908" b="6637"/>
          <a:stretch>
            <a:fillRect/>
          </a:stretch>
        </p:blipFill>
        <p:spPr>
          <a:xfrm>
            <a:off x="952224" y="2166625"/>
            <a:ext cx="3679411" cy="1091286"/>
          </a:xfrm>
          <a:prstGeom prst="rect">
            <a:avLst/>
          </a:prstGeom>
        </p:spPr>
      </p:pic>
      <p:sp>
        <p:nvSpPr>
          <p:cNvPr id="1048972" name="文本框 9"/>
          <p:cNvSpPr txBox="1"/>
          <p:nvPr/>
        </p:nvSpPr>
        <p:spPr>
          <a:xfrm>
            <a:off x="759046" y="3265019"/>
            <a:ext cx="609765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共聚物</a:t>
            </a:r>
            <a:endParaRPr kumimoji="0" lang="zh-CN" altLang="en-US" sz="2400" b="0" i="0" u="none" strike="noStrike" kern="1200" cap="none" spc="0" normalizeH="0" baseline="0" noProof="0" dirty="0">
              <a:ln>
                <a:noFill/>
              </a:ln>
              <a:solidFill>
                <a:srgbClr val="70AD47">
                  <a:lumMod val="50000"/>
                </a:srgbClr>
              </a:solidFill>
              <a:effectLst/>
              <a:uLnTx/>
              <a:uFillTx/>
              <a:latin typeface="等线"/>
              <a:ea typeface="等线" panose="02010600030101010101" pitchFamily="2" charset="-122"/>
              <a:cs typeface="+mn-cs"/>
            </a:endParaRPr>
          </a:p>
        </p:txBody>
      </p:sp>
      <p:sp>
        <p:nvSpPr>
          <p:cNvPr id="1048973" name="文本框 14"/>
          <p:cNvSpPr txBox="1"/>
          <p:nvPr/>
        </p:nvSpPr>
        <p:spPr>
          <a:xfrm>
            <a:off x="5714360" y="3686299"/>
            <a:ext cx="6097656" cy="6756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聚</a:t>
            </a:r>
            <a:r>
              <a:rPr kumimoji="1"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乙烯</a:t>
            </a:r>
            <a:r>
              <a:rPr kumimoji="1"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000" b="1"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1"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甲基丙烯酸</a:t>
            </a:r>
            <a:r>
              <a:rPr kumimoji="1"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Poly</a:t>
            </a:r>
            <a:r>
              <a:rPr kumimoji="1"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(ethylene-</a:t>
            </a:r>
            <a:r>
              <a:rPr kumimoji="1" lang="en-US" altLang="zh-CN" sz="2000" b="1"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1"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-methacrylic acid)</a:t>
            </a:r>
            <a:endParaRPr kumimoji="1"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87" name="组合 5"/>
          <p:cNvGrpSpPr/>
          <p:nvPr/>
        </p:nvGrpSpPr>
        <p:grpSpPr>
          <a:xfrm>
            <a:off x="2214499" y="3672269"/>
            <a:ext cx="2935958" cy="1219552"/>
            <a:chOff x="2214499" y="3672269"/>
            <a:chExt cx="2935958" cy="1219552"/>
          </a:xfrm>
        </p:grpSpPr>
        <p:pic>
          <p:nvPicPr>
            <p:cNvPr id="2097272" name="图片 6"/>
            <p:cNvPicPr>
              <a:picLocks noChangeAspect="1"/>
            </p:cNvPicPr>
            <p:nvPr/>
          </p:nvPicPr>
          <p:blipFill>
            <a:blip r:embed="rId7"/>
            <a:stretch>
              <a:fillRect/>
            </a:stretch>
          </p:blipFill>
          <p:spPr>
            <a:xfrm>
              <a:off x="2214499" y="3672269"/>
              <a:ext cx="2935958" cy="1219552"/>
            </a:xfrm>
            <a:prstGeom prst="rect">
              <a:avLst/>
            </a:prstGeom>
          </p:spPr>
        </p:pic>
        <p:cxnSp>
          <p:nvCxnSpPr>
            <p:cNvPr id="3145745" name="直接连接符 3"/>
            <p:cNvCxnSpPr>
              <a:cxnSpLocks/>
            </p:cNvCxnSpPr>
            <p:nvPr/>
          </p:nvCxnSpPr>
          <p:spPr>
            <a:xfrm>
              <a:off x="2822943" y="4098851"/>
              <a:ext cx="1063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6" name="Group 2"/>
          <p:cNvGraphicFramePr>
            <a:graphicFrameLocks noGrp="1"/>
          </p:cNvGraphicFramePr>
          <p:nvPr/>
        </p:nvGraphicFramePr>
        <p:xfrm>
          <a:off x="281568" y="409170"/>
          <a:ext cx="11628864" cy="5971543"/>
        </p:xfrm>
        <a:graphic>
          <a:graphicData uri="http://schemas.openxmlformats.org/drawingml/2006/table">
            <a:tbl>
              <a:tblPr/>
              <a:tblGrid>
                <a:gridCol w="1760855">
                  <a:extLst>
                    <a:ext uri="{9D8B030D-6E8A-4147-A177-3AD203B41FA5}">
                      <a16:colId xmlns:a16="http://schemas.microsoft.com/office/drawing/2014/main" val="20000"/>
                    </a:ext>
                  </a:extLst>
                </a:gridCol>
                <a:gridCol w="877570">
                  <a:extLst>
                    <a:ext uri="{9D8B030D-6E8A-4147-A177-3AD203B41FA5}">
                      <a16:colId xmlns:a16="http://schemas.microsoft.com/office/drawing/2014/main" val="20001"/>
                    </a:ext>
                  </a:extLst>
                </a:gridCol>
                <a:gridCol w="2773680">
                  <a:extLst>
                    <a:ext uri="{9D8B030D-6E8A-4147-A177-3AD203B41FA5}">
                      <a16:colId xmlns:a16="http://schemas.microsoft.com/office/drawing/2014/main" val="20002"/>
                    </a:ext>
                  </a:extLst>
                </a:gridCol>
                <a:gridCol w="2268855">
                  <a:extLst>
                    <a:ext uri="{9D8B030D-6E8A-4147-A177-3AD203B41FA5}">
                      <a16:colId xmlns:a16="http://schemas.microsoft.com/office/drawing/2014/main" val="20003"/>
                    </a:ext>
                  </a:extLst>
                </a:gridCol>
                <a:gridCol w="1036955">
                  <a:extLst>
                    <a:ext uri="{9D8B030D-6E8A-4147-A177-3AD203B41FA5}">
                      <a16:colId xmlns:a16="http://schemas.microsoft.com/office/drawing/2014/main" val="20004"/>
                    </a:ext>
                  </a:extLst>
                </a:gridCol>
                <a:gridCol w="2910949">
                  <a:extLst>
                    <a:ext uri="{9D8B030D-6E8A-4147-A177-3AD203B41FA5}">
                      <a16:colId xmlns:a16="http://schemas.microsoft.com/office/drawing/2014/main" val="20005"/>
                    </a:ext>
                  </a:extLst>
                </a:gridCol>
              </a:tblGrid>
              <a:tr h="595313">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80"/>
                          </a:solidFill>
                          <a:effectLst/>
                          <a:ea typeface="黑体" panose="02010609060101010101" pitchFamily="49" charset="-122"/>
                        </a:rPr>
                        <a:t>名称</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x-none" altLang="zh-CN" sz="2000" b="1" i="0" u="none" strike="noStrike" cap="none" normalizeH="0" baseline="0" dirty="0">
                          <a:ln>
                            <a:noFill/>
                          </a:ln>
                          <a:solidFill>
                            <a:srgbClr val="000080"/>
                          </a:solidFill>
                          <a:effectLst/>
                          <a:ea typeface="黑体" panose="02010609060101010101" pitchFamily="49" charset="-122"/>
                        </a:rPr>
                        <a:t>缩写</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80"/>
                          </a:solidFill>
                          <a:effectLst/>
                          <a:ea typeface="黑体" panose="02010609060101010101" pitchFamily="49" charset="-122"/>
                        </a:rPr>
                        <a:t>英文</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80"/>
                          </a:solidFill>
                          <a:effectLst/>
                          <a:ea typeface="黑体" panose="02010609060101010101" pitchFamily="49" charset="-122"/>
                        </a:rPr>
                        <a:t>名称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x-none" altLang="zh-CN" sz="2000" b="1" i="0" u="none" strike="noStrike" cap="none" normalizeH="0" baseline="0" dirty="0">
                          <a:ln>
                            <a:noFill/>
                          </a:ln>
                          <a:solidFill>
                            <a:srgbClr val="000080"/>
                          </a:solidFill>
                          <a:effectLst/>
                          <a:ea typeface="黑体" panose="02010609060101010101" pitchFamily="49" charset="-122"/>
                        </a:rPr>
                        <a:t>缩写</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80"/>
                          </a:solidFill>
                          <a:effectLst/>
                          <a:ea typeface="黑体" panose="02010609060101010101" pitchFamily="49" charset="-122"/>
                        </a:rPr>
                        <a:t>英文</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r h="661988">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乙烯</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ethylene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C00000"/>
                          </a:solidFill>
                          <a:effectLst/>
                          <a:ea typeface="黑体" panose="02010609060101010101" pitchFamily="49" charset="-122"/>
                        </a:rPr>
                        <a:t>聚</a:t>
                      </a:r>
                      <a:r>
                        <a:rPr kumimoji="0" lang="zh-CN" altLang="en-US" sz="2000" b="1" i="0" u="none" strike="noStrike" cap="none" normalizeH="0" baseline="0" dirty="0">
                          <a:ln>
                            <a:noFill/>
                          </a:ln>
                          <a:solidFill>
                            <a:schemeClr val="tx1"/>
                          </a:solidFill>
                          <a:effectLst/>
                          <a:ea typeface="黑体" panose="02010609060101010101" pitchFamily="49" charset="-122"/>
                        </a:rPr>
                        <a:t>碳酸酯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carbonate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1"/>
                  </a:ext>
                </a:extLst>
              </a:tr>
              <a:tr h="661988">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丙烯</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propylene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C00000"/>
                          </a:solidFill>
                          <a:effectLst/>
                          <a:ea typeface="黑体" panose="02010609060101010101" pitchFamily="49" charset="-122"/>
                        </a:rPr>
                        <a:t>聚</a:t>
                      </a:r>
                      <a:r>
                        <a:rPr kumimoji="0" lang="zh-CN" altLang="en-US" sz="2000" b="1" i="0" u="none" strike="noStrike" cap="none" normalizeH="0" baseline="0" dirty="0">
                          <a:ln>
                            <a:noFill/>
                          </a:ln>
                          <a:solidFill>
                            <a:schemeClr val="tx1"/>
                          </a:solidFill>
                          <a:effectLst/>
                          <a:ea typeface="黑体" panose="02010609060101010101" pitchFamily="49" charset="-122"/>
                        </a:rPr>
                        <a:t>丙烯酰胺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PAM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acrylamide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2"/>
                  </a:ext>
                </a:extLst>
              </a:tr>
              <a:tr h="749935">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异丁烯</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PIB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isobutylene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C00000"/>
                          </a:solidFill>
                          <a:effectLst/>
                          <a:ea typeface="黑体" panose="02010609060101010101" pitchFamily="49" charset="-122"/>
                        </a:rPr>
                        <a:t>聚</a:t>
                      </a:r>
                      <a:r>
                        <a:rPr kumimoji="0" lang="zh-CN" altLang="en-US" sz="2000" b="1" i="0" u="none" strike="noStrike" cap="none" normalizeH="0" baseline="0" dirty="0">
                          <a:ln>
                            <a:noFill/>
                          </a:ln>
                          <a:solidFill>
                            <a:schemeClr val="tx1"/>
                          </a:solidFill>
                          <a:effectLst/>
                          <a:ea typeface="黑体" panose="02010609060101010101" pitchFamily="49" charset="-122"/>
                        </a:rPr>
                        <a:t>丙烯酸甲酯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PMA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methyl acrylate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3"/>
                  </a:ext>
                </a:extLst>
              </a:tr>
              <a:tr h="655955">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苯乙烯</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styrene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甲基丙烯酯甲酯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PMMA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methylmethacrylate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4"/>
                  </a:ext>
                </a:extLst>
              </a:tr>
              <a:tr h="661988">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氯乙烯</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PVC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x-none" altLang="en-US"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a:t>
                      </a: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vinyl chloride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醋酸乙烯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PVAc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vinyl acetate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5"/>
                  </a:ext>
                </a:extLst>
              </a:tr>
              <a:tr h="6604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四氟乙烯</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PTFE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tetrafluoroethylene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乙烯醇</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PVA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vinyl alcohol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6"/>
                  </a:ext>
                </a:extLst>
              </a:tr>
              <a:tr h="661988">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丙烯酸</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PAA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acrylic acid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丁二烯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butadiene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7"/>
                  </a:ext>
                </a:extLst>
              </a:tr>
              <a:tr h="661988">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C00000"/>
                          </a:solidFill>
                          <a:effectLst/>
                          <a:ea typeface="黑体" panose="02010609060101010101" pitchFamily="49" charset="-122"/>
                        </a:rPr>
                        <a:t>聚</a:t>
                      </a:r>
                      <a:r>
                        <a:rPr kumimoji="0" lang="zh-CN" altLang="en-US" sz="2000" b="1" i="0" u="none" strike="noStrike" cap="none" normalizeH="0" baseline="0" dirty="0">
                          <a:ln>
                            <a:noFill/>
                          </a:ln>
                          <a:solidFill>
                            <a:schemeClr val="tx1"/>
                          </a:solidFill>
                          <a:effectLst/>
                          <a:ea typeface="黑体" panose="02010609060101010101" pitchFamily="49" charset="-122"/>
                        </a:rPr>
                        <a:t>酯</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PET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ester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C00000"/>
                          </a:solidFill>
                          <a:effectLst/>
                          <a:ea typeface="黑体" panose="02010609060101010101" pitchFamily="49" charset="-122"/>
                        </a:rPr>
                        <a:t>聚</a:t>
                      </a:r>
                      <a:r>
                        <a:rPr kumimoji="0" lang="zh-CN" altLang="en-US" sz="2000" b="1" i="0" u="none" strike="noStrike" cap="none" normalizeH="0" baseline="0">
                          <a:ln>
                            <a:noFill/>
                          </a:ln>
                          <a:solidFill>
                            <a:schemeClr val="tx1"/>
                          </a:solidFill>
                          <a:effectLst/>
                          <a:ea typeface="黑体" panose="02010609060101010101" pitchFamily="49" charset="-122"/>
                        </a:rPr>
                        <a:t>丙烯腈</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chemeClr val="tx1"/>
                          </a:solidFill>
                          <a:effectLst/>
                          <a:ea typeface="黑体" panose="02010609060101010101" pitchFamily="49" charset="-122"/>
                          <a:cs typeface="Times New Roman" panose="02020603050405020304" pitchFamily="18" charset="0"/>
                        </a:rPr>
                        <a:t>PAN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err="1">
                          <a:ln>
                            <a:noFill/>
                          </a:ln>
                          <a:solidFill>
                            <a:srgbClr val="C00000"/>
                          </a:solidFill>
                          <a:effectLst/>
                          <a:ea typeface="黑体" panose="02010609060101010101" pitchFamily="49" charset="-122"/>
                          <a:cs typeface="Times New Roman" panose="02020603050405020304" pitchFamily="18" charset="0"/>
                        </a:rPr>
                        <a:t>poly</a:t>
                      </a:r>
                      <a:r>
                        <a:rPr kumimoji="0" lang="en-US" altLang="zh-CN" sz="2000" b="1" i="0" u="none" strike="noStrike" cap="none" normalizeH="0" baseline="0" dirty="0" err="1">
                          <a:ln>
                            <a:noFill/>
                          </a:ln>
                          <a:solidFill>
                            <a:schemeClr val="tx1"/>
                          </a:solidFill>
                          <a:effectLst/>
                          <a:ea typeface="黑体" panose="02010609060101010101" pitchFamily="49" charset="-122"/>
                          <a:cs typeface="Times New Roman" panose="02020603050405020304" pitchFamily="18" charset="0"/>
                        </a:rPr>
                        <a:t>acrylnitrile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6" name="文本框 2"/>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高分子分类：主链元素组成</a:t>
            </a:r>
          </a:p>
        </p:txBody>
      </p:sp>
      <p:pic>
        <p:nvPicPr>
          <p:cNvPr id="2097273" name="图片 7"/>
          <p:cNvPicPr>
            <a:picLocks noChangeAspect="1" noChangeArrowheads="1"/>
          </p:cNvPicPr>
          <p:nvPr/>
        </p:nvPicPr>
        <p:blipFill>
          <a:blip r:embed="rId3" cstate="print"/>
          <a:srcRect/>
          <a:stretch>
            <a:fillRect/>
          </a:stretch>
        </p:blipFill>
        <p:spPr bwMode="auto">
          <a:xfrm>
            <a:off x="2666999" y="1722348"/>
            <a:ext cx="2590800" cy="971550"/>
          </a:xfrm>
          <a:prstGeom prst="rect">
            <a:avLst/>
          </a:prstGeom>
          <a:noFill/>
          <a:ln>
            <a:noFill/>
          </a:ln>
        </p:spPr>
      </p:pic>
      <p:pic>
        <p:nvPicPr>
          <p:cNvPr id="2097274" name="图片 8"/>
          <p:cNvPicPr>
            <a:picLocks noChangeAspect="1" noChangeArrowheads="1"/>
          </p:cNvPicPr>
          <p:nvPr/>
        </p:nvPicPr>
        <p:blipFill>
          <a:blip r:embed="rId4" cstate="print"/>
          <a:srcRect/>
          <a:stretch>
            <a:fillRect/>
          </a:stretch>
        </p:blipFill>
        <p:spPr bwMode="auto">
          <a:xfrm>
            <a:off x="6248399" y="1782673"/>
            <a:ext cx="3372040" cy="1006475"/>
          </a:xfrm>
          <a:prstGeom prst="rect">
            <a:avLst/>
          </a:prstGeom>
          <a:noFill/>
          <a:ln>
            <a:noFill/>
          </a:ln>
        </p:spPr>
      </p:pic>
      <p:sp>
        <p:nvSpPr>
          <p:cNvPr id="1048977" name="Text Box 19"/>
          <p:cNvSpPr>
            <a:spLocks noChangeArrowheads="1"/>
          </p:cNvSpPr>
          <p:nvPr/>
        </p:nvSpPr>
        <p:spPr bwMode="auto">
          <a:xfrm>
            <a:off x="1611087" y="2016718"/>
            <a:ext cx="1219200" cy="400110"/>
          </a:xfrm>
          <a:prstGeom prst="rect">
            <a:avLst/>
          </a:prstGeom>
          <a:noFill/>
          <a:ln>
            <a:noFill/>
          </a:ln>
          <a:effectLst/>
        </p:spPr>
        <p:txBody>
          <a:bodyPr>
            <a:spAutoFit/>
          </a:bodyP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50000"/>
              </a:spcBef>
              <a:spcAft>
                <a:spcPct val="0"/>
              </a:spcAft>
              <a:buClrTx/>
              <a:buSzPct val="100000"/>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聚乙烯</a:t>
            </a:r>
          </a:p>
        </p:txBody>
      </p:sp>
      <p:sp>
        <p:nvSpPr>
          <p:cNvPr id="1048978" name="Text Box 20"/>
          <p:cNvSpPr>
            <a:spLocks noChangeArrowheads="1"/>
          </p:cNvSpPr>
          <p:nvPr/>
        </p:nvSpPr>
        <p:spPr bwMode="auto">
          <a:xfrm>
            <a:off x="5344887" y="2032593"/>
            <a:ext cx="1143000" cy="400110"/>
          </a:xfrm>
          <a:prstGeom prst="rect">
            <a:avLst/>
          </a:prstGeom>
          <a:noFill/>
          <a:ln>
            <a:noFill/>
          </a:ln>
          <a:effectLst/>
        </p:spPr>
        <p:txBody>
          <a:bodyPr>
            <a:spAutoFit/>
          </a:bodyP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50000"/>
              </a:spcBef>
              <a:spcAft>
                <a:spcPct val="0"/>
              </a:spcAft>
              <a:buClrTx/>
              <a:buSzPct val="100000"/>
              <a:buFontTx/>
              <a:buNone/>
              <a:tabLst/>
              <a:defRPr/>
            </a:pPr>
            <a:r>
              <a:rPr kumimoji="0" lang="zh-CN" altLang="en-US" sz="2000" b="1"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cs typeface="+mn-cs"/>
              </a:rPr>
              <a:t>聚丙烯</a:t>
            </a:r>
          </a:p>
        </p:txBody>
      </p:sp>
      <p:sp>
        <p:nvSpPr>
          <p:cNvPr id="1048979" name="Rectangle 21"/>
          <p:cNvSpPr>
            <a:spLocks noChangeArrowheads="1"/>
          </p:cNvSpPr>
          <p:nvPr/>
        </p:nvSpPr>
        <p:spPr bwMode="auto">
          <a:xfrm>
            <a:off x="2895599" y="2035489"/>
            <a:ext cx="2133600" cy="323671"/>
          </a:xfrm>
          <a:prstGeom prst="rect">
            <a:avLst/>
          </a:prstGeom>
          <a:noFill/>
          <a:ln w="12700" cap="flat" algn="ctr">
            <a:solidFill>
              <a:srgbClr val="FF0000"/>
            </a:solidFill>
            <a:prstDash val="solid"/>
            <a:miter lim="800000"/>
            <a:headEnd type="none" w="sm" len="sm"/>
            <a:tailEnd type="none" w="sm" len="sm"/>
          </a:ln>
          <a:effectLst/>
        </p:spPr>
        <p:txBody>
          <a:bodyPr wrap="none" anchor="ct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文鼎古印体" pitchFamily="49" charset="-122"/>
              <a:cs typeface="+mn-cs"/>
            </a:endParaRPr>
          </a:p>
        </p:txBody>
      </p:sp>
      <p:sp>
        <p:nvSpPr>
          <p:cNvPr id="1048980" name="Rectangle 22"/>
          <p:cNvSpPr>
            <a:spLocks noChangeArrowheads="1"/>
          </p:cNvSpPr>
          <p:nvPr/>
        </p:nvSpPr>
        <p:spPr bwMode="auto">
          <a:xfrm>
            <a:off x="6557281" y="2134959"/>
            <a:ext cx="2749893" cy="273638"/>
          </a:xfrm>
          <a:prstGeom prst="rect">
            <a:avLst/>
          </a:prstGeom>
          <a:noFill/>
          <a:ln w="12700" cap="flat" algn="ctr">
            <a:solidFill>
              <a:srgbClr val="FF0000"/>
            </a:solidFill>
            <a:prstDash val="solid"/>
            <a:miter lim="800000"/>
            <a:headEnd type="none" w="sm" len="sm"/>
            <a:tailEnd type="none" w="sm" len="sm"/>
          </a:ln>
          <a:effectLst/>
        </p:spPr>
        <p:txBody>
          <a:bodyPr wrap="none" anchor="ct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文鼎古印体" pitchFamily="49" charset="-122"/>
              <a:cs typeface="+mn-cs"/>
            </a:endParaRPr>
          </a:p>
        </p:txBody>
      </p:sp>
      <p:pic>
        <p:nvPicPr>
          <p:cNvPr id="2097275" name="图片 13"/>
          <p:cNvPicPr>
            <a:picLocks noChangeAspect="1" noChangeArrowheads="1"/>
          </p:cNvPicPr>
          <p:nvPr/>
        </p:nvPicPr>
        <p:blipFill>
          <a:blip r:embed="rId5" cstate="print"/>
          <a:srcRect/>
          <a:stretch>
            <a:fillRect/>
          </a:stretch>
        </p:blipFill>
        <p:spPr bwMode="auto">
          <a:xfrm>
            <a:off x="2906487" y="3627348"/>
            <a:ext cx="3505200" cy="936625"/>
          </a:xfrm>
          <a:prstGeom prst="rect">
            <a:avLst/>
          </a:prstGeom>
          <a:noFill/>
          <a:ln>
            <a:noFill/>
          </a:ln>
        </p:spPr>
      </p:pic>
      <p:sp>
        <p:nvSpPr>
          <p:cNvPr id="1048981" name="Text Box 24"/>
          <p:cNvSpPr>
            <a:spLocks noChangeArrowheads="1"/>
          </p:cNvSpPr>
          <p:nvPr/>
        </p:nvSpPr>
        <p:spPr bwMode="auto">
          <a:xfrm>
            <a:off x="1611087" y="3883223"/>
            <a:ext cx="1447800" cy="400110"/>
          </a:xfrm>
          <a:prstGeom prst="rect">
            <a:avLst/>
          </a:prstGeom>
          <a:noFill/>
          <a:ln>
            <a:noFill/>
          </a:ln>
          <a:effectLst/>
        </p:spPr>
        <p:txBody>
          <a:bodyPr>
            <a:spAutoFit/>
          </a:bodyP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50000"/>
              </a:spcBef>
              <a:spcAft>
                <a:spcPct val="0"/>
              </a:spcAft>
              <a:buClrTx/>
              <a:buSzPct val="100000"/>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聚乙二醇</a:t>
            </a:r>
          </a:p>
        </p:txBody>
      </p:sp>
      <p:sp>
        <p:nvSpPr>
          <p:cNvPr id="1048982" name="Rectangle 26"/>
          <p:cNvSpPr>
            <a:spLocks noChangeArrowheads="1"/>
          </p:cNvSpPr>
          <p:nvPr/>
        </p:nvSpPr>
        <p:spPr bwMode="auto">
          <a:xfrm>
            <a:off x="3167062" y="3937768"/>
            <a:ext cx="3081337" cy="304800"/>
          </a:xfrm>
          <a:prstGeom prst="rect">
            <a:avLst/>
          </a:prstGeom>
          <a:noFill/>
          <a:ln w="12700" cap="flat" algn="ctr">
            <a:solidFill>
              <a:srgbClr val="FF0000"/>
            </a:solidFill>
            <a:prstDash val="solid"/>
            <a:miter lim="800000"/>
            <a:headEnd type="none" w="sm" len="sm"/>
            <a:tailEnd type="none" w="sm" len="sm"/>
          </a:ln>
          <a:effectLst/>
        </p:spPr>
        <p:txBody>
          <a:bodyPr wrap="none" anchor="ct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zh-CN" altLang="zh-CN" sz="2400" b="0" i="0" u="none" strike="noStrike" kern="1200" cap="none" spc="0" normalizeH="0" baseline="0" noProof="0">
              <a:ln>
                <a:noFill/>
              </a:ln>
              <a:solidFill>
                <a:srgbClr val="0000CC"/>
              </a:solidFill>
              <a:effectLst/>
              <a:uLnTx/>
              <a:uFillTx/>
              <a:latin typeface="Times New Roman" panose="02020603050405020304" pitchFamily="18" charset="0"/>
              <a:ea typeface="文鼎古印体" pitchFamily="49" charset="-122"/>
              <a:cs typeface="+mn-cs"/>
            </a:endParaRPr>
          </a:p>
        </p:txBody>
      </p:sp>
      <p:pic>
        <p:nvPicPr>
          <p:cNvPr id="2097276" name="图片 16"/>
          <p:cNvPicPr>
            <a:picLocks noChangeAspect="1" noChangeArrowheads="1"/>
          </p:cNvPicPr>
          <p:nvPr/>
        </p:nvPicPr>
        <p:blipFill>
          <a:blip r:embed="rId6" cstate="print"/>
          <a:srcRect/>
          <a:stretch>
            <a:fillRect/>
          </a:stretch>
        </p:blipFill>
        <p:spPr bwMode="auto">
          <a:xfrm>
            <a:off x="7543799" y="3675831"/>
            <a:ext cx="2819400" cy="936625"/>
          </a:xfrm>
          <a:prstGeom prst="rect">
            <a:avLst/>
          </a:prstGeom>
          <a:noFill/>
          <a:ln>
            <a:noFill/>
          </a:ln>
        </p:spPr>
      </p:pic>
      <p:sp>
        <p:nvSpPr>
          <p:cNvPr id="1048983" name="Text Box 28"/>
          <p:cNvSpPr>
            <a:spLocks noChangeArrowheads="1"/>
          </p:cNvSpPr>
          <p:nvPr/>
        </p:nvSpPr>
        <p:spPr bwMode="auto">
          <a:xfrm>
            <a:off x="6411687" y="3899098"/>
            <a:ext cx="1371600" cy="400110"/>
          </a:xfrm>
          <a:prstGeom prst="rect">
            <a:avLst/>
          </a:prstGeom>
          <a:noFill/>
          <a:ln>
            <a:noFill/>
          </a:ln>
          <a:effectLst/>
        </p:spPr>
        <p:txBody>
          <a:bodyPr>
            <a:spAutoFit/>
          </a:bodyP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50000"/>
              </a:spcBef>
              <a:spcAft>
                <a:spcPct val="0"/>
              </a:spcAft>
              <a:buClrTx/>
              <a:buSzPct val="100000"/>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尼龙</a:t>
            </a:r>
            <a:r>
              <a:rPr kumimoji="0" lang="en-US"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—6</a:t>
            </a:r>
          </a:p>
        </p:txBody>
      </p:sp>
      <p:sp>
        <p:nvSpPr>
          <p:cNvPr id="1048984" name="Rectangle 29"/>
          <p:cNvSpPr>
            <a:spLocks noChangeArrowheads="1"/>
          </p:cNvSpPr>
          <p:nvPr/>
        </p:nvSpPr>
        <p:spPr bwMode="auto">
          <a:xfrm>
            <a:off x="7815262" y="3982218"/>
            <a:ext cx="2319337" cy="301625"/>
          </a:xfrm>
          <a:prstGeom prst="rect">
            <a:avLst/>
          </a:prstGeom>
          <a:noFill/>
          <a:ln w="12700" cap="flat" algn="ctr">
            <a:solidFill>
              <a:srgbClr val="FF0000"/>
            </a:solidFill>
            <a:prstDash val="solid"/>
            <a:miter lim="800000"/>
            <a:headEnd type="none" w="sm" len="sm"/>
            <a:tailEnd type="none" w="sm" len="sm"/>
          </a:ln>
          <a:effectLst/>
        </p:spPr>
        <p:txBody>
          <a:bodyPr wrap="none" anchor="ct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文鼎古印体" pitchFamily="49" charset="-122"/>
              <a:cs typeface="+mn-cs"/>
            </a:endParaRPr>
          </a:p>
        </p:txBody>
      </p:sp>
      <p:sp>
        <p:nvSpPr>
          <p:cNvPr id="1048985" name="Text Box 30"/>
          <p:cNvSpPr>
            <a:spLocks noChangeArrowheads="1"/>
          </p:cNvSpPr>
          <p:nvPr/>
        </p:nvSpPr>
        <p:spPr bwMode="auto">
          <a:xfrm>
            <a:off x="2476499" y="5396011"/>
            <a:ext cx="2362200" cy="400110"/>
          </a:xfrm>
          <a:prstGeom prst="rect">
            <a:avLst/>
          </a:prstGeom>
          <a:noFill/>
          <a:ln>
            <a:noFill/>
          </a:ln>
          <a:effectLst/>
        </p:spPr>
        <p:txBody>
          <a:bodyPr>
            <a:spAutoFit/>
          </a:bodyP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50000"/>
              </a:spcBef>
              <a:spcAft>
                <a:spcPct val="0"/>
              </a:spcAft>
              <a:buClrTx/>
              <a:buSzPct val="100000"/>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聚二甲基硅氧烷</a:t>
            </a:r>
          </a:p>
        </p:txBody>
      </p:sp>
      <p:pic>
        <p:nvPicPr>
          <p:cNvPr id="2097277" name="图片 20"/>
          <p:cNvPicPr>
            <a:picLocks noChangeAspect="1" noChangeArrowheads="1"/>
          </p:cNvPicPr>
          <p:nvPr/>
        </p:nvPicPr>
        <p:blipFill>
          <a:blip r:embed="rId7" cstate="print"/>
          <a:srcRect/>
          <a:stretch>
            <a:fillRect/>
          </a:stretch>
        </p:blipFill>
        <p:spPr bwMode="auto">
          <a:xfrm>
            <a:off x="4686303" y="5118196"/>
            <a:ext cx="2667000" cy="997201"/>
          </a:xfrm>
          <a:prstGeom prst="rect">
            <a:avLst/>
          </a:prstGeom>
          <a:noFill/>
          <a:ln>
            <a:noFill/>
          </a:ln>
        </p:spPr>
      </p:pic>
      <p:sp>
        <p:nvSpPr>
          <p:cNvPr id="1048986" name="Rectangle 32"/>
          <p:cNvSpPr>
            <a:spLocks noChangeArrowheads="1"/>
          </p:cNvSpPr>
          <p:nvPr/>
        </p:nvSpPr>
        <p:spPr bwMode="auto">
          <a:xfrm>
            <a:off x="4800599" y="5433193"/>
            <a:ext cx="2362200" cy="304800"/>
          </a:xfrm>
          <a:prstGeom prst="rect">
            <a:avLst/>
          </a:prstGeom>
          <a:noFill/>
          <a:ln w="12700" cap="flat" algn="ctr">
            <a:solidFill>
              <a:srgbClr val="FF0000"/>
            </a:solidFill>
            <a:prstDash val="solid"/>
            <a:miter lim="800000"/>
            <a:headEnd type="none" w="sm" len="sm"/>
            <a:tailEnd type="none" w="sm" len="sm"/>
          </a:ln>
          <a:effectLst/>
        </p:spPr>
        <p:txBody>
          <a:bodyPr wrap="none" anchor="ctr"/>
          <a:lstStyle>
            <a:defPPr>
              <a:defRPr lang="zh-CN"/>
            </a:defPPr>
            <a:lvl1pPr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1pPr>
            <a:lvl2pPr marL="4572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2pPr>
            <a:lvl3pPr marL="9144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3pPr>
            <a:lvl4pPr marL="13716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4pPr>
            <a:lvl5pPr marL="1828800" algn="l" rtl="0" fontAlgn="base">
              <a:spcBef>
                <a:spcPct val="0"/>
              </a:spcBef>
              <a:spcAft>
                <a:spcPct val="0"/>
              </a:spcAft>
              <a:buSzPct val="100000"/>
              <a:defRPr sz="2400" kern="1200">
                <a:solidFill>
                  <a:schemeClr val="tx1"/>
                </a:solidFill>
                <a:latin typeface="Times New Roman" panose="02020603050405020304" pitchFamily="18" charset="0"/>
                <a:ea typeface="文鼎古印体"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文鼎古印体" pitchFamily="49" charset="-122"/>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文鼎古印体" pitchFamily="49" charset="-122"/>
              <a:cs typeface="+mn-cs"/>
            </a:endParaRPr>
          </a:p>
        </p:txBody>
      </p:sp>
      <p:sp>
        <p:nvSpPr>
          <p:cNvPr id="1048987" name="文本框 1"/>
          <p:cNvSpPr txBox="1"/>
          <p:nvPr/>
        </p:nvSpPr>
        <p:spPr>
          <a:xfrm>
            <a:off x="538478" y="1205369"/>
            <a:ext cx="3206207" cy="536029"/>
          </a:xfrm>
          <a:prstGeom prst="rect">
            <a:avLst/>
          </a:prstGeom>
          <a:noFill/>
        </p:spPr>
        <p:txBody>
          <a:bodyPr wrap="square" rtlCol="0">
            <a:no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Ø"/>
              <a:tabLst/>
              <a:defRPr/>
            </a:pPr>
            <a:r>
              <a:rPr kumimoji="0"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碳链高分子</a:t>
            </a:r>
            <a:endPar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8988" name="文本框 2"/>
          <p:cNvSpPr txBox="1"/>
          <p:nvPr/>
        </p:nvSpPr>
        <p:spPr>
          <a:xfrm>
            <a:off x="538477" y="3050044"/>
            <a:ext cx="3206207" cy="536029"/>
          </a:xfrm>
          <a:prstGeom prst="rect">
            <a:avLst/>
          </a:prstGeom>
          <a:noFill/>
        </p:spPr>
        <p:txBody>
          <a:bodyPr wrap="square" rtlCol="0">
            <a:no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Ø"/>
              <a:tabLst/>
              <a:defRPr/>
            </a:pPr>
            <a:r>
              <a:rPr kumimoji="0"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杂链高分子</a:t>
            </a:r>
            <a:endPar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8989" name="文本框 22"/>
          <p:cNvSpPr txBox="1"/>
          <p:nvPr/>
        </p:nvSpPr>
        <p:spPr>
          <a:xfrm>
            <a:off x="538477" y="4744447"/>
            <a:ext cx="3581766" cy="536029"/>
          </a:xfrm>
          <a:prstGeom prst="rect">
            <a:avLst/>
          </a:prstGeom>
          <a:noFill/>
        </p:spPr>
        <p:txBody>
          <a:bodyPr wrap="square" rtlCol="0">
            <a:no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Ø"/>
              <a:tabLst/>
              <a:defRPr/>
            </a:pPr>
            <a:r>
              <a:rPr kumimoji="0"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元素有机高分子</a:t>
            </a:r>
            <a:endPar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3" name="Text Box 21"/>
          <p:cNvSpPr txBox="1">
            <a:spLocks noChangeArrowheads="1"/>
          </p:cNvSpPr>
          <p:nvPr/>
        </p:nvSpPr>
        <p:spPr bwMode="auto">
          <a:xfrm>
            <a:off x="1258264" y="1354361"/>
            <a:ext cx="1170895" cy="523220"/>
          </a:xfrm>
          <a:prstGeom prst="rect">
            <a:avLst/>
          </a:prstGeom>
          <a:noFill/>
          <a:ln w="9525">
            <a:solidFill>
              <a:schemeClr val="bg1"/>
            </a:solidFill>
            <a:miter lim="800000"/>
            <a:headEnd/>
            <a:tailEnd/>
          </a:ln>
          <a:effec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塑 料</a:t>
            </a:r>
          </a:p>
        </p:txBody>
      </p:sp>
      <p:sp>
        <p:nvSpPr>
          <p:cNvPr id="1048994" name="Text Box 22"/>
          <p:cNvSpPr txBox="1">
            <a:spLocks noChangeArrowheads="1"/>
          </p:cNvSpPr>
          <p:nvPr/>
        </p:nvSpPr>
        <p:spPr bwMode="auto">
          <a:xfrm>
            <a:off x="1258264" y="2161885"/>
            <a:ext cx="1170895" cy="523220"/>
          </a:xfrm>
          <a:prstGeom prst="rect">
            <a:avLst/>
          </a:prstGeom>
          <a:noFill/>
          <a:ln w="9525">
            <a:solidFill>
              <a:schemeClr val="bg1"/>
            </a:solidFill>
            <a:miter lim="800000"/>
            <a:headEnd/>
            <a:tailEnd/>
          </a:ln>
          <a:effec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纤 维</a:t>
            </a:r>
          </a:p>
        </p:txBody>
      </p:sp>
      <p:sp>
        <p:nvSpPr>
          <p:cNvPr id="1048995" name="Text Box 23"/>
          <p:cNvSpPr txBox="1">
            <a:spLocks noChangeArrowheads="1"/>
          </p:cNvSpPr>
          <p:nvPr/>
        </p:nvSpPr>
        <p:spPr bwMode="auto">
          <a:xfrm>
            <a:off x="1258264" y="2969409"/>
            <a:ext cx="1170895" cy="523220"/>
          </a:xfrm>
          <a:prstGeom prst="rect">
            <a:avLst/>
          </a:prstGeom>
          <a:noFill/>
          <a:ln w="9525">
            <a:solidFill>
              <a:schemeClr val="bg1"/>
            </a:solidFill>
            <a:miter lim="800000"/>
            <a:headEnd/>
            <a:tailEnd/>
          </a:ln>
          <a:effec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橡 胶</a:t>
            </a:r>
          </a:p>
        </p:txBody>
      </p:sp>
      <p:sp>
        <p:nvSpPr>
          <p:cNvPr id="1048996" name="Text Box 26"/>
          <p:cNvSpPr txBox="1">
            <a:spLocks noChangeArrowheads="1"/>
          </p:cNvSpPr>
          <p:nvPr/>
        </p:nvSpPr>
        <p:spPr bwMode="auto">
          <a:xfrm>
            <a:off x="1258264" y="3776933"/>
            <a:ext cx="1170895" cy="523220"/>
          </a:xfrm>
          <a:prstGeom prst="rect">
            <a:avLst/>
          </a:prstGeom>
          <a:noFill/>
          <a:ln w="9525">
            <a:solidFill>
              <a:schemeClr val="bg1"/>
            </a:solidFill>
            <a:miter lim="800000"/>
            <a:headEnd/>
            <a:tailEnd/>
          </a:ln>
          <a:effec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涂 料</a:t>
            </a:r>
          </a:p>
        </p:txBody>
      </p:sp>
      <p:sp>
        <p:nvSpPr>
          <p:cNvPr id="1048997" name="Text Box 28"/>
          <p:cNvSpPr txBox="1">
            <a:spLocks noChangeArrowheads="1"/>
          </p:cNvSpPr>
          <p:nvPr/>
        </p:nvSpPr>
        <p:spPr bwMode="auto">
          <a:xfrm>
            <a:off x="1258264" y="4600786"/>
            <a:ext cx="1339964" cy="523220"/>
          </a:xfrm>
          <a:prstGeom prst="rect">
            <a:avLst/>
          </a:prstGeom>
          <a:noFill/>
          <a:ln w="9525">
            <a:solidFill>
              <a:schemeClr val="bg1"/>
            </a:solidFill>
            <a:miter lim="800000"/>
            <a:headEnd/>
            <a:tailEnd/>
          </a:ln>
          <a:effec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胶粘剂</a:t>
            </a:r>
          </a:p>
        </p:txBody>
      </p:sp>
      <p:sp>
        <p:nvSpPr>
          <p:cNvPr id="1048998" name="Text Box 30"/>
          <p:cNvSpPr txBox="1">
            <a:spLocks noChangeArrowheads="1"/>
          </p:cNvSpPr>
          <p:nvPr/>
        </p:nvSpPr>
        <p:spPr bwMode="auto">
          <a:xfrm>
            <a:off x="971827" y="5391266"/>
            <a:ext cx="2572686" cy="523220"/>
          </a:xfrm>
          <a:prstGeom prst="rect">
            <a:avLst/>
          </a:prstGeom>
          <a:noFill/>
          <a:ln w="9525">
            <a:solidFill>
              <a:schemeClr val="bg1"/>
            </a:solidFill>
            <a:miter lim="800000"/>
            <a:headEnd/>
            <a:tailEnd/>
          </a:ln>
          <a:effec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功能高分子</a:t>
            </a:r>
          </a:p>
        </p:txBody>
      </p:sp>
      <p:sp>
        <p:nvSpPr>
          <p:cNvPr id="1048999" name="Text Box 34"/>
          <p:cNvSpPr txBox="1">
            <a:spLocks noChangeArrowheads="1"/>
          </p:cNvSpPr>
          <p:nvPr/>
        </p:nvSpPr>
        <p:spPr bwMode="auto">
          <a:xfrm>
            <a:off x="3309486" y="1269438"/>
            <a:ext cx="7211557" cy="830997"/>
          </a:xfrm>
          <a:prstGeom prst="rect">
            <a:avLst/>
          </a:prstGeom>
          <a:noFill/>
          <a:ln w="12700" cap="sq">
            <a:solidFill>
              <a:schemeClr val="bg1"/>
            </a:solidFill>
            <a:miter lim="800000"/>
            <a:headEnd type="none" w="sm" len="sm"/>
            <a:tailEnd type="none" w="sm" len="sm"/>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以聚合物为基础，加入（或不加）各种助剂和填料，经加工形成的塑性材料或刚性材料。</a:t>
            </a:r>
          </a:p>
        </p:txBody>
      </p:sp>
      <p:sp>
        <p:nvSpPr>
          <p:cNvPr id="1049000" name="Line 35"/>
          <p:cNvSpPr>
            <a:spLocks noChangeShapeType="1"/>
          </p:cNvSpPr>
          <p:nvPr/>
        </p:nvSpPr>
        <p:spPr bwMode="auto">
          <a:xfrm flipV="1">
            <a:off x="2473906" y="1615971"/>
            <a:ext cx="589430" cy="0"/>
          </a:xfrm>
          <a:prstGeom prst="line">
            <a:avLst/>
          </a:prstGeom>
          <a:noFill/>
          <a:ln w="19050" cap="sq">
            <a:solidFill>
              <a:schemeClr val="tx1"/>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80"/>
              </a:solidFill>
              <a:effectLst/>
              <a:uLnTx/>
              <a:uFillTx/>
              <a:latin typeface="等线"/>
              <a:ea typeface="等线" panose="02010600030101010101" pitchFamily="2" charset="-122"/>
              <a:cs typeface="+mn-cs"/>
            </a:endParaRPr>
          </a:p>
        </p:txBody>
      </p:sp>
      <p:sp>
        <p:nvSpPr>
          <p:cNvPr id="1049001" name="Text Box 39"/>
          <p:cNvSpPr txBox="1">
            <a:spLocks noChangeArrowheads="1"/>
          </p:cNvSpPr>
          <p:nvPr/>
        </p:nvSpPr>
        <p:spPr bwMode="auto">
          <a:xfrm>
            <a:off x="3294501" y="2985132"/>
            <a:ext cx="7624251" cy="461665"/>
          </a:xfrm>
          <a:prstGeom prst="rect">
            <a:avLst/>
          </a:prstGeom>
          <a:noFill/>
          <a:ln w="12700" cap="sq">
            <a:solidFill>
              <a:schemeClr val="bg1"/>
            </a:solidFill>
            <a:miter lim="800000"/>
            <a:headEnd type="none" w="sm" len="sm"/>
            <a:tailEnd type="none" w="sm" len="sm"/>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具有可逆形变的高弹性材料。</a:t>
            </a:r>
          </a:p>
        </p:txBody>
      </p:sp>
      <p:sp>
        <p:nvSpPr>
          <p:cNvPr id="1049002" name="Text Box 41"/>
          <p:cNvSpPr txBox="1">
            <a:spLocks noChangeArrowheads="1"/>
          </p:cNvSpPr>
          <p:nvPr/>
        </p:nvSpPr>
        <p:spPr bwMode="auto">
          <a:xfrm>
            <a:off x="3309485" y="2241663"/>
            <a:ext cx="7624251" cy="461665"/>
          </a:xfrm>
          <a:prstGeom prst="rect">
            <a:avLst/>
          </a:prstGeom>
          <a:noFill/>
          <a:ln w="12700" cap="sq">
            <a:solidFill>
              <a:schemeClr val="bg1"/>
            </a:solidFill>
            <a:miter lim="800000"/>
            <a:headEnd type="none" w="sm" len="sm"/>
            <a:tailEnd type="none" w="sm" len="sm"/>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纤细而柔软的丝状物，长度至少为直径的</a:t>
            </a:r>
            <a:r>
              <a:rPr kumimoji="1"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100</a:t>
            </a:r>
            <a:r>
              <a:rPr kumimoji="1"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倍。</a:t>
            </a:r>
          </a:p>
        </p:txBody>
      </p:sp>
      <p:sp>
        <p:nvSpPr>
          <p:cNvPr id="1049003" name="Text Box 44"/>
          <p:cNvSpPr txBox="1">
            <a:spLocks noChangeArrowheads="1"/>
          </p:cNvSpPr>
          <p:nvPr/>
        </p:nvSpPr>
        <p:spPr bwMode="auto">
          <a:xfrm>
            <a:off x="3309485" y="3653639"/>
            <a:ext cx="7624251" cy="830997"/>
          </a:xfrm>
          <a:prstGeom prst="rect">
            <a:avLst/>
          </a:prstGeom>
          <a:noFill/>
          <a:ln w="12700" cap="sq">
            <a:solidFill>
              <a:schemeClr val="bg1"/>
            </a:solidFill>
            <a:miter lim="800000"/>
            <a:headEnd type="none" w="sm" len="sm"/>
            <a:tailEnd type="none" w="sm" len="sm"/>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涂布于物体表面能成坚韧的薄膜，起装饰和保护作用的聚合物材料。</a:t>
            </a:r>
          </a:p>
        </p:txBody>
      </p:sp>
      <p:sp>
        <p:nvSpPr>
          <p:cNvPr id="1049004" name="Text Box 46"/>
          <p:cNvSpPr txBox="1">
            <a:spLocks noChangeArrowheads="1"/>
          </p:cNvSpPr>
          <p:nvPr/>
        </p:nvSpPr>
        <p:spPr bwMode="auto">
          <a:xfrm>
            <a:off x="3401343" y="4662341"/>
            <a:ext cx="8216395" cy="461665"/>
          </a:xfrm>
          <a:prstGeom prst="rect">
            <a:avLst/>
          </a:prstGeom>
          <a:noFill/>
          <a:ln w="12700" cap="sq">
            <a:solidFill>
              <a:schemeClr val="bg1"/>
            </a:solidFill>
            <a:miter lim="800000"/>
            <a:headEnd type="none" w="sm" len="sm"/>
            <a:tailEnd type="none" w="sm" len="sm"/>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将两种以上的物体通过粘合连接在一起的聚合物材料。</a:t>
            </a:r>
          </a:p>
        </p:txBody>
      </p:sp>
      <p:sp>
        <p:nvSpPr>
          <p:cNvPr id="1049005" name="Text Box 48"/>
          <p:cNvSpPr txBox="1">
            <a:spLocks noChangeArrowheads="1"/>
          </p:cNvSpPr>
          <p:nvPr/>
        </p:nvSpPr>
        <p:spPr bwMode="auto">
          <a:xfrm>
            <a:off x="4060080" y="5473542"/>
            <a:ext cx="7955223" cy="461665"/>
          </a:xfrm>
          <a:prstGeom prst="rect">
            <a:avLst/>
          </a:prstGeom>
          <a:noFill/>
          <a:ln w="12700" cap="sq">
            <a:solidFill>
              <a:schemeClr val="bg1"/>
            </a:solidFill>
            <a:miter lim="800000"/>
            <a:headEnd type="none" w="sm" len="sm"/>
            <a:tailEnd type="none" w="sm" len="sm"/>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具有特殊功能与用途但用量不大的精细高分子材料。</a:t>
            </a:r>
          </a:p>
        </p:txBody>
      </p:sp>
      <p:sp>
        <p:nvSpPr>
          <p:cNvPr id="1049006" name="Line 49"/>
          <p:cNvSpPr>
            <a:spLocks noChangeShapeType="1"/>
          </p:cNvSpPr>
          <p:nvPr/>
        </p:nvSpPr>
        <p:spPr bwMode="auto">
          <a:xfrm>
            <a:off x="3772744" y="5731622"/>
            <a:ext cx="304800" cy="0"/>
          </a:xfrm>
          <a:prstGeom prst="line">
            <a:avLst/>
          </a:prstGeom>
          <a:noFill/>
          <a:ln w="12700" cap="sq">
            <a:solidFill>
              <a:schemeClr val="bg1"/>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07" name="Line 35"/>
          <p:cNvSpPr>
            <a:spLocks noChangeShapeType="1"/>
          </p:cNvSpPr>
          <p:nvPr/>
        </p:nvSpPr>
        <p:spPr bwMode="auto">
          <a:xfrm flipV="1">
            <a:off x="2473906" y="2431140"/>
            <a:ext cx="589430" cy="0"/>
          </a:xfrm>
          <a:prstGeom prst="line">
            <a:avLst/>
          </a:prstGeom>
          <a:noFill/>
          <a:ln w="19050" cap="sq">
            <a:solidFill>
              <a:schemeClr val="tx1"/>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80"/>
              </a:solidFill>
              <a:effectLst/>
              <a:uLnTx/>
              <a:uFillTx/>
              <a:latin typeface="等线"/>
              <a:ea typeface="等线" panose="02010600030101010101" pitchFamily="2" charset="-122"/>
              <a:cs typeface="+mn-cs"/>
            </a:endParaRPr>
          </a:p>
        </p:txBody>
      </p:sp>
      <p:sp>
        <p:nvSpPr>
          <p:cNvPr id="1049008" name="Line 35"/>
          <p:cNvSpPr>
            <a:spLocks noChangeShapeType="1"/>
          </p:cNvSpPr>
          <p:nvPr/>
        </p:nvSpPr>
        <p:spPr bwMode="auto">
          <a:xfrm flipV="1">
            <a:off x="2473906" y="3246309"/>
            <a:ext cx="589430" cy="0"/>
          </a:xfrm>
          <a:prstGeom prst="line">
            <a:avLst/>
          </a:prstGeom>
          <a:noFill/>
          <a:ln w="19050" cap="sq">
            <a:solidFill>
              <a:schemeClr val="tx1"/>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80"/>
              </a:solidFill>
              <a:effectLst/>
              <a:uLnTx/>
              <a:uFillTx/>
              <a:latin typeface="等线"/>
              <a:ea typeface="等线" panose="02010600030101010101" pitchFamily="2" charset="-122"/>
              <a:cs typeface="+mn-cs"/>
            </a:endParaRPr>
          </a:p>
        </p:txBody>
      </p:sp>
      <p:sp>
        <p:nvSpPr>
          <p:cNvPr id="1049009" name="Line 35"/>
          <p:cNvSpPr>
            <a:spLocks noChangeShapeType="1"/>
          </p:cNvSpPr>
          <p:nvPr/>
        </p:nvSpPr>
        <p:spPr bwMode="auto">
          <a:xfrm flipV="1">
            <a:off x="2473906" y="4061478"/>
            <a:ext cx="589430" cy="0"/>
          </a:xfrm>
          <a:prstGeom prst="line">
            <a:avLst/>
          </a:prstGeom>
          <a:noFill/>
          <a:ln w="19050" cap="sq">
            <a:solidFill>
              <a:schemeClr val="tx1"/>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80"/>
              </a:solidFill>
              <a:effectLst/>
              <a:uLnTx/>
              <a:uFillTx/>
              <a:latin typeface="等线"/>
              <a:ea typeface="等线" panose="02010600030101010101" pitchFamily="2" charset="-122"/>
              <a:cs typeface="+mn-cs"/>
            </a:endParaRPr>
          </a:p>
        </p:txBody>
      </p:sp>
      <p:sp>
        <p:nvSpPr>
          <p:cNvPr id="1049010" name="Line 35"/>
          <p:cNvSpPr>
            <a:spLocks noChangeShapeType="1"/>
          </p:cNvSpPr>
          <p:nvPr/>
        </p:nvSpPr>
        <p:spPr bwMode="auto">
          <a:xfrm flipV="1">
            <a:off x="2705071" y="4876647"/>
            <a:ext cx="589430" cy="0"/>
          </a:xfrm>
          <a:prstGeom prst="line">
            <a:avLst/>
          </a:prstGeom>
          <a:noFill/>
          <a:ln w="19050" cap="sq">
            <a:solidFill>
              <a:schemeClr val="tx1"/>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80"/>
              </a:solidFill>
              <a:effectLst/>
              <a:uLnTx/>
              <a:uFillTx/>
              <a:latin typeface="等线"/>
              <a:ea typeface="等线" panose="02010600030101010101" pitchFamily="2" charset="-122"/>
              <a:cs typeface="+mn-cs"/>
            </a:endParaRPr>
          </a:p>
        </p:txBody>
      </p:sp>
      <p:sp>
        <p:nvSpPr>
          <p:cNvPr id="1049011" name="Line 35"/>
          <p:cNvSpPr>
            <a:spLocks noChangeShapeType="1"/>
          </p:cNvSpPr>
          <p:nvPr/>
        </p:nvSpPr>
        <p:spPr bwMode="auto">
          <a:xfrm flipV="1">
            <a:off x="3323862" y="5694017"/>
            <a:ext cx="589430" cy="0"/>
          </a:xfrm>
          <a:prstGeom prst="line">
            <a:avLst/>
          </a:prstGeom>
          <a:noFill/>
          <a:ln w="19050" cap="sq">
            <a:solidFill>
              <a:schemeClr val="tx1"/>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80"/>
              </a:solidFill>
              <a:effectLst/>
              <a:uLnTx/>
              <a:uFillTx/>
              <a:latin typeface="等线"/>
              <a:ea typeface="等线" panose="02010600030101010101" pitchFamily="2" charset="-122"/>
              <a:cs typeface="+mn-cs"/>
            </a:endParaRPr>
          </a:p>
        </p:txBody>
      </p:sp>
      <p:sp>
        <p:nvSpPr>
          <p:cNvPr id="1049012" name="文本框 2"/>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高分子分类：性质和用途分类</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6" name="文本框 10"/>
          <p:cNvSpPr txBox="1"/>
          <p:nvPr/>
        </p:nvSpPr>
        <p:spPr>
          <a:xfrm>
            <a:off x="0" y="307721"/>
            <a:ext cx="1219200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1.2.</a:t>
            </a:r>
            <a:r>
              <a:rPr kumimoji="0" lang="en-US" altLang="en-US" sz="4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2</a:t>
            </a:r>
            <a:r>
              <a:rPr kumimoji="0" lang="en-US" altLang="zh-CN" sz="4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zh-CN" altLang="en-US" sz="4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分子</a:t>
            </a:r>
            <a:r>
              <a:rPr kumimoji="0" lang="x-none" altLang="zh-CN" sz="4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量-分子量分布</a:t>
            </a:r>
          </a:p>
        </p:txBody>
      </p:sp>
      <p:sp>
        <p:nvSpPr>
          <p:cNvPr id="1049017" name="Rectangle 2"/>
          <p:cNvSpPr>
            <a:spLocks noChangeArrowheads="1"/>
          </p:cNvSpPr>
          <p:nvPr/>
        </p:nvSpPr>
        <p:spPr bwMode="auto">
          <a:xfrm>
            <a:off x="358775" y="1076325"/>
            <a:ext cx="5626735" cy="509270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25000"/>
              </a:lnSpc>
              <a:spcBef>
                <a:spcPct val="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x-none" altLang="zh-CN" sz="2800" b="1" i="0"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rPr>
              <a:t>小</a:t>
            </a: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分子</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固定分子量</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ct val="0"/>
              </a:spcBef>
              <a:spcAft>
                <a:spcPts val="120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水</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18</a:t>
            </a:r>
            <a:r>
              <a:rPr kumimoji="1" lang="x-none" altLang="en-US" sz="28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甲烷</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16</a:t>
            </a:r>
            <a:r>
              <a:rPr kumimoji="1" lang="x-none" altLang="en-US" sz="28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甘油</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92</a:t>
            </a:r>
          </a:p>
          <a:p>
            <a:pPr marL="0" marR="0" lvl="0" indent="0" algn="l" defTabSz="914400" rtl="0" eaLnBrk="1" fontAlgn="auto" latinLnBrk="0" hangingPunct="1">
              <a:lnSpc>
                <a:spcPct val="125000"/>
              </a:lnSpc>
              <a:spcBef>
                <a:spcPct val="0"/>
              </a:spcBef>
              <a:spcAft>
                <a:spcPts val="0"/>
              </a:spcAft>
              <a:buClrTx/>
              <a:buSzTx/>
              <a:buFont typeface="Wingdings" panose="05000000000000000000" pitchFamily="2" charset="2"/>
              <a:buChar char="Ø"/>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高分子</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x-none" altLang="en-US" sz="2800" b="1" i="0"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rPr>
              <a:t>分子量有一定分布</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ct val="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在聚合过程中，由于反应几率不同，即使是</a:t>
            </a:r>
            <a:r>
              <a:rPr kumimoji="1" lang="x-none" altLang="zh-CN" sz="24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相同单体单元合成的</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聚合物，也是由分子量不</a:t>
            </a:r>
            <a:r>
              <a:rPr kumimoji="1" lang="x-none" altLang="zh-CN" sz="24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同</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的同系物组成，即分子量</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rPr>
              <a:t>有一定</a:t>
            </a:r>
            <a:r>
              <a:rPr kumimoji="0"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sym typeface="+mn-ea"/>
              </a:rPr>
              <a:t>分布</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rPr>
              <a:t>，不是均一的，</a:t>
            </a:r>
            <a:r>
              <a:rPr kumimoji="0" lang="x-none"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rPr>
              <a:t>   </a:t>
            </a:r>
          </a:p>
          <a:p>
            <a:pPr marL="0" marR="0" lvl="0" indent="0" algn="l" defTabSz="914400" rtl="0" eaLnBrk="1" fontAlgn="auto" latinLnBrk="0" hangingPunct="1">
              <a:lnSpc>
                <a:spcPct val="125000"/>
              </a:lnSpc>
              <a:spcBef>
                <a:spcPct val="0"/>
              </a:spcBef>
              <a:spcAft>
                <a:spcPts val="0"/>
              </a:spcAft>
              <a:buClrTx/>
              <a:buSzTx/>
              <a:buFont typeface="Wingdings" panose="05000000000000000000"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rPr>
              <a:t>    聚合物分子量的这种特性称为“</a:t>
            </a:r>
            <a:r>
              <a:rPr kumimoji="0"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sym typeface="+mn-ea"/>
              </a:rPr>
              <a:t>多分散性</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平均分子量的数值与测定和统计方法有关。</a:t>
            </a:r>
          </a:p>
        </p:txBody>
      </p:sp>
      <p:grpSp>
        <p:nvGrpSpPr>
          <p:cNvPr id="298" name="Group 4"/>
          <p:cNvGrpSpPr/>
          <p:nvPr/>
        </p:nvGrpSpPr>
        <p:grpSpPr bwMode="auto">
          <a:xfrm>
            <a:off x="6601130" y="1631375"/>
            <a:ext cx="5000866" cy="4240213"/>
            <a:chOff x="1373" y="1666"/>
            <a:chExt cx="2970" cy="2671"/>
          </a:xfrm>
        </p:grpSpPr>
        <p:grpSp>
          <p:nvGrpSpPr>
            <p:cNvPr id="299" name="Group 5"/>
            <p:cNvGrpSpPr/>
            <p:nvPr/>
          </p:nvGrpSpPr>
          <p:grpSpPr bwMode="auto">
            <a:xfrm>
              <a:off x="1445" y="1666"/>
              <a:ext cx="2898" cy="2495"/>
              <a:chOff x="-18" y="1295"/>
              <a:chExt cx="2898" cy="2495"/>
            </a:xfrm>
          </p:grpSpPr>
          <p:sp>
            <p:nvSpPr>
              <p:cNvPr id="1049018" name="Line 7"/>
              <p:cNvSpPr>
                <a:spLocks noChangeShapeType="1"/>
              </p:cNvSpPr>
              <p:nvPr/>
            </p:nvSpPr>
            <p:spPr bwMode="auto">
              <a:xfrm flipV="1">
                <a:off x="456" y="1545"/>
                <a:ext cx="0" cy="2035"/>
              </a:xfrm>
              <a:prstGeom prst="line">
                <a:avLst/>
              </a:prstGeom>
              <a:noFill/>
              <a:ln w="9525">
                <a:solidFill>
                  <a:schemeClr val="tx1"/>
                </a:solidFill>
                <a:miter lim="800000"/>
                <a:tailEnd type="triangle" w="med" len="me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19" name="Line 8"/>
              <p:cNvSpPr>
                <a:spLocks noChangeShapeType="1"/>
              </p:cNvSpPr>
              <p:nvPr/>
            </p:nvSpPr>
            <p:spPr bwMode="auto">
              <a:xfrm>
                <a:off x="456" y="3580"/>
                <a:ext cx="2112" cy="0"/>
              </a:xfrm>
              <a:prstGeom prst="line">
                <a:avLst/>
              </a:prstGeom>
              <a:noFill/>
              <a:ln w="9525">
                <a:solidFill>
                  <a:schemeClr val="tx1"/>
                </a:solidFill>
                <a:miter lim="800000"/>
                <a:tailEnd type="triangle" w="med" len="me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20" name="Text Box 9"/>
              <p:cNvSpPr txBox="1">
                <a:spLocks noChangeArrowheads="1"/>
              </p:cNvSpPr>
              <p:nvPr/>
            </p:nvSpPr>
            <p:spPr bwMode="auto">
              <a:xfrm>
                <a:off x="-18" y="1295"/>
                <a:ext cx="528" cy="234"/>
              </a:xfrm>
              <a:prstGeom prst="rect">
                <a:avLst/>
              </a:prstGeom>
              <a:noFill/>
              <a:ln>
                <a:noFill/>
              </a:ln>
            </p:spPr>
            <p:txBody>
              <a:bodyPr>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W(M)</a:t>
                </a:r>
              </a:p>
            </p:txBody>
          </p:sp>
          <p:sp>
            <p:nvSpPr>
              <p:cNvPr id="1049021" name="Text Box 10"/>
              <p:cNvSpPr txBox="1">
                <a:spLocks noChangeArrowheads="1"/>
              </p:cNvSpPr>
              <p:nvPr/>
            </p:nvSpPr>
            <p:spPr bwMode="auto">
              <a:xfrm>
                <a:off x="2592" y="3556"/>
                <a:ext cx="288" cy="234"/>
              </a:xfrm>
              <a:prstGeom prst="rect">
                <a:avLst/>
              </a:prstGeom>
              <a:noFill/>
              <a:ln>
                <a:noFill/>
              </a:ln>
            </p:spPr>
            <p:txBody>
              <a:bodyPr>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M</a:t>
                </a:r>
              </a:p>
            </p:txBody>
          </p:sp>
        </p:grpSp>
        <p:sp>
          <p:nvSpPr>
            <p:cNvPr id="1049022" name="Rectangle 11"/>
            <p:cNvSpPr>
              <a:spLocks noChangeArrowheads="1"/>
            </p:cNvSpPr>
            <p:nvPr/>
          </p:nvSpPr>
          <p:spPr bwMode="auto">
            <a:xfrm>
              <a:off x="2401" y="4105"/>
              <a:ext cx="1556" cy="232"/>
            </a:xfrm>
            <a:prstGeom prst="rect">
              <a:avLst/>
            </a:prstGeom>
            <a:noFill/>
            <a:ln>
              <a:noFill/>
            </a:ln>
          </p:spPr>
          <p:txBody>
            <a:bodyPr>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rPr>
                <a:t>分子量的分布曲线</a:t>
              </a:r>
            </a:p>
          </p:txBody>
        </p:sp>
        <p:sp>
          <p:nvSpPr>
            <p:cNvPr id="1049023" name="Rectangle 12"/>
            <p:cNvSpPr>
              <a:spLocks noChangeArrowheads="1"/>
            </p:cNvSpPr>
            <p:nvPr/>
          </p:nvSpPr>
          <p:spPr bwMode="auto">
            <a:xfrm>
              <a:off x="1373" y="2031"/>
              <a:ext cx="334" cy="1946"/>
            </a:xfrm>
            <a:prstGeom prst="rect">
              <a:avLst/>
            </a:prstGeom>
            <a:noFill/>
            <a:ln>
              <a:noFill/>
            </a:ln>
          </p:spPr>
          <p:txBody>
            <a:bodyPr wrap="square">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分子量为</a:t>
              </a: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的组分</a:t>
              </a:r>
              <a:r>
                <a:rPr kumimoji="1" lang="x-none"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的含量</a:t>
              </a:r>
            </a:p>
          </p:txBody>
        </p:sp>
      </p:grpSp>
      <p:cxnSp>
        <p:nvCxnSpPr>
          <p:cNvPr id="3145746" name="直接连接符 1"/>
          <p:cNvCxnSpPr>
            <a:cxnSpLocks/>
          </p:cNvCxnSpPr>
          <p:nvPr/>
        </p:nvCxnSpPr>
        <p:spPr>
          <a:xfrm flipV="1">
            <a:off x="8166735" y="2271395"/>
            <a:ext cx="0" cy="2987675"/>
          </a:xfrm>
          <a:prstGeom prst="line">
            <a:avLst/>
          </a:prstGeom>
          <a:ln w="50800">
            <a:solidFill>
              <a:srgbClr val="C00000"/>
            </a:solidFill>
          </a:ln>
        </p:spPr>
        <p:style>
          <a:lnRef idx="2">
            <a:schemeClr val="accent1"/>
          </a:lnRef>
          <a:fillRef idx="0">
            <a:srgbClr val="FFFFFF"/>
          </a:fillRef>
          <a:effectRef idx="0">
            <a:srgbClr val="FFFFFF"/>
          </a:effectRef>
          <a:fontRef idx="minor">
            <a:schemeClr val="tx1"/>
          </a:fontRef>
        </p:style>
      </p:cxnSp>
      <p:sp>
        <p:nvSpPr>
          <p:cNvPr id="1049024" name="任意多边形 2"/>
          <p:cNvSpPr/>
          <p:nvPr/>
        </p:nvSpPr>
        <p:spPr>
          <a:xfrm>
            <a:off x="8419465" y="3979545"/>
            <a:ext cx="2444750" cy="1298575"/>
          </a:xfrm>
          <a:custGeom>
            <a:avLst/>
            <a:gdLst>
              <a:gd name="connisteX0" fmla="*/ 0 w 7784847"/>
              <a:gd name="connsiteY0" fmla="*/ 3395957 h 3498969"/>
              <a:gd name="connisteX1" fmla="*/ 917575 w 7784847"/>
              <a:gd name="connsiteY1" fmla="*/ 3264512 h 3498969"/>
              <a:gd name="connisteX2" fmla="*/ 1690370 w 7784847"/>
              <a:gd name="connsiteY2" fmla="*/ 2774927 h 3498969"/>
              <a:gd name="connisteX3" fmla="*/ 2587625 w 7784847"/>
              <a:gd name="connsiteY3" fmla="*/ 1415392 h 3498969"/>
              <a:gd name="connisteX4" fmla="*/ 3091180 w 7784847"/>
              <a:gd name="connsiteY4" fmla="*/ 360022 h 3498969"/>
              <a:gd name="connisteX5" fmla="*/ 3366770 w 7784847"/>
              <a:gd name="connsiteY5" fmla="*/ 28552 h 3498969"/>
              <a:gd name="connisteX6" fmla="*/ 3691255 w 7784847"/>
              <a:gd name="connsiteY6" fmla="*/ 42522 h 3498969"/>
              <a:gd name="connisteX7" fmla="*/ 3856990 w 7784847"/>
              <a:gd name="connsiteY7" fmla="*/ 118722 h 3498969"/>
              <a:gd name="connisteX8" fmla="*/ 4657090 w 7784847"/>
              <a:gd name="connsiteY8" fmla="*/ 539092 h 3498969"/>
              <a:gd name="connisteX9" fmla="*/ 5554345 w 7784847"/>
              <a:gd name="connsiteY9" fmla="*/ 1284582 h 3498969"/>
              <a:gd name="connisteX10" fmla="*/ 7002780 w 7784847"/>
              <a:gd name="connsiteY10" fmla="*/ 3030197 h 3498969"/>
              <a:gd name="connisteX11" fmla="*/ 7713980 w 7784847"/>
              <a:gd name="connsiteY11" fmla="*/ 3464537 h 3498969"/>
              <a:gd name="connisteX12" fmla="*/ 7727315 w 7784847"/>
              <a:gd name="connsiteY12" fmla="*/ 3444217 h 349896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7784847" h="3498969">
                <a:moveTo>
                  <a:pt x="0" y="3395957"/>
                </a:moveTo>
                <a:cubicBezTo>
                  <a:pt x="168275" y="3379447"/>
                  <a:pt x="579755" y="3388972"/>
                  <a:pt x="917575" y="3264512"/>
                </a:cubicBezTo>
                <a:cubicBezTo>
                  <a:pt x="1255395" y="3140052"/>
                  <a:pt x="1356360" y="3144497"/>
                  <a:pt x="1690370" y="2774927"/>
                </a:cubicBezTo>
                <a:cubicBezTo>
                  <a:pt x="2024380" y="2405357"/>
                  <a:pt x="2307590" y="1898627"/>
                  <a:pt x="2587625" y="1415392"/>
                </a:cubicBezTo>
                <a:cubicBezTo>
                  <a:pt x="2867660" y="932157"/>
                  <a:pt x="2935605" y="637517"/>
                  <a:pt x="3091180" y="360022"/>
                </a:cubicBezTo>
                <a:cubicBezTo>
                  <a:pt x="3246755" y="82527"/>
                  <a:pt x="3246755" y="92052"/>
                  <a:pt x="3366770" y="28552"/>
                </a:cubicBezTo>
                <a:cubicBezTo>
                  <a:pt x="3486785" y="-34948"/>
                  <a:pt x="3593465" y="24742"/>
                  <a:pt x="3691255" y="42522"/>
                </a:cubicBezTo>
                <a:cubicBezTo>
                  <a:pt x="3789045" y="60302"/>
                  <a:pt x="3663950" y="19662"/>
                  <a:pt x="3856990" y="118722"/>
                </a:cubicBezTo>
                <a:cubicBezTo>
                  <a:pt x="4050030" y="217782"/>
                  <a:pt x="4317365" y="306047"/>
                  <a:pt x="4657090" y="539092"/>
                </a:cubicBezTo>
                <a:cubicBezTo>
                  <a:pt x="4996815" y="772137"/>
                  <a:pt x="5085080" y="786107"/>
                  <a:pt x="5554345" y="1284582"/>
                </a:cubicBezTo>
                <a:cubicBezTo>
                  <a:pt x="6023610" y="1783057"/>
                  <a:pt x="6570980" y="2593952"/>
                  <a:pt x="7002780" y="3030197"/>
                </a:cubicBezTo>
                <a:cubicBezTo>
                  <a:pt x="7434580" y="3466442"/>
                  <a:pt x="7569200" y="3381987"/>
                  <a:pt x="7713980" y="3464537"/>
                </a:cubicBezTo>
                <a:cubicBezTo>
                  <a:pt x="7858760" y="3547087"/>
                  <a:pt x="7738745" y="3456917"/>
                  <a:pt x="7727315" y="3444217"/>
                </a:cubicBezTo>
              </a:path>
            </a:pathLst>
          </a:custGeom>
          <a:noFill/>
          <a:ln w="50800">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70AD47">
                  <a:lumMod val="50000"/>
                </a:srgbClr>
              </a:solidFill>
              <a:effectLst/>
              <a:uLnTx/>
              <a:uFillTx/>
              <a:latin typeface="等线"/>
              <a:ea typeface="等线" panose="02010600030101010101" pitchFamily="2" charset="-122"/>
              <a:cs typeface="+mn-cs"/>
            </a:endParaRPr>
          </a:p>
        </p:txBody>
      </p:sp>
      <p:sp>
        <p:nvSpPr>
          <p:cNvPr id="1049025" name="Text Box 4"/>
          <p:cNvSpPr txBox="1">
            <a:spLocks noChangeArrowheads="1"/>
          </p:cNvSpPr>
          <p:nvPr/>
        </p:nvSpPr>
        <p:spPr bwMode="auto">
          <a:xfrm>
            <a:off x="7935595" y="1685290"/>
            <a:ext cx="1503680" cy="398780"/>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小分子</a:t>
            </a:r>
          </a:p>
        </p:txBody>
      </p:sp>
      <p:sp>
        <p:nvSpPr>
          <p:cNvPr id="1049026" name="Text Box 4"/>
          <p:cNvSpPr txBox="1">
            <a:spLocks noChangeArrowheads="1"/>
          </p:cNvSpPr>
          <p:nvPr/>
        </p:nvSpPr>
        <p:spPr bwMode="auto">
          <a:xfrm>
            <a:off x="9798794" y="3378537"/>
            <a:ext cx="1503680" cy="398780"/>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SimHei" panose="02010609060101010101" pitchFamily="49" charset="-122"/>
                <a:cs typeface="Times New Roman" panose="02020603050405020304" pitchFamily="18" charset="0"/>
              </a:rPr>
              <a:t>高分子</a:t>
            </a:r>
          </a:p>
        </p:txBody>
      </p:sp>
      <p:cxnSp>
        <p:nvCxnSpPr>
          <p:cNvPr id="3145747" name="连接符: 曲线 5"/>
          <p:cNvCxnSpPr>
            <a:cxnSpLocks/>
          </p:cNvCxnSpPr>
          <p:nvPr/>
        </p:nvCxnSpPr>
        <p:spPr>
          <a:xfrm flipV="1">
            <a:off x="10737970" y="2544701"/>
            <a:ext cx="644216" cy="403535"/>
          </a:xfrm>
          <a:prstGeom prst="curvedConnector3">
            <a:avLst>
              <a:gd name="adj1"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45748" name="连接符: 曲线 6"/>
          <p:cNvCxnSpPr>
            <a:cxnSpLocks/>
          </p:cNvCxnSpPr>
          <p:nvPr/>
        </p:nvCxnSpPr>
        <p:spPr>
          <a:xfrm>
            <a:off x="9223762" y="2472210"/>
            <a:ext cx="345518" cy="225082"/>
          </a:xfrm>
          <a:prstGeom prst="curvedConnector3">
            <a:avLst>
              <a:gd name="adj1" fmla="val 20626"/>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49" name="连接符: 曲线 15"/>
          <p:cNvCxnSpPr>
            <a:cxnSpLocks/>
          </p:cNvCxnSpPr>
          <p:nvPr/>
        </p:nvCxnSpPr>
        <p:spPr>
          <a:xfrm rot="16200000" flipH="1">
            <a:off x="9338879" y="2879490"/>
            <a:ext cx="194188" cy="119623"/>
          </a:xfrm>
          <a:prstGeom prst="curved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3145750" name="连接符: 曲线 19"/>
          <p:cNvCxnSpPr>
            <a:cxnSpLocks/>
          </p:cNvCxnSpPr>
          <p:nvPr/>
        </p:nvCxnSpPr>
        <p:spPr>
          <a:xfrm rot="16200000" flipV="1">
            <a:off x="9949265" y="2534286"/>
            <a:ext cx="832159" cy="469787"/>
          </a:xfrm>
          <a:prstGeom prst="curvedConnector3">
            <a:avLst>
              <a:gd name="adj1" fmla="val 79781"/>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51" name="连接符: 曲线 34"/>
          <p:cNvCxnSpPr>
            <a:cxnSpLocks/>
          </p:cNvCxnSpPr>
          <p:nvPr/>
        </p:nvCxnSpPr>
        <p:spPr>
          <a:xfrm rot="16200000" flipH="1">
            <a:off x="9108719" y="4983733"/>
            <a:ext cx="194188" cy="11962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45752" name="连接符: 曲线 36"/>
          <p:cNvCxnSpPr>
            <a:cxnSpLocks/>
          </p:cNvCxnSpPr>
          <p:nvPr/>
        </p:nvCxnSpPr>
        <p:spPr>
          <a:xfrm rot="5400000">
            <a:off x="9220304" y="4526108"/>
            <a:ext cx="292885" cy="206208"/>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3145753" name="连接符: 曲线 39"/>
          <p:cNvCxnSpPr>
            <a:cxnSpLocks/>
          </p:cNvCxnSpPr>
          <p:nvPr/>
        </p:nvCxnSpPr>
        <p:spPr>
          <a:xfrm rot="5400000">
            <a:off x="9254676" y="4883486"/>
            <a:ext cx="265566" cy="110443"/>
          </a:xfrm>
          <a:prstGeom prst="curvedConnector3">
            <a:avLst>
              <a:gd name="adj1" fmla="val 50000"/>
            </a:avLst>
          </a:prstGeom>
        </p:spPr>
        <p:style>
          <a:lnRef idx="2">
            <a:schemeClr val="accent4"/>
          </a:lnRef>
          <a:fillRef idx="0">
            <a:schemeClr val="accent4"/>
          </a:fillRef>
          <a:effectRef idx="1">
            <a:schemeClr val="accent4"/>
          </a:effectRef>
          <a:fontRef idx="minor">
            <a:schemeClr val="tx1"/>
          </a:fontRef>
        </p:style>
      </p:cxnSp>
      <p:cxnSp>
        <p:nvCxnSpPr>
          <p:cNvPr id="3145754" name="连接符: 曲线 42"/>
          <p:cNvCxnSpPr>
            <a:cxnSpLocks/>
          </p:cNvCxnSpPr>
          <p:nvPr/>
        </p:nvCxnSpPr>
        <p:spPr>
          <a:xfrm rot="16200000" flipV="1">
            <a:off x="9617608" y="4497997"/>
            <a:ext cx="832159" cy="469787"/>
          </a:xfrm>
          <a:prstGeom prst="curvedConnector3">
            <a:avLst>
              <a:gd name="adj1" fmla="val 79781"/>
            </a:avLst>
          </a:prstGeom>
        </p:spPr>
        <p:style>
          <a:lnRef idx="1">
            <a:schemeClr val="accent2"/>
          </a:lnRef>
          <a:fillRef idx="0">
            <a:schemeClr val="accent2"/>
          </a:fillRef>
          <a:effectRef idx="0">
            <a:schemeClr val="accent2"/>
          </a:effectRef>
          <a:fontRef idx="minor">
            <a:schemeClr val="tx1"/>
          </a:fontRef>
        </p:style>
      </p:cxnSp>
      <p:cxnSp>
        <p:nvCxnSpPr>
          <p:cNvPr id="3145755" name="连接符: 曲线 44"/>
          <p:cNvCxnSpPr>
            <a:cxnSpLocks/>
          </p:cNvCxnSpPr>
          <p:nvPr/>
        </p:nvCxnSpPr>
        <p:spPr>
          <a:xfrm rot="5400000" flipH="1" flipV="1">
            <a:off x="9612658" y="4821319"/>
            <a:ext cx="571989" cy="18701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45756" name="直接箭头连接符 48"/>
          <p:cNvCxnSpPr>
            <a:cxnSpLocks/>
          </p:cNvCxnSpPr>
          <p:nvPr/>
        </p:nvCxnSpPr>
        <p:spPr>
          <a:xfrm>
            <a:off x="9773450" y="2769179"/>
            <a:ext cx="3570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a:extLst>
              <a:ext uri="{FF2B5EF4-FFF2-40B4-BE49-F238E27FC236}">
                <a16:creationId xmlns:a16="http://schemas.microsoft.com/office/drawing/2014/main" id="{735926A1-1172-464E-97A4-5ADB8F9BF223}"/>
              </a:ext>
            </a:extLst>
          </p:cNvPr>
          <p:cNvSpPr txBox="1"/>
          <p:nvPr/>
        </p:nvSpPr>
        <p:spPr>
          <a:xfrm>
            <a:off x="353671" y="1474326"/>
            <a:ext cx="10822958" cy="2648993"/>
          </a:xfrm>
          <a:prstGeom prst="rect">
            <a:avLst/>
          </a:prstGeom>
        </p:spPr>
        <p:txBody>
          <a:bodyPr vert="horz" lIns="90000" tIns="46800" rIns="90000" bIns="46800" rtlCol="0">
            <a:normAutofit/>
          </a:bodyPr>
          <a:lstStyle>
            <a:defPPr>
              <a:defRPr lang="zh-CN"/>
            </a:defPPr>
            <a:lvl1pPr indent="0" algn="ctr" fontAlgn="auto">
              <a:lnSpc>
                <a:spcPct val="130000"/>
              </a:lnSpc>
              <a:spcBef>
                <a:spcPts val="0"/>
              </a:spcBef>
              <a:spcAft>
                <a:spcPts val="1000"/>
              </a:spcAft>
              <a:buFont typeface="Arial" panose="020B0604020202020204" pitchFamily="34" charset="0"/>
              <a:buNone/>
              <a:defRPr sz="5400" b="1" u="none" strike="noStrike" cap="none" spc="150" normalizeH="0" baseline="0">
                <a:solidFill>
                  <a:srgbClr val="000099"/>
                </a:solidFill>
                <a:latin typeface="Times New Roman" panose="02020603050405020304" pitchFamily="18" charset="0"/>
                <a:ea typeface="SimHei" panose="02010609060101010101" pitchFamily="49" charset="-122"/>
                <a:cs typeface="Times New Roman" panose="02020603050405020304" pitchFamily="18" charset="0"/>
              </a:defRPr>
            </a:lvl1pPr>
            <a:lvl2pPr marL="685800" indent="-228600" fontAlgn="auto">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cap="none" spc="150" normalizeH="0" baseline="0">
                <a:solidFill>
                  <a:schemeClr val="tx1">
                    <a:lumMod val="65000"/>
                    <a:lumOff val="35000"/>
                  </a:schemeClr>
                </a:solidFill>
              </a:defRPr>
            </a:lvl2pPr>
            <a:lvl3pPr marL="1143000" indent="-228600" fontAlgn="auto">
              <a:lnSpc>
                <a:spcPct val="120000"/>
              </a:lnSpc>
              <a:spcBef>
                <a:spcPts val="0"/>
              </a:spcBef>
              <a:spcAft>
                <a:spcPts val="600"/>
              </a:spcAft>
              <a:buFont typeface="Arial" panose="020B0604020202020204" pitchFamily="34" charset="0"/>
              <a:buChar char="●"/>
              <a:defRPr sz="1600" u="none" strike="noStrike" cap="none" spc="150" normalizeH="0" baseline="0">
                <a:solidFill>
                  <a:schemeClr val="tx1">
                    <a:lumMod val="65000"/>
                    <a:lumOff val="35000"/>
                  </a:schemeClr>
                </a:solidFill>
              </a:defRPr>
            </a:lvl3pPr>
            <a:lvl4pPr marL="1600200" indent="-228600" fontAlgn="auto">
              <a:lnSpc>
                <a:spcPct val="120000"/>
              </a:lnSpc>
              <a:spcBef>
                <a:spcPts val="0"/>
              </a:spcBef>
              <a:spcAft>
                <a:spcPts val="300"/>
              </a:spcAft>
              <a:buFont typeface="Wingdings" panose="05000000000000000000" charset="0"/>
              <a:buChar char=""/>
              <a:defRPr sz="1400" u="none" strike="noStrike" cap="none" spc="150" normalizeH="0" baseline="0">
                <a:solidFill>
                  <a:schemeClr val="tx1">
                    <a:lumMod val="65000"/>
                    <a:lumOff val="35000"/>
                  </a:schemeClr>
                </a:solidFill>
              </a:defRPr>
            </a:lvl4pPr>
            <a:lvl5pPr marL="2057400" indent="-228600" fontAlgn="auto">
              <a:lnSpc>
                <a:spcPct val="120000"/>
              </a:lnSpc>
              <a:spcBef>
                <a:spcPts val="0"/>
              </a:spcBef>
              <a:spcAft>
                <a:spcPts val="300"/>
              </a:spcAft>
              <a:buFont typeface="Arial" panose="020B0604020202020204" pitchFamily="34" charset="0"/>
              <a:buChar char="•"/>
              <a:defRPr sz="1400" u="none" strike="noStrike" cap="none" spc="150" normalizeH="0" baseline="0">
                <a:solidFill>
                  <a:schemeClr val="tx1">
                    <a:lumMod val="65000"/>
                    <a:lumOff val="3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30000"/>
              </a:lnSpc>
              <a:spcBef>
                <a:spcPts val="0"/>
              </a:spcBef>
              <a:spcAft>
                <a:spcPts val="1000"/>
              </a:spcAft>
              <a:buClrTx/>
              <a:buSzTx/>
              <a:buFont typeface="Arial" panose="020B0604020202020204" pitchFamily="34" charset="0"/>
              <a:buNone/>
              <a:tabLst/>
              <a:defRPr/>
            </a:pPr>
            <a:r>
              <a:rPr kumimoji="0" lang="zh-CN" altLang="en-US" sz="5400" b="1" i="0" u="none" strike="noStrike" kern="1200" cap="none" spc="150" normalizeH="0" baseline="0" noProof="0" dirty="0">
                <a:ln>
                  <a:noFill/>
                </a:ln>
                <a:solidFill>
                  <a:srgbClr val="000080"/>
                </a:solidFill>
                <a:effectLst/>
                <a:uLnTx/>
                <a:uFillTx/>
                <a:ea typeface="黑体" panose="02010609060101010101" pitchFamily="49" charset="-122"/>
              </a:rPr>
              <a:t>高分子</a:t>
            </a:r>
            <a:r>
              <a:rPr lang="zh-CN" altLang="en-US" dirty="0">
                <a:solidFill>
                  <a:srgbClr val="000080"/>
                </a:solidFill>
                <a:ea typeface="黑体" panose="02010609060101010101" pitchFamily="49" charset="-122"/>
              </a:rPr>
              <a:t>化学</a:t>
            </a:r>
            <a:endParaRPr lang="en-US" altLang="zh-CN" dirty="0">
              <a:solidFill>
                <a:srgbClr val="000080"/>
              </a:solidFill>
              <a:ea typeface="黑体" panose="02010609060101010101" pitchFamily="49" charset="-122"/>
            </a:endParaRPr>
          </a:p>
          <a:p>
            <a:pPr marL="0" marR="0" lvl="0" indent="0" algn="ctr" defTabSz="914400" rtl="0" eaLnBrk="1" fontAlgn="auto" latinLnBrk="0" hangingPunct="1">
              <a:lnSpc>
                <a:spcPct val="130000"/>
              </a:lnSpc>
              <a:spcBef>
                <a:spcPts val="0"/>
              </a:spcBef>
              <a:spcAft>
                <a:spcPts val="1000"/>
              </a:spcAft>
              <a:buClrTx/>
              <a:buSzTx/>
              <a:buFont typeface="Arial" panose="020B0604020202020204" pitchFamily="34" charset="0"/>
              <a:buNone/>
              <a:tabLst/>
              <a:defRPr/>
            </a:pPr>
            <a:r>
              <a:rPr kumimoji="0" lang="en-US" altLang="zh-CN" sz="5400" b="1" i="0" u="none" strike="noStrike" kern="1200" cap="none" spc="150" normalizeH="0" baseline="0" noProof="0" dirty="0">
                <a:ln>
                  <a:noFill/>
                </a:ln>
                <a:solidFill>
                  <a:srgbClr val="000080"/>
                </a:solidFill>
                <a:effectLst/>
                <a:uLnTx/>
                <a:uFillTx/>
                <a:ea typeface="黑体" panose="02010609060101010101" pitchFamily="49" charset="-122"/>
              </a:rPr>
              <a:t>Polymer Chemistry</a:t>
            </a:r>
          </a:p>
        </p:txBody>
      </p:sp>
      <p:sp>
        <p:nvSpPr>
          <p:cNvPr id="3" name="文本框 2">
            <a:extLst>
              <a:ext uri="{FF2B5EF4-FFF2-40B4-BE49-F238E27FC236}">
                <a16:creationId xmlns:a16="http://schemas.microsoft.com/office/drawing/2014/main" id="{CC134613-40D0-4075-9E05-1F0152C08573}"/>
              </a:ext>
            </a:extLst>
          </p:cNvPr>
          <p:cNvSpPr txBox="1"/>
          <p:nvPr/>
        </p:nvSpPr>
        <p:spPr>
          <a:xfrm>
            <a:off x="4323720" y="4202832"/>
            <a:ext cx="3544560" cy="523220"/>
          </a:xfrm>
          <a:prstGeom prst="rect">
            <a:avLst/>
          </a:prstGeom>
          <a:noFill/>
        </p:spPr>
        <p:txBody>
          <a:bodyPr wrap="none" rtlCol="0">
            <a:spAutoFit/>
          </a:bodyPr>
          <a:lstStyle/>
          <a:p>
            <a:r>
              <a:rPr lang="zh-CN" altLang="en-US" sz="2800" b="1" dirty="0"/>
              <a:t>第二次课，</a:t>
            </a:r>
            <a:r>
              <a:rPr lang="en-US" altLang="zh-CN" sz="2800" b="1" dirty="0"/>
              <a:t>2024.9.11</a:t>
            </a:r>
            <a:endParaRPr lang="zh-CN" altLang="en-US" sz="2800" b="1" dirty="0"/>
          </a:p>
        </p:txBody>
      </p:sp>
      <p:sp>
        <p:nvSpPr>
          <p:cNvPr id="4" name="文本框 3">
            <a:extLst>
              <a:ext uri="{FF2B5EF4-FFF2-40B4-BE49-F238E27FC236}">
                <a16:creationId xmlns:a16="http://schemas.microsoft.com/office/drawing/2014/main" id="{21A6BB74-59CE-4F3E-A498-6FD2077DB321}"/>
              </a:ext>
            </a:extLst>
          </p:cNvPr>
          <p:cNvSpPr txBox="1"/>
          <p:nvPr/>
        </p:nvSpPr>
        <p:spPr>
          <a:xfrm>
            <a:off x="2398513" y="5242182"/>
            <a:ext cx="7394973" cy="954107"/>
          </a:xfrm>
          <a:prstGeom prst="rect">
            <a:avLst/>
          </a:prstGeom>
          <a:noFill/>
        </p:spPr>
        <p:txBody>
          <a:bodyPr wrap="none" rtlCol="0">
            <a:spAutoFit/>
          </a:bodyPr>
          <a:lstStyle/>
          <a:p>
            <a:r>
              <a:rPr lang="zh-CN" altLang="en-US" sz="2800" b="1" dirty="0"/>
              <a:t>任课教师：朱健：</a:t>
            </a:r>
            <a:r>
              <a:rPr lang="en-US" altLang="zh-CN" sz="2800" b="1" dirty="0">
                <a:hlinkClick r:id="rId3"/>
              </a:rPr>
              <a:t>chemzhujian@suda.edu.cn</a:t>
            </a:r>
            <a:endParaRPr lang="en-US" altLang="zh-CN" sz="2800" b="1" dirty="0"/>
          </a:p>
          <a:p>
            <a:r>
              <a:rPr lang="en-US" altLang="zh-CN" sz="2800" b="1" dirty="0"/>
              <a:t>	     </a:t>
            </a:r>
            <a:r>
              <a:rPr lang="zh-CN" altLang="en-US" sz="2800" b="1" dirty="0"/>
              <a:t>宣孙婷：</a:t>
            </a:r>
            <a:r>
              <a:rPr lang="en-US" altLang="zh-CN" sz="2800" b="1" dirty="0">
                <a:hlinkClick r:id="rId4"/>
              </a:rPr>
              <a:t>stxuan@suda.edu.cn</a:t>
            </a:r>
            <a:endParaRPr lang="en-US" altLang="zh-CN" sz="2800" b="1" dirty="0"/>
          </a:p>
        </p:txBody>
      </p:sp>
    </p:spTree>
    <p:extLst>
      <p:ext uri="{BB962C8B-B14F-4D97-AF65-F5344CB8AC3E}">
        <p14:creationId xmlns:p14="http://schemas.microsoft.com/office/powerpoint/2010/main" val="853537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9" name="文本框 11"/>
          <p:cNvSpPr txBox="1"/>
          <p:nvPr/>
        </p:nvSpPr>
        <p:spPr>
          <a:xfrm>
            <a:off x="0" y="307721"/>
            <a:ext cx="121920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数均分子量</a:t>
            </a:r>
          </a:p>
        </p:txBody>
      </p:sp>
      <p:grpSp>
        <p:nvGrpSpPr>
          <p:cNvPr id="303" name="Group 9"/>
          <p:cNvGrpSpPr/>
          <p:nvPr/>
        </p:nvGrpSpPr>
        <p:grpSpPr bwMode="auto">
          <a:xfrm>
            <a:off x="230505" y="4190365"/>
            <a:ext cx="3223104" cy="2213610"/>
            <a:chOff x="1368" y="1525"/>
            <a:chExt cx="2852" cy="2231"/>
          </a:xfrm>
        </p:grpSpPr>
        <p:grpSp>
          <p:nvGrpSpPr>
            <p:cNvPr id="304" name="Group 10"/>
            <p:cNvGrpSpPr/>
            <p:nvPr/>
          </p:nvGrpSpPr>
          <p:grpSpPr bwMode="auto">
            <a:xfrm>
              <a:off x="1368" y="1525"/>
              <a:ext cx="2852" cy="2231"/>
              <a:chOff x="1503" y="1480"/>
              <a:chExt cx="2852" cy="2231"/>
            </a:xfrm>
          </p:grpSpPr>
          <p:sp>
            <p:nvSpPr>
              <p:cNvPr id="1049030" name="Line 11"/>
              <p:cNvSpPr>
                <a:spLocks noChangeShapeType="1"/>
              </p:cNvSpPr>
              <p:nvPr/>
            </p:nvSpPr>
            <p:spPr bwMode="auto">
              <a:xfrm flipV="1">
                <a:off x="1836" y="1480"/>
                <a:ext cx="0" cy="1814"/>
              </a:xfrm>
              <a:prstGeom prst="line">
                <a:avLst/>
              </a:prstGeom>
              <a:noFill/>
              <a:ln w="19050">
                <a:solidFill>
                  <a:schemeClr val="tx1"/>
                </a:solidFill>
                <a:round/>
                <a:tailEnd type="triangle" w="med" len="me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31" name="Line 12"/>
              <p:cNvSpPr>
                <a:spLocks noChangeShapeType="1"/>
              </p:cNvSpPr>
              <p:nvPr/>
            </p:nvSpPr>
            <p:spPr bwMode="auto">
              <a:xfrm>
                <a:off x="1836" y="3294"/>
                <a:ext cx="2359" cy="0"/>
              </a:xfrm>
              <a:prstGeom prst="line">
                <a:avLst/>
              </a:prstGeom>
              <a:noFill/>
              <a:ln w="19050">
                <a:solidFill>
                  <a:schemeClr val="tx1"/>
                </a:solidFill>
                <a:round/>
                <a:tailEnd type="triangle" w="med" len="me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32" name="Text Box 13"/>
              <p:cNvSpPr txBox="1">
                <a:spLocks noChangeArrowheads="1"/>
              </p:cNvSpPr>
              <p:nvPr/>
            </p:nvSpPr>
            <p:spPr bwMode="auto">
              <a:xfrm>
                <a:off x="3742" y="3340"/>
                <a:ext cx="613" cy="371"/>
              </a:xfrm>
              <a:prstGeom prst="rect">
                <a:avLst/>
              </a:prstGeom>
              <a:noFill/>
              <a:ln>
                <a:noFill/>
              </a:ln>
            </p:spPr>
            <p:txBody>
              <a:bodyPr wrap="square">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0"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i</a:t>
                </a:r>
              </a:p>
            </p:txBody>
          </p:sp>
          <p:sp>
            <p:nvSpPr>
              <p:cNvPr id="1049033" name="Text Box 14"/>
              <p:cNvSpPr txBox="1">
                <a:spLocks noChangeArrowheads="1"/>
              </p:cNvSpPr>
              <p:nvPr/>
            </p:nvSpPr>
            <p:spPr bwMode="auto">
              <a:xfrm>
                <a:off x="1503" y="1499"/>
                <a:ext cx="609" cy="465"/>
              </a:xfrm>
              <a:prstGeom prst="rect">
                <a:avLst/>
              </a:prstGeom>
              <a:noFill/>
              <a:ln>
                <a:noFill/>
              </a:ln>
            </p:spPr>
            <p:txBody>
              <a:bodyPr>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0" lang="en-US" altLang="zh-CN" sz="2400" b="1" i="0" u="none" strike="noStrike" kern="1200" cap="none" spc="0" normalizeH="0" baseline="-2500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i</a:t>
                </a:r>
                <a:endPar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1049034" name="Rectangle 15"/>
            <p:cNvSpPr>
              <a:spLocks noChangeArrowheads="1"/>
            </p:cNvSpPr>
            <p:nvPr/>
          </p:nvSpPr>
          <p:spPr bwMode="auto">
            <a:xfrm>
              <a:off x="2018" y="2750"/>
              <a:ext cx="46" cy="589"/>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35" name="Rectangle 16"/>
            <p:cNvSpPr>
              <a:spLocks noChangeArrowheads="1"/>
            </p:cNvSpPr>
            <p:nvPr/>
          </p:nvSpPr>
          <p:spPr bwMode="auto">
            <a:xfrm>
              <a:off x="2245" y="2568"/>
              <a:ext cx="46" cy="771"/>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36" name="Rectangle 17"/>
            <p:cNvSpPr>
              <a:spLocks noChangeArrowheads="1"/>
            </p:cNvSpPr>
            <p:nvPr/>
          </p:nvSpPr>
          <p:spPr bwMode="auto">
            <a:xfrm>
              <a:off x="2471" y="2160"/>
              <a:ext cx="46" cy="1179"/>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37" name="Rectangle 18"/>
            <p:cNvSpPr>
              <a:spLocks noChangeArrowheads="1"/>
            </p:cNvSpPr>
            <p:nvPr/>
          </p:nvSpPr>
          <p:spPr bwMode="auto">
            <a:xfrm>
              <a:off x="2700" y="1933"/>
              <a:ext cx="44" cy="1406"/>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38" name="Rectangle 19"/>
            <p:cNvSpPr>
              <a:spLocks noChangeArrowheads="1"/>
            </p:cNvSpPr>
            <p:nvPr/>
          </p:nvSpPr>
          <p:spPr bwMode="auto">
            <a:xfrm>
              <a:off x="2926" y="1888"/>
              <a:ext cx="44" cy="1451"/>
            </a:xfrm>
            <a:prstGeom prst="rect">
              <a:avLst/>
            </a:prstGeom>
            <a:solidFill>
              <a:schemeClr val="tx1"/>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39" name="Rectangle 20"/>
            <p:cNvSpPr>
              <a:spLocks noChangeArrowheads="1"/>
            </p:cNvSpPr>
            <p:nvPr/>
          </p:nvSpPr>
          <p:spPr bwMode="auto">
            <a:xfrm>
              <a:off x="3152" y="2069"/>
              <a:ext cx="47" cy="1270"/>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40" name="Rectangle 21"/>
            <p:cNvSpPr>
              <a:spLocks noChangeArrowheads="1"/>
            </p:cNvSpPr>
            <p:nvPr/>
          </p:nvSpPr>
          <p:spPr bwMode="auto">
            <a:xfrm>
              <a:off x="3378" y="2432"/>
              <a:ext cx="46" cy="907"/>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41" name="Rectangle 22"/>
            <p:cNvSpPr>
              <a:spLocks noChangeArrowheads="1"/>
            </p:cNvSpPr>
            <p:nvPr/>
          </p:nvSpPr>
          <p:spPr bwMode="auto">
            <a:xfrm>
              <a:off x="3605" y="2704"/>
              <a:ext cx="46" cy="635"/>
            </a:xfrm>
            <a:prstGeom prst="rect">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42" name="Freeform 23"/>
            <p:cNvSpPr/>
            <p:nvPr/>
          </p:nvSpPr>
          <p:spPr bwMode="auto">
            <a:xfrm>
              <a:off x="1879" y="1873"/>
              <a:ext cx="1954" cy="928"/>
            </a:xfrm>
            <a:custGeom>
              <a:avLst/>
              <a:gdLst>
                <a:gd name="T0" fmla="*/ 0 w 1954"/>
                <a:gd name="T1" fmla="*/ 928 h 928"/>
                <a:gd name="T2" fmla="*/ 173 w 1954"/>
                <a:gd name="T3" fmla="*/ 877 h 928"/>
                <a:gd name="T4" fmla="*/ 382 w 1954"/>
                <a:gd name="T5" fmla="*/ 697 h 928"/>
                <a:gd name="T6" fmla="*/ 612 w 1954"/>
                <a:gd name="T7" fmla="*/ 294 h 928"/>
                <a:gd name="T8" fmla="*/ 843 w 1954"/>
                <a:gd name="T9" fmla="*/ 57 h 928"/>
                <a:gd name="T10" fmla="*/ 1073 w 1954"/>
                <a:gd name="T11" fmla="*/ 21 h 928"/>
                <a:gd name="T12" fmla="*/ 1303 w 1954"/>
                <a:gd name="T13" fmla="*/ 186 h 928"/>
                <a:gd name="T14" fmla="*/ 1519 w 1954"/>
                <a:gd name="T15" fmla="*/ 568 h 928"/>
                <a:gd name="T16" fmla="*/ 1757 w 1954"/>
                <a:gd name="T17" fmla="*/ 856 h 928"/>
                <a:gd name="T18" fmla="*/ 1954 w 1954"/>
                <a:gd name="T19" fmla="*/ 922 h 9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4"/>
                <a:gd name="T31" fmla="*/ 0 h 928"/>
                <a:gd name="T32" fmla="*/ 1954 w 1954"/>
                <a:gd name="T33" fmla="*/ 928 h 9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4" h="928">
                  <a:moveTo>
                    <a:pt x="0" y="928"/>
                  </a:moveTo>
                  <a:cubicBezTo>
                    <a:pt x="28" y="920"/>
                    <a:pt x="109" y="915"/>
                    <a:pt x="173" y="877"/>
                  </a:cubicBezTo>
                  <a:cubicBezTo>
                    <a:pt x="237" y="839"/>
                    <a:pt x="309" y="794"/>
                    <a:pt x="382" y="697"/>
                  </a:cubicBezTo>
                  <a:cubicBezTo>
                    <a:pt x="455" y="600"/>
                    <a:pt x="535" y="401"/>
                    <a:pt x="612" y="294"/>
                  </a:cubicBezTo>
                  <a:cubicBezTo>
                    <a:pt x="689" y="187"/>
                    <a:pt x="766" y="103"/>
                    <a:pt x="843" y="57"/>
                  </a:cubicBezTo>
                  <a:cubicBezTo>
                    <a:pt x="920" y="11"/>
                    <a:pt x="996" y="0"/>
                    <a:pt x="1073" y="21"/>
                  </a:cubicBezTo>
                  <a:cubicBezTo>
                    <a:pt x="1150" y="42"/>
                    <a:pt x="1229" y="95"/>
                    <a:pt x="1303" y="186"/>
                  </a:cubicBezTo>
                  <a:cubicBezTo>
                    <a:pt x="1377" y="277"/>
                    <a:pt x="1443" y="456"/>
                    <a:pt x="1519" y="568"/>
                  </a:cubicBezTo>
                  <a:cubicBezTo>
                    <a:pt x="1595" y="680"/>
                    <a:pt x="1685" y="797"/>
                    <a:pt x="1757" y="856"/>
                  </a:cubicBezTo>
                  <a:cubicBezTo>
                    <a:pt x="1829" y="915"/>
                    <a:pt x="1913" y="908"/>
                    <a:pt x="1954" y="922"/>
                  </a:cubicBezTo>
                </a:path>
              </a:pathLst>
            </a:custGeom>
            <a:noFill/>
            <a:ln w="38100" cmpd="sng">
              <a:solidFill>
                <a:srgbClr val="00FF00"/>
              </a:solidFill>
              <a:rou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049043" name="Text Box 2"/>
          <p:cNvSpPr txBox="1">
            <a:spLocks noChangeArrowheads="1"/>
          </p:cNvSpPr>
          <p:nvPr/>
        </p:nvSpPr>
        <p:spPr bwMode="auto">
          <a:xfrm>
            <a:off x="869950" y="1799590"/>
            <a:ext cx="10557510" cy="52197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）数均分子量</a:t>
            </a:r>
            <a:r>
              <a:rPr kumimoji="1" lang="en-US"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(Number-average molecular weight)</a:t>
            </a:r>
            <a:r>
              <a:rPr kumimoji="1" lang="x-none" altLang="en-US" sz="2800" b="1" i="0"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rPr>
              <a:t>，</a:t>
            </a:r>
            <a:r>
              <a:rPr kumimoji="1" lang="x-none" altLang="en-US" sz="2800" b="1" i="1"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rPr>
              <a:t>M</a:t>
            </a:r>
            <a:r>
              <a:rPr kumimoji="1" lang="x-none" altLang="en-US" sz="2800" b="1" i="0" u="none" strike="noStrike" kern="1200" cap="none" spc="0" normalizeH="0" baseline="-25000" noProof="0" dirty="0">
                <a:ln>
                  <a:noFill/>
                </a:ln>
                <a:solidFill>
                  <a:srgbClr val="000080"/>
                </a:solidFill>
                <a:effectLst/>
                <a:uLnTx/>
                <a:uFillTx/>
                <a:ea typeface="黑体" panose="02010609060101010101" pitchFamily="49" charset="-122"/>
                <a:cs typeface="Times New Roman" panose="02020603050405020304" pitchFamily="18" charset="0"/>
              </a:rPr>
              <a:t>n</a:t>
            </a:r>
          </a:p>
        </p:txBody>
      </p:sp>
      <p:sp>
        <p:nvSpPr>
          <p:cNvPr id="1049044" name="Rectangle 7"/>
          <p:cNvSpPr>
            <a:spLocks noChangeArrowheads="1"/>
          </p:cNvSpPr>
          <p:nvPr/>
        </p:nvSpPr>
        <p:spPr bwMode="auto">
          <a:xfrm>
            <a:off x="869795" y="1102802"/>
            <a:ext cx="8603166" cy="64389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25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根据统计方法不同，平均分子量表示方法可分为：</a:t>
            </a:r>
          </a:p>
        </p:txBody>
      </p:sp>
      <p:sp>
        <p:nvSpPr>
          <p:cNvPr id="1049045" name="Rectangle 9"/>
          <p:cNvSpPr>
            <a:spLocks noChangeArrowheads="1"/>
          </p:cNvSpPr>
          <p:nvPr/>
        </p:nvSpPr>
        <p:spPr bwMode="auto">
          <a:xfrm>
            <a:off x="6160135" y="5020945"/>
            <a:ext cx="4749800" cy="101473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1"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：分子量为</a:t>
            </a:r>
            <a:r>
              <a:rPr kumimoji="1"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1"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的分子数</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400" b="1" i="1" u="sng"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N</a:t>
            </a:r>
            <a:r>
              <a:rPr kumimoji="1" lang="en-US" altLang="zh-CN" sz="2400" b="1" i="0"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 </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：相应分子所占的数量分数</a:t>
            </a:r>
          </a:p>
        </p:txBody>
      </p:sp>
      <p:sp>
        <p:nvSpPr>
          <p:cNvPr id="1049046" name="Rectangle 8"/>
          <p:cNvSpPr>
            <a:spLocks noChangeArrowheads="1"/>
          </p:cNvSpPr>
          <p:nvPr/>
        </p:nvSpPr>
        <p:spPr bwMode="auto">
          <a:xfrm>
            <a:off x="3505200" y="2438400"/>
            <a:ext cx="8380730" cy="62992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25000"/>
              </a:lnSpc>
              <a:spcBef>
                <a:spcPct val="50000"/>
              </a:spcBef>
              <a:spcAft>
                <a:spcPts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1"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不同分子量的分子数目</a:t>
            </a:r>
            <a:r>
              <a:rPr kumimoji="1" lang="x-none"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a:t>
            </a:r>
            <a:r>
              <a:rPr kumimoji="1"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平均</a:t>
            </a:r>
            <a:r>
              <a:rPr kumimoji="1" lang="x-none"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值</a:t>
            </a:r>
            <a:endParaRPr kumimoji="1" lang="x-none" altLang="zh-CN" sz="2800" b="1" i="0" u="none" strike="noStrike" kern="1200" cap="none" spc="0" normalizeH="0" baseline="0" noProof="0" dirty="0">
              <a:ln>
                <a:noFill/>
              </a:ln>
              <a:solidFill>
                <a:srgbClr val="0000CC"/>
              </a:solidFill>
              <a:effectLst/>
              <a:uLnTx/>
              <a:uFillTx/>
              <a:latin typeface="黑体" panose="02010609060101010101" pitchFamily="49" charset="-122"/>
              <a:ea typeface="黑体" panose="02010609060101010101" pitchFamily="49" charset="-122"/>
              <a:cs typeface="+mn-cs"/>
            </a:endParaRPr>
          </a:p>
        </p:txBody>
      </p:sp>
      <p:graphicFrame>
        <p:nvGraphicFramePr>
          <p:cNvPr id="4194307" name="Object 4"/>
          <p:cNvGraphicFramePr>
            <a:graphicFrameLocks noChangeAspect="1"/>
          </p:cNvGraphicFramePr>
          <p:nvPr/>
        </p:nvGraphicFramePr>
        <p:xfrm>
          <a:off x="2654300" y="3280410"/>
          <a:ext cx="8957945" cy="1270000"/>
        </p:xfrm>
        <a:graphic>
          <a:graphicData uri="http://schemas.openxmlformats.org/presentationml/2006/ole">
            <mc:AlternateContent xmlns:mc="http://schemas.openxmlformats.org/markup-compatibility/2006">
              <mc:Choice xmlns:v="urn:schemas-microsoft-com:vml" Requires="v">
                <p:oleObj spid="_x0000_s2053" r:id="rId4" imgW="3429000" imgH="482600" progId="Equation.3">
                  <p:embed/>
                </p:oleObj>
              </mc:Choice>
              <mc:Fallback>
                <p:oleObj r:id="rId4" imgW="3429000" imgH="482600" progId="Equation.3">
                  <p:embed/>
                  <p:pic>
                    <p:nvPicPr>
                      <p:cNvPr id="4194307" name="Object 4"/>
                      <p:cNvPicPr>
                        <a:picLocks noChangeAspect="1" noChangeArrowheads="1"/>
                      </p:cNvPicPr>
                      <p:nvPr/>
                    </p:nvPicPr>
                    <p:blipFill>
                      <a:blip r:embed="rId5"/>
                      <a:srcRect/>
                      <a:stretch>
                        <a:fillRect/>
                      </a:stretch>
                    </p:blipFill>
                    <p:spPr bwMode="auto">
                      <a:xfrm>
                        <a:off x="2654300" y="3280410"/>
                        <a:ext cx="8957945" cy="1270000"/>
                      </a:xfrm>
                      <a:prstGeom prst="rect">
                        <a:avLst/>
                      </a:prstGeom>
                      <a:noFill/>
                      <a:ln>
                        <a:noFill/>
                      </a:ln>
                    </p:spPr>
                  </p:pic>
                </p:oleObj>
              </mc:Fallback>
            </mc:AlternateContent>
          </a:graphicData>
        </a:graphic>
      </p:graphicFrame>
      <p:sp>
        <p:nvSpPr>
          <p:cNvPr id="1049047" name="Text Box 2"/>
          <p:cNvSpPr txBox="1">
            <a:spLocks noChangeArrowheads="1"/>
          </p:cNvSpPr>
          <p:nvPr/>
        </p:nvSpPr>
        <p:spPr bwMode="auto">
          <a:xfrm>
            <a:off x="2867660" y="2461260"/>
            <a:ext cx="890270" cy="583565"/>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x-none" altLang="en-US" sz="32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M</a:t>
            </a:r>
            <a:r>
              <a:rPr kumimoji="1" lang="x-none" altLang="en-US" sz="3200" b="1" i="0" u="none" strike="noStrike" kern="1200" cap="none" spc="0" normalizeH="0" baseline="-25000" noProof="0" dirty="0">
                <a:ln>
                  <a:noFill/>
                </a:ln>
                <a:solidFill>
                  <a:prstClr val="black"/>
                </a:solidFill>
                <a:effectLst/>
                <a:uLnTx/>
                <a:uFillTx/>
                <a:ea typeface="黑体" panose="02010609060101010101" pitchFamily="49" charset="-122"/>
                <a:cs typeface="Times New Roman" panose="02020603050405020304" pitchFamily="18" charset="0"/>
              </a:rPr>
              <a:t>n</a:t>
            </a:r>
          </a:p>
        </p:txBody>
      </p:sp>
      <p:sp>
        <p:nvSpPr>
          <p:cNvPr id="1049048" name="Text Box 2"/>
          <p:cNvSpPr txBox="1">
            <a:spLocks noChangeArrowheads="1"/>
          </p:cNvSpPr>
          <p:nvPr/>
        </p:nvSpPr>
        <p:spPr bwMode="auto">
          <a:xfrm>
            <a:off x="2382520" y="3549015"/>
            <a:ext cx="890270" cy="583565"/>
          </a:xfrm>
          <a:prstGeom prst="rect">
            <a:avLst/>
          </a:prstGeom>
          <a:solidFill>
            <a:schemeClr val="bg1"/>
          </a:solid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1" lang="x-none" altLang="en-US" sz="32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M</a:t>
            </a:r>
            <a:r>
              <a:rPr kumimoji="1" lang="x-none" altLang="en-US" sz="3200" b="1" i="0" u="none" strike="noStrike" kern="1200" cap="none" spc="0" normalizeH="0" baseline="-25000" noProof="0" dirty="0">
                <a:ln>
                  <a:noFill/>
                </a:ln>
                <a:solidFill>
                  <a:prstClr val="black"/>
                </a:solidFill>
                <a:effectLst/>
                <a:uLnTx/>
                <a:uFillTx/>
                <a:ea typeface="黑体" panose="02010609060101010101" pitchFamily="49" charset="-122"/>
                <a:cs typeface="Times New Roman" panose="02020603050405020304" pitchFamily="18" charset="0"/>
              </a:rPr>
              <a:t>n</a:t>
            </a:r>
          </a:p>
        </p:txBody>
      </p:sp>
      <p:sp>
        <p:nvSpPr>
          <p:cNvPr id="1049049" name="Text Box 2"/>
          <p:cNvSpPr txBox="1">
            <a:spLocks noChangeArrowheads="1"/>
          </p:cNvSpPr>
          <p:nvPr/>
        </p:nvSpPr>
        <p:spPr bwMode="auto">
          <a:xfrm>
            <a:off x="1381760" y="6016625"/>
            <a:ext cx="890270" cy="400110"/>
          </a:xfrm>
          <a:prstGeom prst="rect">
            <a:avLst/>
          </a:prstGeom>
          <a:solidFill>
            <a:schemeClr val="bg1"/>
          </a:solid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1" lang="x-none" altLang="en-US" sz="20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M</a:t>
            </a:r>
            <a:r>
              <a:rPr kumimoji="1" lang="x-none" altLang="en-US" sz="2000" b="1" i="0" u="none" strike="noStrike" kern="1200" cap="none" spc="0" normalizeH="0" baseline="-25000" noProof="0" dirty="0">
                <a:ln>
                  <a:noFill/>
                </a:ln>
                <a:solidFill>
                  <a:prstClr val="black"/>
                </a:solidFill>
                <a:effectLst/>
                <a:uLnTx/>
                <a:uFillTx/>
                <a:ea typeface="黑体" panose="02010609060101010101" pitchFamily="49" charset="-122"/>
                <a:cs typeface="Times New Roman" panose="02020603050405020304" pitchFamily="18" charset="0"/>
              </a:rPr>
              <a:t>n</a:t>
            </a:r>
          </a:p>
        </p:txBody>
      </p:sp>
      <p:cxnSp>
        <p:nvCxnSpPr>
          <p:cNvPr id="3145757" name="直接连接符 6"/>
          <p:cNvCxnSpPr>
            <a:cxnSpLocks/>
          </p:cNvCxnSpPr>
          <p:nvPr/>
        </p:nvCxnSpPr>
        <p:spPr>
          <a:xfrm>
            <a:off x="3016250" y="2528570"/>
            <a:ext cx="2952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58" name="直接连接符 7"/>
          <p:cNvCxnSpPr>
            <a:cxnSpLocks/>
          </p:cNvCxnSpPr>
          <p:nvPr/>
        </p:nvCxnSpPr>
        <p:spPr>
          <a:xfrm>
            <a:off x="2758440" y="3609340"/>
            <a:ext cx="2952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59" name="直接连接符 8"/>
          <p:cNvCxnSpPr>
            <a:cxnSpLocks/>
          </p:cNvCxnSpPr>
          <p:nvPr/>
        </p:nvCxnSpPr>
        <p:spPr>
          <a:xfrm>
            <a:off x="1920875" y="6083300"/>
            <a:ext cx="12763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2" name="Rectangle 20"/>
          <p:cNvSpPr>
            <a:spLocks noChangeArrowheads="1"/>
          </p:cNvSpPr>
          <p:nvPr/>
        </p:nvSpPr>
        <p:spPr bwMode="auto">
          <a:xfrm>
            <a:off x="2246640" y="4730125"/>
            <a:ext cx="53116" cy="1260101"/>
          </a:xfrm>
          <a:prstGeom prst="rect">
            <a:avLst/>
          </a:prstGeom>
          <a:solidFill>
            <a:srgbClr val="C00000"/>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53" name="文本框 11"/>
          <p:cNvSpPr txBox="1"/>
          <p:nvPr/>
        </p:nvSpPr>
        <p:spPr>
          <a:xfrm>
            <a:off x="0" y="307721"/>
            <a:ext cx="12192000" cy="7067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x-none" altLang="zh-CN"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重</a:t>
            </a:r>
            <a:r>
              <a:rPr kumimoji="1" lang="zh-CN" altLang="en-US"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均分子量</a:t>
            </a:r>
          </a:p>
        </p:txBody>
      </p:sp>
      <p:sp>
        <p:nvSpPr>
          <p:cNvPr id="1049054" name="Rectangle 7"/>
          <p:cNvSpPr>
            <a:spLocks noChangeArrowheads="1"/>
          </p:cNvSpPr>
          <p:nvPr/>
        </p:nvSpPr>
        <p:spPr bwMode="auto">
          <a:xfrm>
            <a:off x="4164004" y="1897970"/>
            <a:ext cx="6828263" cy="52197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rPr>
              <a:t>不同分子量的分子</a:t>
            </a:r>
            <a:r>
              <a:rPr kumimoji="1" lang="x-none"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rPr>
              <a:t>重量的</a:t>
            </a:r>
            <a:r>
              <a:rPr kumimoji="1"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rPr>
              <a:t>平均</a:t>
            </a:r>
            <a:r>
              <a:rPr kumimoji="1" lang="x-none"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rPr>
              <a:t>值</a:t>
            </a:r>
            <a:endParaRPr kumimoji="1" lang="zh-CN" altLang="en-US" sz="2800" b="0"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9055" name="Rectangle 8"/>
          <p:cNvSpPr>
            <a:spLocks noChangeArrowheads="1"/>
          </p:cNvSpPr>
          <p:nvPr/>
        </p:nvSpPr>
        <p:spPr bwMode="auto">
          <a:xfrm>
            <a:off x="8017472" y="5990226"/>
            <a:ext cx="4158124" cy="777241"/>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1" lang="en-US" altLang="zh-CN" sz="1800" b="1" i="0"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：分子量为</a:t>
            </a:r>
            <a:r>
              <a:rPr kumimoji="1"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1" lang="en-US" altLang="zh-CN" sz="1800" b="1" i="0"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的聚合物分子的重量</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1" u="sng"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W</a:t>
            </a:r>
            <a:r>
              <a:rPr kumimoji="1" lang="en-US" altLang="zh-CN" sz="1800" b="1" i="0"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：相应的分子所占的重量分数</a:t>
            </a:r>
          </a:p>
        </p:txBody>
      </p:sp>
      <p:sp>
        <p:nvSpPr>
          <p:cNvPr id="1049056" name="Text Box 2"/>
          <p:cNvSpPr txBox="1">
            <a:spLocks noChangeArrowheads="1"/>
          </p:cNvSpPr>
          <p:nvPr/>
        </p:nvSpPr>
        <p:spPr bwMode="auto">
          <a:xfrm>
            <a:off x="586740" y="1082040"/>
            <a:ext cx="10557510" cy="52197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x-none" altLang="zh-CN" sz="2800" b="1" i="0"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rPr>
              <a:t>2</a:t>
            </a: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x-none" altLang="zh-CN" sz="2800" b="1" i="0"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rPr>
              <a:t>重</a:t>
            </a: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均分子量</a:t>
            </a:r>
            <a:r>
              <a:rPr kumimoji="1" lang="en-US"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(Weight-average molecular weight)</a:t>
            </a:r>
            <a:r>
              <a:rPr kumimoji="1" lang="x-none" altLang="en-US" sz="2800" b="1" i="0"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rPr>
              <a:t>，</a:t>
            </a:r>
            <a:r>
              <a:rPr kumimoji="1" lang="x-none" altLang="en-US" sz="2800" b="1" i="1"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rPr>
              <a:t>M</a:t>
            </a:r>
            <a:r>
              <a:rPr kumimoji="1" lang="x-none" altLang="en-US" sz="2800" b="1" i="0" u="none" strike="noStrike" kern="1200" cap="none" spc="0" normalizeH="0" baseline="-25000" noProof="0" dirty="0">
                <a:ln>
                  <a:noFill/>
                </a:ln>
                <a:solidFill>
                  <a:srgbClr val="000080"/>
                </a:solidFill>
                <a:effectLst/>
                <a:uLnTx/>
                <a:uFillTx/>
                <a:ea typeface="黑体" panose="02010609060101010101" pitchFamily="49" charset="-122"/>
                <a:cs typeface="Times New Roman" panose="02020603050405020304" pitchFamily="18" charset="0"/>
              </a:rPr>
              <a:t>w</a:t>
            </a:r>
          </a:p>
        </p:txBody>
      </p:sp>
      <p:sp>
        <p:nvSpPr>
          <p:cNvPr id="1049057" name="Text Box 2"/>
          <p:cNvSpPr txBox="1">
            <a:spLocks noChangeArrowheads="1"/>
          </p:cNvSpPr>
          <p:nvPr/>
        </p:nvSpPr>
        <p:spPr bwMode="auto">
          <a:xfrm>
            <a:off x="3445510" y="1836420"/>
            <a:ext cx="1333500" cy="583565"/>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x-none" altLang="en-US" sz="32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M</a:t>
            </a:r>
            <a:r>
              <a:rPr kumimoji="1" lang="x-none" altLang="en-US" sz="3200" b="1" i="0" u="none" strike="noStrike" kern="1200" cap="none" spc="0" normalizeH="0" baseline="-25000" noProof="0" dirty="0">
                <a:ln>
                  <a:noFill/>
                </a:ln>
                <a:solidFill>
                  <a:prstClr val="black"/>
                </a:solidFill>
                <a:effectLst/>
                <a:uLnTx/>
                <a:uFillTx/>
                <a:ea typeface="黑体" panose="02010609060101010101" pitchFamily="49" charset="-122"/>
                <a:cs typeface="Times New Roman" panose="02020603050405020304" pitchFamily="18" charset="0"/>
              </a:rPr>
              <a:t>w</a:t>
            </a:r>
          </a:p>
        </p:txBody>
      </p:sp>
      <p:grpSp>
        <p:nvGrpSpPr>
          <p:cNvPr id="308" name="Group 9"/>
          <p:cNvGrpSpPr/>
          <p:nvPr/>
        </p:nvGrpSpPr>
        <p:grpSpPr bwMode="auto">
          <a:xfrm>
            <a:off x="230505" y="4190365"/>
            <a:ext cx="3276220" cy="2213610"/>
            <a:chOff x="1368" y="1525"/>
            <a:chExt cx="2899" cy="2231"/>
          </a:xfrm>
        </p:grpSpPr>
        <p:grpSp>
          <p:nvGrpSpPr>
            <p:cNvPr id="309" name="Group 10"/>
            <p:cNvGrpSpPr/>
            <p:nvPr/>
          </p:nvGrpSpPr>
          <p:grpSpPr bwMode="auto">
            <a:xfrm>
              <a:off x="1368" y="1525"/>
              <a:ext cx="2899" cy="2231"/>
              <a:chOff x="1503" y="1480"/>
              <a:chExt cx="2899" cy="2231"/>
            </a:xfrm>
          </p:grpSpPr>
          <p:sp>
            <p:nvSpPr>
              <p:cNvPr id="1049058" name="Line 11"/>
              <p:cNvSpPr>
                <a:spLocks noChangeShapeType="1"/>
              </p:cNvSpPr>
              <p:nvPr/>
            </p:nvSpPr>
            <p:spPr bwMode="auto">
              <a:xfrm flipV="1">
                <a:off x="1836" y="1480"/>
                <a:ext cx="0" cy="1814"/>
              </a:xfrm>
              <a:prstGeom prst="line">
                <a:avLst/>
              </a:prstGeom>
              <a:noFill/>
              <a:ln w="19050">
                <a:solidFill>
                  <a:schemeClr val="tx1"/>
                </a:solidFill>
                <a:round/>
                <a:tailEnd type="triangle" w="med" len="me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59" name="Line 12"/>
              <p:cNvSpPr>
                <a:spLocks noChangeShapeType="1"/>
              </p:cNvSpPr>
              <p:nvPr/>
            </p:nvSpPr>
            <p:spPr bwMode="auto">
              <a:xfrm>
                <a:off x="1836" y="3294"/>
                <a:ext cx="2359" cy="0"/>
              </a:xfrm>
              <a:prstGeom prst="line">
                <a:avLst/>
              </a:prstGeom>
              <a:noFill/>
              <a:ln w="19050">
                <a:solidFill>
                  <a:schemeClr val="tx1"/>
                </a:solidFill>
                <a:round/>
                <a:tailEnd type="triangle" w="med" len="me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60" name="Text Box 13"/>
              <p:cNvSpPr txBox="1">
                <a:spLocks noChangeArrowheads="1"/>
              </p:cNvSpPr>
              <p:nvPr/>
            </p:nvSpPr>
            <p:spPr bwMode="auto">
              <a:xfrm>
                <a:off x="3742" y="3340"/>
                <a:ext cx="660" cy="371"/>
              </a:xfrm>
              <a:prstGeom prst="rect">
                <a:avLst/>
              </a:prstGeom>
              <a:noFill/>
              <a:ln>
                <a:noFill/>
              </a:ln>
            </p:spPr>
            <p:txBody>
              <a:bodyPr wrap="square">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0"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i</a:t>
                </a:r>
              </a:p>
            </p:txBody>
          </p:sp>
          <p:sp>
            <p:nvSpPr>
              <p:cNvPr id="1049061" name="Text Box 14"/>
              <p:cNvSpPr txBox="1">
                <a:spLocks noChangeArrowheads="1"/>
              </p:cNvSpPr>
              <p:nvPr/>
            </p:nvSpPr>
            <p:spPr bwMode="auto">
              <a:xfrm>
                <a:off x="1503" y="1499"/>
                <a:ext cx="609" cy="465"/>
              </a:xfrm>
              <a:prstGeom prst="rect">
                <a:avLst/>
              </a:prstGeom>
              <a:noFill/>
              <a:ln>
                <a:noFill/>
              </a:ln>
            </p:spPr>
            <p:txBody>
              <a:bodyPr>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0" lang="en-US" altLang="zh-CN" sz="2400" b="1" i="0" u="none" strike="noStrike" kern="1200" cap="none" spc="0" normalizeH="0" baseline="-2500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i</a:t>
                </a:r>
                <a:endPar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1049062" name="Rectangle 19"/>
            <p:cNvSpPr>
              <a:spLocks noChangeArrowheads="1"/>
            </p:cNvSpPr>
            <p:nvPr/>
          </p:nvSpPr>
          <p:spPr bwMode="auto">
            <a:xfrm>
              <a:off x="2927" y="1888"/>
              <a:ext cx="44" cy="1451"/>
            </a:xfrm>
            <a:prstGeom prst="rect">
              <a:avLst/>
            </a:prstGeom>
            <a:solidFill>
              <a:schemeClr val="tx1"/>
            </a:solidFill>
            <a:ln w="9525">
              <a:solidFill>
                <a:schemeClr val="tx1"/>
              </a:solidFill>
              <a:miter lim="800000"/>
            </a:ln>
          </p:spPr>
          <p:txBody>
            <a:bodyPr wrap="none" anchor="ct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9063" name="Freeform 23"/>
            <p:cNvSpPr/>
            <p:nvPr/>
          </p:nvSpPr>
          <p:spPr bwMode="auto">
            <a:xfrm>
              <a:off x="1879" y="1873"/>
              <a:ext cx="1954" cy="928"/>
            </a:xfrm>
            <a:custGeom>
              <a:avLst/>
              <a:gdLst>
                <a:gd name="T0" fmla="*/ 0 w 1954"/>
                <a:gd name="T1" fmla="*/ 928 h 928"/>
                <a:gd name="T2" fmla="*/ 173 w 1954"/>
                <a:gd name="T3" fmla="*/ 877 h 928"/>
                <a:gd name="T4" fmla="*/ 382 w 1954"/>
                <a:gd name="T5" fmla="*/ 697 h 928"/>
                <a:gd name="T6" fmla="*/ 612 w 1954"/>
                <a:gd name="T7" fmla="*/ 294 h 928"/>
                <a:gd name="T8" fmla="*/ 843 w 1954"/>
                <a:gd name="T9" fmla="*/ 57 h 928"/>
                <a:gd name="T10" fmla="*/ 1073 w 1954"/>
                <a:gd name="T11" fmla="*/ 21 h 928"/>
                <a:gd name="T12" fmla="*/ 1303 w 1954"/>
                <a:gd name="T13" fmla="*/ 186 h 928"/>
                <a:gd name="T14" fmla="*/ 1519 w 1954"/>
                <a:gd name="T15" fmla="*/ 568 h 928"/>
                <a:gd name="T16" fmla="*/ 1757 w 1954"/>
                <a:gd name="T17" fmla="*/ 856 h 928"/>
                <a:gd name="T18" fmla="*/ 1954 w 1954"/>
                <a:gd name="T19" fmla="*/ 922 h 9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4"/>
                <a:gd name="T31" fmla="*/ 0 h 928"/>
                <a:gd name="T32" fmla="*/ 1954 w 1954"/>
                <a:gd name="T33" fmla="*/ 928 h 9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4" h="928">
                  <a:moveTo>
                    <a:pt x="0" y="928"/>
                  </a:moveTo>
                  <a:cubicBezTo>
                    <a:pt x="28" y="920"/>
                    <a:pt x="109" y="915"/>
                    <a:pt x="173" y="877"/>
                  </a:cubicBezTo>
                  <a:cubicBezTo>
                    <a:pt x="237" y="839"/>
                    <a:pt x="309" y="794"/>
                    <a:pt x="382" y="697"/>
                  </a:cubicBezTo>
                  <a:cubicBezTo>
                    <a:pt x="455" y="600"/>
                    <a:pt x="535" y="401"/>
                    <a:pt x="612" y="294"/>
                  </a:cubicBezTo>
                  <a:cubicBezTo>
                    <a:pt x="689" y="187"/>
                    <a:pt x="766" y="103"/>
                    <a:pt x="843" y="57"/>
                  </a:cubicBezTo>
                  <a:cubicBezTo>
                    <a:pt x="920" y="11"/>
                    <a:pt x="996" y="0"/>
                    <a:pt x="1073" y="21"/>
                  </a:cubicBezTo>
                  <a:cubicBezTo>
                    <a:pt x="1150" y="42"/>
                    <a:pt x="1229" y="95"/>
                    <a:pt x="1303" y="186"/>
                  </a:cubicBezTo>
                  <a:cubicBezTo>
                    <a:pt x="1377" y="277"/>
                    <a:pt x="1443" y="456"/>
                    <a:pt x="1519" y="568"/>
                  </a:cubicBezTo>
                  <a:cubicBezTo>
                    <a:pt x="1595" y="680"/>
                    <a:pt x="1685" y="797"/>
                    <a:pt x="1757" y="856"/>
                  </a:cubicBezTo>
                  <a:cubicBezTo>
                    <a:pt x="1829" y="915"/>
                    <a:pt x="1913" y="908"/>
                    <a:pt x="1954" y="922"/>
                  </a:cubicBezTo>
                </a:path>
              </a:pathLst>
            </a:custGeom>
            <a:noFill/>
            <a:ln w="38100" cmpd="sng">
              <a:solidFill>
                <a:srgbClr val="00FF00"/>
              </a:solidFill>
              <a:rou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049064" name="Text Box 2"/>
          <p:cNvSpPr txBox="1">
            <a:spLocks noChangeArrowheads="1"/>
          </p:cNvSpPr>
          <p:nvPr/>
        </p:nvSpPr>
        <p:spPr bwMode="auto">
          <a:xfrm>
            <a:off x="1381760" y="6016625"/>
            <a:ext cx="890270" cy="40011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1" lang="x-none" altLang="en-US" sz="20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M</a:t>
            </a:r>
            <a:r>
              <a:rPr kumimoji="1" lang="x-none" altLang="en-US" sz="2000" b="1" i="0" u="none" strike="noStrike" kern="1200" cap="none" spc="0" normalizeH="0" baseline="-25000" noProof="0" dirty="0">
                <a:ln>
                  <a:noFill/>
                </a:ln>
                <a:solidFill>
                  <a:prstClr val="black"/>
                </a:solidFill>
                <a:effectLst/>
                <a:uLnTx/>
                <a:uFillTx/>
                <a:ea typeface="黑体" panose="02010609060101010101" pitchFamily="49" charset="-122"/>
                <a:cs typeface="Times New Roman" panose="02020603050405020304" pitchFamily="18" charset="0"/>
              </a:rPr>
              <a:t>n</a:t>
            </a:r>
          </a:p>
        </p:txBody>
      </p:sp>
      <p:grpSp>
        <p:nvGrpSpPr>
          <p:cNvPr id="310" name="组合 21"/>
          <p:cNvGrpSpPr/>
          <p:nvPr/>
        </p:nvGrpSpPr>
        <p:grpSpPr>
          <a:xfrm>
            <a:off x="3736975" y="2381885"/>
            <a:ext cx="6443345" cy="3734435"/>
            <a:chOff x="5885" y="3751"/>
            <a:chExt cx="10147" cy="5881"/>
          </a:xfrm>
        </p:grpSpPr>
        <p:grpSp>
          <p:nvGrpSpPr>
            <p:cNvPr id="311" name="组合 2"/>
            <p:cNvGrpSpPr/>
            <p:nvPr/>
          </p:nvGrpSpPr>
          <p:grpSpPr>
            <a:xfrm>
              <a:off x="5885" y="3751"/>
              <a:ext cx="10147" cy="5881"/>
              <a:chOff x="4764" y="3751"/>
              <a:chExt cx="10147" cy="5881"/>
            </a:xfrm>
          </p:grpSpPr>
          <p:graphicFrame>
            <p:nvGraphicFramePr>
              <p:cNvPr id="4194308" name="Object 4"/>
              <p:cNvGraphicFramePr>
                <a:graphicFrameLocks noChangeAspect="1"/>
              </p:cNvGraphicFramePr>
              <p:nvPr/>
            </p:nvGraphicFramePr>
            <p:xfrm>
              <a:off x="5426" y="3751"/>
              <a:ext cx="9485" cy="5881"/>
            </p:xfrm>
            <a:graphic>
              <a:graphicData uri="http://schemas.openxmlformats.org/presentationml/2006/ole">
                <mc:AlternateContent xmlns:mc="http://schemas.openxmlformats.org/markup-compatibility/2006">
                  <mc:Choice xmlns:v="urn:schemas-microsoft-com:vml" Requires="v">
                    <p:oleObj spid="_x0000_s3077" r:id="rId4" imgW="2159000" imgH="1422400" progId="Equation.3">
                      <p:embed/>
                    </p:oleObj>
                  </mc:Choice>
                  <mc:Fallback>
                    <p:oleObj r:id="rId4" imgW="2159000" imgH="1422400" progId="Equation.3">
                      <p:embed/>
                      <p:pic>
                        <p:nvPicPr>
                          <p:cNvPr id="4194308" name="Object 4"/>
                          <p:cNvPicPr>
                            <a:picLocks noChangeAspect="1" noChangeArrowheads="1"/>
                          </p:cNvPicPr>
                          <p:nvPr/>
                        </p:nvPicPr>
                        <p:blipFill>
                          <a:blip r:embed="rId5"/>
                          <a:srcRect/>
                          <a:stretch>
                            <a:fillRect/>
                          </a:stretch>
                        </p:blipFill>
                        <p:spPr bwMode="auto">
                          <a:xfrm>
                            <a:off x="5426" y="3751"/>
                            <a:ext cx="9485" cy="5881"/>
                          </a:xfrm>
                          <a:prstGeom prst="rect">
                            <a:avLst/>
                          </a:prstGeom>
                          <a:noFill/>
                          <a:ln>
                            <a:noFill/>
                          </a:ln>
                        </p:spPr>
                      </p:pic>
                    </p:oleObj>
                  </mc:Fallback>
                </mc:AlternateContent>
              </a:graphicData>
            </a:graphic>
          </p:graphicFrame>
          <p:sp>
            <p:nvSpPr>
              <p:cNvPr id="1049065" name="Text Box 2"/>
              <p:cNvSpPr txBox="1">
                <a:spLocks noChangeArrowheads="1"/>
              </p:cNvSpPr>
              <p:nvPr/>
            </p:nvSpPr>
            <p:spPr bwMode="auto">
              <a:xfrm>
                <a:off x="4764" y="4177"/>
                <a:ext cx="2100" cy="919"/>
              </a:xfrm>
              <a:prstGeom prst="rect">
                <a:avLst/>
              </a:prstGeom>
              <a:solidFill>
                <a:schemeClr val="bg1"/>
              </a:solid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1" lang="x-none" altLang="en-US" sz="32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M</a:t>
                </a:r>
                <a:r>
                  <a:rPr kumimoji="1" lang="x-none" altLang="en-US" sz="3200" b="1" i="0" u="none" strike="noStrike" kern="1200" cap="none" spc="0" normalizeH="0" baseline="-25000" noProof="0" dirty="0">
                    <a:ln>
                      <a:noFill/>
                    </a:ln>
                    <a:solidFill>
                      <a:prstClr val="black"/>
                    </a:solidFill>
                    <a:effectLst/>
                    <a:uLnTx/>
                    <a:uFillTx/>
                    <a:ea typeface="黑体" panose="02010609060101010101" pitchFamily="49" charset="-122"/>
                    <a:cs typeface="Times New Roman" panose="02020603050405020304" pitchFamily="18" charset="0"/>
                  </a:rPr>
                  <a:t>w</a:t>
                </a:r>
              </a:p>
            </p:txBody>
          </p:sp>
        </p:grpSp>
        <p:pic>
          <p:nvPicPr>
            <p:cNvPr id="2097280" name="图片 20" descr="Screenshot_20231205_150350_com.huawei.hsl"/>
            <p:cNvPicPr>
              <a:picLocks noChangeAspect="1"/>
            </p:cNvPicPr>
            <p:nvPr/>
          </p:nvPicPr>
          <p:blipFill>
            <a:blip r:embed="rId6"/>
            <a:stretch>
              <a:fillRect/>
            </a:stretch>
          </p:blipFill>
          <p:spPr>
            <a:xfrm>
              <a:off x="14471" y="5698"/>
              <a:ext cx="440" cy="419"/>
            </a:xfrm>
            <a:prstGeom prst="rect">
              <a:avLst/>
            </a:prstGeom>
          </p:spPr>
        </p:pic>
      </p:grpSp>
      <p:sp>
        <p:nvSpPr>
          <p:cNvPr id="1049066" name="Text Box 2"/>
          <p:cNvSpPr txBox="1">
            <a:spLocks noChangeArrowheads="1"/>
          </p:cNvSpPr>
          <p:nvPr/>
        </p:nvSpPr>
        <p:spPr bwMode="auto">
          <a:xfrm>
            <a:off x="1716934" y="6029325"/>
            <a:ext cx="890270" cy="40011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1" lang="x-none" altLang="en-US" sz="2000" b="1" i="1"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rPr>
              <a:t>M</a:t>
            </a:r>
            <a:r>
              <a:rPr kumimoji="1" lang="x-none" altLang="en-US" sz="2000" b="1" i="0" u="none" strike="noStrike" kern="1200" cap="none" spc="0" normalizeH="0" baseline="-25000" noProof="0" dirty="0">
                <a:ln>
                  <a:noFill/>
                </a:ln>
                <a:solidFill>
                  <a:srgbClr val="C00000"/>
                </a:solidFill>
                <a:effectLst/>
                <a:uLnTx/>
                <a:uFillTx/>
                <a:ea typeface="黑体" panose="02010609060101010101" pitchFamily="49" charset="-122"/>
                <a:cs typeface="Times New Roman" panose="02020603050405020304" pitchFamily="18" charset="0"/>
              </a:rPr>
              <a:t>w</a:t>
            </a:r>
          </a:p>
        </p:txBody>
      </p:sp>
      <p:cxnSp>
        <p:nvCxnSpPr>
          <p:cNvPr id="3145760" name="直接连接符 25"/>
          <p:cNvCxnSpPr>
            <a:cxnSpLocks/>
          </p:cNvCxnSpPr>
          <p:nvPr/>
        </p:nvCxnSpPr>
        <p:spPr>
          <a:xfrm>
            <a:off x="1920875" y="6083300"/>
            <a:ext cx="12763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61" name="直接连接符 26"/>
          <p:cNvCxnSpPr>
            <a:cxnSpLocks/>
          </p:cNvCxnSpPr>
          <p:nvPr/>
        </p:nvCxnSpPr>
        <p:spPr>
          <a:xfrm>
            <a:off x="3593465" y="1894205"/>
            <a:ext cx="30226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62" name="直接连接符 27"/>
          <p:cNvCxnSpPr>
            <a:cxnSpLocks/>
          </p:cNvCxnSpPr>
          <p:nvPr/>
        </p:nvCxnSpPr>
        <p:spPr>
          <a:xfrm>
            <a:off x="4502785" y="2713990"/>
            <a:ext cx="30226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63" name="直接连接符 28"/>
          <p:cNvCxnSpPr>
            <a:cxnSpLocks/>
          </p:cNvCxnSpPr>
          <p:nvPr/>
        </p:nvCxnSpPr>
        <p:spPr>
          <a:xfrm>
            <a:off x="2212975" y="6086475"/>
            <a:ext cx="127635" cy="0"/>
          </a:xfrm>
          <a:prstGeom prst="line">
            <a:avLst/>
          </a:prstGeom>
          <a:ln>
            <a:solidFill>
              <a:srgbClr val="C00000"/>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457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9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52" grpId="0" animBg="1"/>
      <p:bldP spid="1049052" grpId="1" animBg="1"/>
      <p:bldP spid="1049066" grpId="0" animBg="1"/>
      <p:bldP spid="104906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9" name="Rectangle 6"/>
          <p:cNvSpPr>
            <a:spLocks noChangeArrowheads="1"/>
          </p:cNvSpPr>
          <p:nvPr/>
        </p:nvSpPr>
        <p:spPr bwMode="auto">
          <a:xfrm>
            <a:off x="1042793" y="1092432"/>
            <a:ext cx="7686361" cy="64389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25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用粘度法(viscosimetry) 测定。</a:t>
            </a:r>
          </a:p>
        </p:txBody>
      </p:sp>
      <p:sp>
        <p:nvSpPr>
          <p:cNvPr id="1049070" name="文本框 8"/>
          <p:cNvSpPr txBox="1"/>
          <p:nvPr/>
        </p:nvSpPr>
        <p:spPr>
          <a:xfrm>
            <a:off x="0" y="307721"/>
            <a:ext cx="12192000" cy="7067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粘均分子量</a:t>
            </a:r>
          </a:p>
        </p:txBody>
      </p:sp>
      <p:sp>
        <p:nvSpPr>
          <p:cNvPr id="1049071" name="Rectangle 24"/>
          <p:cNvSpPr>
            <a:spLocks noChangeArrowheads="1"/>
          </p:cNvSpPr>
          <p:nvPr/>
        </p:nvSpPr>
        <p:spPr bwMode="auto">
          <a:xfrm>
            <a:off x="1042670" y="3508375"/>
            <a:ext cx="11122025" cy="1198880"/>
          </a:xfrm>
          <a:prstGeom prst="rect">
            <a:avLst/>
          </a:prstGeom>
          <a:noFill/>
          <a:ln>
            <a:noFill/>
          </a:ln>
        </p:spPr>
        <p:txBody>
          <a:bodyPr wrap="square">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η</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=KM</a:t>
            </a:r>
            <a:r>
              <a:rPr kumimoji="0" lang="en-US" altLang="zh-CN" sz="2400" b="0" i="1"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α</a:t>
            </a:r>
            <a:r>
              <a:rPr kumimoji="0" lang="x-none" altLang="en-US" sz="2400" b="0" i="1"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Mark-</a:t>
            </a:r>
            <a:r>
              <a:rPr kumimoji="1"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Houwink</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方程</a:t>
            </a:r>
            <a:r>
              <a:rPr kumimoji="1" lang="x-none"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高分子稀溶液特性粘度</a:t>
            </a: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l-GR"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α</a:t>
            </a:r>
            <a:r>
              <a:rPr kumimoji="0" lang="x-none" altLang="el-GR" sz="24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是粘度关系式中的指数</a:t>
            </a:r>
            <a:r>
              <a:rPr kumimoji="0" lang="x-none"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一般在</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0.5</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0.9</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之间。</a:t>
            </a:r>
            <a:endParaRPr kumimoji="0" lang="en-US" altLang="zh-CN" sz="2400" b="1" i="1"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9072" name="Text Box 2"/>
          <p:cNvSpPr txBox="1">
            <a:spLocks noChangeArrowheads="1"/>
          </p:cNvSpPr>
          <p:nvPr/>
        </p:nvSpPr>
        <p:spPr bwMode="auto">
          <a:xfrm>
            <a:off x="1118839" y="4989010"/>
            <a:ext cx="3813856" cy="52197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 一般性的</a:t>
            </a:r>
            <a:r>
              <a:rPr kumimoji="1" lang="x-none" altLang="zh-CN"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高分子</a:t>
            </a:r>
            <a:r>
              <a:rPr kumimoji="1"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a:t>
            </a:r>
          </a:p>
        </p:txBody>
      </p:sp>
      <p:sp>
        <p:nvSpPr>
          <p:cNvPr id="1049073" name="Rectangle 6"/>
          <p:cNvSpPr txBox="1">
            <a:spLocks noChangeArrowheads="1"/>
          </p:cNvSpPr>
          <p:nvPr/>
        </p:nvSpPr>
        <p:spPr bwMode="auto">
          <a:xfrm>
            <a:off x="5377815" y="4983480"/>
            <a:ext cx="7307580" cy="52197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单分散性(monodispersity)的</a:t>
            </a:r>
            <a:r>
              <a:rPr kumimoji="1" lang="x-none" altLang="zh-CN" sz="2800" b="1" i="0"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sym typeface="+mn-ea"/>
              </a:rPr>
              <a:t>高分子</a:t>
            </a: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p>
        </p:txBody>
      </p:sp>
      <p:grpSp>
        <p:nvGrpSpPr>
          <p:cNvPr id="315" name="组合 3"/>
          <p:cNvGrpSpPr/>
          <p:nvPr/>
        </p:nvGrpSpPr>
        <p:grpSpPr>
          <a:xfrm>
            <a:off x="1766570" y="1926590"/>
            <a:ext cx="6883277" cy="1441450"/>
            <a:chOff x="2782" y="3034"/>
            <a:chExt cx="13958" cy="2270"/>
          </a:xfrm>
        </p:grpSpPr>
        <p:graphicFrame>
          <p:nvGraphicFramePr>
            <p:cNvPr id="4194309" name="Object 4"/>
            <p:cNvGraphicFramePr>
              <a:graphicFrameLocks noChangeAspect="1"/>
            </p:cNvGraphicFramePr>
            <p:nvPr/>
          </p:nvGraphicFramePr>
          <p:xfrm>
            <a:off x="2782" y="3034"/>
            <a:ext cx="13958" cy="2270"/>
          </p:xfrm>
          <a:graphic>
            <a:graphicData uri="http://schemas.openxmlformats.org/presentationml/2006/ole">
              <mc:AlternateContent xmlns:mc="http://schemas.openxmlformats.org/markup-compatibility/2006">
                <mc:Choice xmlns:v="urn:schemas-microsoft-com:vml" Requires="v">
                  <p:oleObj spid="_x0000_s4107" name="Microsoft 公式 3.0" r:id="rId4" imgW="2540000" imgH="558800" progId="Equation.3">
                    <p:embed/>
                  </p:oleObj>
                </mc:Choice>
                <mc:Fallback>
                  <p:oleObj name="Microsoft 公式 3.0" r:id="rId4" imgW="2540000" imgH="558800" progId="Equation.3">
                    <p:embed/>
                    <p:pic>
                      <p:nvPicPr>
                        <p:cNvPr id="4194309" name="Object 4"/>
                        <p:cNvPicPr>
                          <a:picLocks noChangeAspect="1" noChangeArrowheads="1"/>
                        </p:cNvPicPr>
                        <p:nvPr/>
                      </p:nvPicPr>
                      <p:blipFill>
                        <a:blip r:embed="rId5"/>
                        <a:srcRect/>
                        <a:stretch>
                          <a:fillRect/>
                        </a:stretch>
                      </p:blipFill>
                      <p:spPr bwMode="auto">
                        <a:xfrm>
                          <a:off x="2782" y="3034"/>
                          <a:ext cx="13958" cy="2270"/>
                        </a:xfrm>
                        <a:prstGeom prst="rect">
                          <a:avLst/>
                        </a:prstGeom>
                        <a:noFill/>
                        <a:ln>
                          <a:noFill/>
                        </a:ln>
                      </p:spPr>
                    </p:pic>
                  </p:oleObj>
                </mc:Fallback>
              </mc:AlternateContent>
            </a:graphicData>
          </a:graphic>
        </p:graphicFrame>
        <p:sp>
          <p:nvSpPr>
            <p:cNvPr id="1049074" name="文本框 2"/>
            <p:cNvSpPr txBox="1"/>
            <p:nvPr/>
          </p:nvSpPr>
          <p:spPr>
            <a:xfrm>
              <a:off x="3599" y="3890"/>
              <a:ext cx="533" cy="1224"/>
            </a:xfrm>
            <a:prstGeom prst="rect">
              <a:avLst/>
            </a:prstGeom>
            <a:solidFill>
              <a:schemeClr val="bg1"/>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η</a:t>
              </a:r>
            </a:p>
          </p:txBody>
        </p:sp>
      </p:grpSp>
      <p:grpSp>
        <p:nvGrpSpPr>
          <p:cNvPr id="316" name="组合 6"/>
          <p:cNvGrpSpPr/>
          <p:nvPr/>
        </p:nvGrpSpPr>
        <p:grpSpPr>
          <a:xfrm>
            <a:off x="758190" y="5673090"/>
            <a:ext cx="4336415" cy="804138"/>
            <a:chOff x="1194" y="8934"/>
            <a:chExt cx="6829" cy="1070"/>
          </a:xfrm>
        </p:grpSpPr>
        <p:graphicFrame>
          <p:nvGraphicFramePr>
            <p:cNvPr id="4194310" name="Object 4"/>
            <p:cNvGraphicFramePr>
              <a:graphicFrameLocks noChangeAspect="1"/>
            </p:cNvGraphicFramePr>
            <p:nvPr/>
          </p:nvGraphicFramePr>
          <p:xfrm>
            <a:off x="1194" y="8934"/>
            <a:ext cx="6829" cy="1070"/>
          </p:xfrm>
          <a:graphic>
            <a:graphicData uri="http://schemas.openxmlformats.org/presentationml/2006/ole">
              <mc:AlternateContent xmlns:mc="http://schemas.openxmlformats.org/markup-compatibility/2006">
                <mc:Choice xmlns:v="urn:schemas-microsoft-com:vml" Requires="v">
                  <p:oleObj spid="_x0000_s4108" name="Equation" r:id="rId6" imgW="1053465" imgH="215900" progId="Equation.3">
                    <p:embed/>
                  </p:oleObj>
                </mc:Choice>
                <mc:Fallback>
                  <p:oleObj name="Equation" r:id="rId6" imgW="1053465" imgH="215900" progId="Equation.3">
                    <p:embed/>
                    <p:pic>
                      <p:nvPicPr>
                        <p:cNvPr id="4194310" name="Object 4"/>
                        <p:cNvPicPr>
                          <a:picLocks noChangeAspect="1" noChangeArrowheads="1"/>
                        </p:cNvPicPr>
                        <p:nvPr/>
                      </p:nvPicPr>
                      <p:blipFill>
                        <a:blip r:embed="rId7"/>
                        <a:srcRect/>
                        <a:stretch>
                          <a:fillRect/>
                        </a:stretch>
                      </p:blipFill>
                      <p:spPr bwMode="auto">
                        <a:xfrm>
                          <a:off x="1194" y="8934"/>
                          <a:ext cx="6829" cy="1070"/>
                        </a:xfrm>
                        <a:prstGeom prst="rect">
                          <a:avLst/>
                        </a:prstGeom>
                        <a:noFill/>
                        <a:ln>
                          <a:noFill/>
                        </a:ln>
                      </p:spPr>
                    </p:pic>
                  </p:oleObj>
                </mc:Fallback>
              </mc:AlternateContent>
            </a:graphicData>
          </a:graphic>
        </p:graphicFrame>
        <p:sp>
          <p:nvSpPr>
            <p:cNvPr id="1049075" name="文本框 4"/>
            <p:cNvSpPr txBox="1"/>
            <p:nvPr/>
          </p:nvSpPr>
          <p:spPr>
            <a:xfrm>
              <a:off x="4787" y="9245"/>
              <a:ext cx="533" cy="578"/>
            </a:xfrm>
            <a:prstGeom prst="rect">
              <a:avLst/>
            </a:prstGeom>
            <a:solidFill>
              <a:schemeClr val="bg1"/>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η</a:t>
              </a:r>
            </a:p>
          </p:txBody>
        </p:sp>
      </p:grpSp>
      <p:grpSp>
        <p:nvGrpSpPr>
          <p:cNvPr id="317" name="组合 7"/>
          <p:cNvGrpSpPr/>
          <p:nvPr/>
        </p:nvGrpSpPr>
        <p:grpSpPr>
          <a:xfrm>
            <a:off x="6758305" y="5673090"/>
            <a:ext cx="4196715" cy="795017"/>
            <a:chOff x="10643" y="8934"/>
            <a:chExt cx="6609" cy="1036"/>
          </a:xfrm>
        </p:grpSpPr>
        <p:graphicFrame>
          <p:nvGraphicFramePr>
            <p:cNvPr id="4194311" name="Object 5"/>
            <p:cNvGraphicFramePr>
              <a:graphicFrameLocks noChangeAspect="1"/>
            </p:cNvGraphicFramePr>
            <p:nvPr/>
          </p:nvGraphicFramePr>
          <p:xfrm>
            <a:off x="10643" y="8934"/>
            <a:ext cx="6609" cy="1036"/>
          </p:xfrm>
          <a:graphic>
            <a:graphicData uri="http://schemas.openxmlformats.org/presentationml/2006/ole">
              <mc:AlternateContent xmlns:mc="http://schemas.openxmlformats.org/markup-compatibility/2006">
                <mc:Choice xmlns:v="urn:schemas-microsoft-com:vml" Requires="v">
                  <p:oleObj spid="_x0000_s4109" name="Equation" r:id="rId8" imgW="1053465" imgH="215900" progId="Equation.3">
                    <p:embed/>
                  </p:oleObj>
                </mc:Choice>
                <mc:Fallback>
                  <p:oleObj name="Equation" r:id="rId8" imgW="1053465" imgH="215900" progId="Equation.3">
                    <p:embed/>
                    <p:pic>
                      <p:nvPicPr>
                        <p:cNvPr id="4194311" name="Object 5"/>
                        <p:cNvPicPr>
                          <a:picLocks noChangeAspect="1" noChangeArrowheads="1"/>
                        </p:cNvPicPr>
                        <p:nvPr/>
                      </p:nvPicPr>
                      <p:blipFill>
                        <a:blip r:embed="rId9"/>
                        <a:srcRect/>
                        <a:stretch>
                          <a:fillRect/>
                        </a:stretch>
                      </p:blipFill>
                      <p:spPr bwMode="auto">
                        <a:xfrm>
                          <a:off x="10643" y="8934"/>
                          <a:ext cx="6609" cy="1036"/>
                        </a:xfrm>
                        <a:prstGeom prst="rect">
                          <a:avLst/>
                        </a:prstGeom>
                        <a:noFill/>
                        <a:ln>
                          <a:noFill/>
                        </a:ln>
                      </p:spPr>
                    </p:pic>
                  </p:oleObj>
                </mc:Fallback>
              </mc:AlternateContent>
            </a:graphicData>
          </a:graphic>
        </p:graphicFrame>
        <p:sp>
          <p:nvSpPr>
            <p:cNvPr id="1049076" name="文本框 5"/>
            <p:cNvSpPr txBox="1"/>
            <p:nvPr/>
          </p:nvSpPr>
          <p:spPr>
            <a:xfrm>
              <a:off x="14110" y="9245"/>
              <a:ext cx="533" cy="566"/>
            </a:xfrm>
            <a:prstGeom prst="rect">
              <a:avLst/>
            </a:prstGeom>
            <a:solidFill>
              <a:schemeClr val="bg1"/>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η</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0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490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72" grpId="0"/>
      <p:bldP spid="1049072" grpId="1"/>
      <p:bldP spid="1049073" grpId="0"/>
      <p:bldP spid="104907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9" name="文本框 11"/>
          <p:cNvSpPr txBox="1"/>
          <p:nvPr/>
        </p:nvSpPr>
        <p:spPr>
          <a:xfrm>
            <a:off x="0" y="307721"/>
            <a:ext cx="12192000" cy="7067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x-none" altLang="zh-CN"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不同分子量的物理意义</a:t>
            </a:r>
          </a:p>
        </p:txBody>
      </p:sp>
      <p:sp>
        <p:nvSpPr>
          <p:cNvPr id="1049080" name="Text Box 2"/>
          <p:cNvSpPr txBox="1">
            <a:spLocks noChangeArrowheads="1"/>
          </p:cNvSpPr>
          <p:nvPr/>
        </p:nvSpPr>
        <p:spPr bwMode="auto">
          <a:xfrm>
            <a:off x="510900" y="887135"/>
            <a:ext cx="10747917" cy="5943599"/>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数均分子量的物理意义：</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x-none" altLang="zh-CN" sz="2800" b="1" i="0" u="none" strike="noStrike" kern="1200" cap="none" spc="0" normalizeH="0" baseline="0" noProof="0" dirty="0">
                <a:ln>
                  <a:noFill/>
                </a:ln>
                <a:solidFill>
                  <a:srgbClr val="0000FF"/>
                </a:solidFill>
                <a:effectLst/>
                <a:uLnTx/>
                <a:uFillTx/>
                <a:ea typeface="黑体" panose="02010609060101010101" pitchFamily="49" charset="-122"/>
                <a:cs typeface="Times New Roman" panose="02020603050405020304" pitchFamily="18" charset="0"/>
                <a:sym typeface="+mn-ea"/>
              </a:rPr>
              <a:t>      </a:t>
            </a: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试样总质量按分子</a:t>
            </a:r>
            <a:r>
              <a:rPr kumimoji="1" lang="x-none" altLang="zh-CN" sz="28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sym typeface="+mn-ea"/>
              </a:rPr>
              <a:t>的个数</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来平均。</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测定方法：</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利用物化中的依数性(colligative property)（与分子数有关的性质）所测得的分子量均为数均分子量。如：</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端基分析(end group analysis)、</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沸点升高(boiling point elevation) 、</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冰点下降(lowering of freezeing point)、</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蒸气压(vapor pressure)、</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渗透压(osmotic pressure)</a:t>
            </a:r>
            <a:endPar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质谱（</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mass spectrum</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）等。</a:t>
            </a:r>
          </a:p>
        </p:txBody>
      </p:sp>
      <p:pic>
        <p:nvPicPr>
          <p:cNvPr id="2097284" name="图片 3"/>
          <p:cNvPicPr>
            <a:picLocks noChangeAspect="1"/>
          </p:cNvPicPr>
          <p:nvPr/>
        </p:nvPicPr>
        <p:blipFill>
          <a:blip r:embed="rId3"/>
          <a:stretch>
            <a:fillRect/>
          </a:stretch>
        </p:blipFill>
        <p:spPr>
          <a:xfrm>
            <a:off x="6985966" y="3287179"/>
            <a:ext cx="3395157" cy="3427724"/>
          </a:xfrm>
          <a:prstGeom prst="rect">
            <a:avLst/>
          </a:prstGeom>
        </p:spPr>
      </p:pic>
      <p:sp>
        <p:nvSpPr>
          <p:cNvPr id="1049081" name="任意多边形 4"/>
          <p:cNvSpPr/>
          <p:nvPr/>
        </p:nvSpPr>
        <p:spPr>
          <a:xfrm>
            <a:off x="8918575" y="5537200"/>
            <a:ext cx="212090" cy="220345"/>
          </a:xfrm>
          <a:custGeom>
            <a:avLst/>
            <a:gdLst>
              <a:gd name="connisteX0" fmla="*/ 9166225 w 10867987"/>
              <a:gd name="connsiteY0" fmla="*/ 684600 h 5663316"/>
              <a:gd name="connisteX1" fmla="*/ 9046210 w 10867987"/>
              <a:gd name="connsiteY1" fmla="*/ 677615 h 5663316"/>
              <a:gd name="connisteX2" fmla="*/ 8918575 w 10867987"/>
              <a:gd name="connsiteY2" fmla="*/ 677615 h 5663316"/>
              <a:gd name="connisteX3" fmla="*/ 8804910 w 10867987"/>
              <a:gd name="connsiteY3" fmla="*/ 677615 h 5663316"/>
              <a:gd name="connisteX4" fmla="*/ 8620760 w 10867987"/>
              <a:gd name="connsiteY4" fmla="*/ 720160 h 5663316"/>
              <a:gd name="connisteX5" fmla="*/ 8479155 w 10867987"/>
              <a:gd name="connsiteY5" fmla="*/ 762705 h 5663316"/>
              <a:gd name="connisteX6" fmla="*/ 8344535 w 10867987"/>
              <a:gd name="connsiteY6" fmla="*/ 833825 h 5663316"/>
              <a:gd name="connisteX7" fmla="*/ 8188960 w 10867987"/>
              <a:gd name="connsiteY7" fmla="*/ 960825 h 5663316"/>
              <a:gd name="connisteX8" fmla="*/ 8103870 w 10867987"/>
              <a:gd name="connsiteY8" fmla="*/ 1074490 h 5663316"/>
              <a:gd name="connisteX9" fmla="*/ 8032750 w 10867987"/>
              <a:gd name="connsiteY9" fmla="*/ 1188155 h 5663316"/>
              <a:gd name="connisteX10" fmla="*/ 7983220 w 10867987"/>
              <a:gd name="connsiteY10" fmla="*/ 1280230 h 5663316"/>
              <a:gd name="connisteX11" fmla="*/ 7905115 w 10867987"/>
              <a:gd name="connsiteY11" fmla="*/ 1471365 h 5663316"/>
              <a:gd name="connisteX12" fmla="*/ 7877175 w 10867987"/>
              <a:gd name="connsiteY12" fmla="*/ 1541850 h 5663316"/>
              <a:gd name="connisteX13" fmla="*/ 7763510 w 10867987"/>
              <a:gd name="connsiteY13" fmla="*/ 1853635 h 5663316"/>
              <a:gd name="connisteX14" fmla="*/ 7713980 w 10867987"/>
              <a:gd name="connsiteY14" fmla="*/ 1974285 h 5663316"/>
              <a:gd name="connisteX15" fmla="*/ 7614920 w 10867987"/>
              <a:gd name="connsiteY15" fmla="*/ 2250510 h 5663316"/>
              <a:gd name="connisteX16" fmla="*/ 7466330 w 10867987"/>
              <a:gd name="connsiteY16" fmla="*/ 2633415 h 5663316"/>
              <a:gd name="connisteX17" fmla="*/ 7430770 w 10867987"/>
              <a:gd name="connsiteY17" fmla="*/ 2717870 h 5663316"/>
              <a:gd name="connisteX18" fmla="*/ 7331710 w 10867987"/>
              <a:gd name="connsiteY18" fmla="*/ 2930595 h 5663316"/>
              <a:gd name="connisteX19" fmla="*/ 7154545 w 10867987"/>
              <a:gd name="connsiteY19" fmla="*/ 3121730 h 5663316"/>
              <a:gd name="connisteX20" fmla="*/ 7083425 w 10867987"/>
              <a:gd name="connsiteY20" fmla="*/ 3178880 h 5663316"/>
              <a:gd name="connisteX21" fmla="*/ 6729095 w 10867987"/>
              <a:gd name="connsiteY21" fmla="*/ 3341440 h 5663316"/>
              <a:gd name="connisteX22" fmla="*/ 6367780 w 10867987"/>
              <a:gd name="connsiteY22" fmla="*/ 3455105 h 5663316"/>
              <a:gd name="connisteX23" fmla="*/ 5779770 w 10867987"/>
              <a:gd name="connsiteY23" fmla="*/ 3547180 h 5663316"/>
              <a:gd name="connisteX24" fmla="*/ 5262880 w 10867987"/>
              <a:gd name="connsiteY24" fmla="*/ 3596710 h 5663316"/>
              <a:gd name="connisteX25" fmla="*/ 4731385 w 10867987"/>
              <a:gd name="connsiteY25" fmla="*/ 3596710 h 5663316"/>
              <a:gd name="connisteX26" fmla="*/ 4618355 w 10867987"/>
              <a:gd name="connsiteY26" fmla="*/ 3596710 h 5663316"/>
              <a:gd name="connisteX27" fmla="*/ 4434205 w 10867987"/>
              <a:gd name="connsiteY27" fmla="*/ 3547180 h 5663316"/>
              <a:gd name="connisteX28" fmla="*/ 4122420 w 10867987"/>
              <a:gd name="connsiteY28" fmla="*/ 3412560 h 5663316"/>
              <a:gd name="connisteX29" fmla="*/ 3994785 w 10867987"/>
              <a:gd name="connsiteY29" fmla="*/ 3313500 h 5663316"/>
              <a:gd name="connisteX30" fmla="*/ 3860165 w 10867987"/>
              <a:gd name="connsiteY30" fmla="*/ 3164275 h 5663316"/>
              <a:gd name="connisteX31" fmla="*/ 3810635 w 10867987"/>
              <a:gd name="connsiteY31" fmla="*/ 3079185 h 5663316"/>
              <a:gd name="connisteX32" fmla="*/ 3768090 w 10867987"/>
              <a:gd name="connsiteY32" fmla="*/ 2930595 h 5663316"/>
              <a:gd name="connisteX33" fmla="*/ 3739515 w 10867987"/>
              <a:gd name="connsiteY33" fmla="*/ 2703900 h 5663316"/>
              <a:gd name="connisteX34" fmla="*/ 3739515 w 10867987"/>
              <a:gd name="connsiteY34" fmla="*/ 2583250 h 5663316"/>
              <a:gd name="connisteX35" fmla="*/ 3796030 w 10867987"/>
              <a:gd name="connsiteY35" fmla="*/ 2470220 h 5663316"/>
              <a:gd name="connisteX36" fmla="*/ 3867150 w 10867987"/>
              <a:gd name="connsiteY36" fmla="*/ 2413705 h 5663316"/>
              <a:gd name="connisteX37" fmla="*/ 4065270 w 10867987"/>
              <a:gd name="connsiteY37" fmla="*/ 2286070 h 5663316"/>
              <a:gd name="connisteX38" fmla="*/ 4561205 w 10867987"/>
              <a:gd name="connsiteY38" fmla="*/ 2187010 h 5663316"/>
              <a:gd name="connisteX39" fmla="*/ 4745355 w 10867987"/>
              <a:gd name="connsiteY39" fmla="*/ 2172405 h 5663316"/>
              <a:gd name="connisteX40" fmla="*/ 5411470 w 10867987"/>
              <a:gd name="connsiteY40" fmla="*/ 2122875 h 5663316"/>
              <a:gd name="connisteX41" fmla="*/ 5680710 w 10867987"/>
              <a:gd name="connsiteY41" fmla="*/ 2122875 h 5663316"/>
              <a:gd name="connisteX42" fmla="*/ 5751830 w 10867987"/>
              <a:gd name="connsiteY42" fmla="*/ 2122875 h 5663316"/>
              <a:gd name="connisteX43" fmla="*/ 5857875 w 10867987"/>
              <a:gd name="connsiteY43" fmla="*/ 2122875 h 5663316"/>
              <a:gd name="connisteX44" fmla="*/ 6021070 w 10867987"/>
              <a:gd name="connsiteY44" fmla="*/ 2137480 h 5663316"/>
              <a:gd name="connisteX45" fmla="*/ 6403340 w 10867987"/>
              <a:gd name="connsiteY45" fmla="*/ 2165420 h 5663316"/>
              <a:gd name="connisteX46" fmla="*/ 6559550 w 10867987"/>
              <a:gd name="connsiteY46" fmla="*/ 2207965 h 5663316"/>
              <a:gd name="connisteX47" fmla="*/ 6807200 w 10867987"/>
              <a:gd name="connsiteY47" fmla="*/ 2229555 h 5663316"/>
              <a:gd name="connisteX48" fmla="*/ 7118985 w 10867987"/>
              <a:gd name="connsiteY48" fmla="*/ 2272100 h 5663316"/>
              <a:gd name="connisteX49" fmla="*/ 7331710 w 10867987"/>
              <a:gd name="connsiteY49" fmla="*/ 2286070 h 5663316"/>
              <a:gd name="connisteX50" fmla="*/ 7621905 w 10867987"/>
              <a:gd name="connsiteY50" fmla="*/ 2300040 h 5663316"/>
              <a:gd name="connisteX51" fmla="*/ 7778115 w 10867987"/>
              <a:gd name="connsiteY51" fmla="*/ 2314010 h 5663316"/>
              <a:gd name="connisteX52" fmla="*/ 8181975 w 10867987"/>
              <a:gd name="connsiteY52" fmla="*/ 2328615 h 5663316"/>
              <a:gd name="connisteX53" fmla="*/ 8642350 w 10867987"/>
              <a:gd name="connsiteY53" fmla="*/ 2328615 h 5663316"/>
              <a:gd name="connisteX54" fmla="*/ 9357995 w 10867987"/>
              <a:gd name="connsiteY54" fmla="*/ 2314010 h 5663316"/>
              <a:gd name="connisteX55" fmla="*/ 9513570 w 10867987"/>
              <a:gd name="connsiteY55" fmla="*/ 2293055 h 5663316"/>
              <a:gd name="connisteX56" fmla="*/ 9860915 w 10867987"/>
              <a:gd name="connsiteY56" fmla="*/ 2229555 h 5663316"/>
              <a:gd name="connisteX57" fmla="*/ 10094595 w 10867987"/>
              <a:gd name="connsiteY57" fmla="*/ 2158435 h 5663316"/>
              <a:gd name="connisteX58" fmla="*/ 10229215 w 10867987"/>
              <a:gd name="connsiteY58" fmla="*/ 2129860 h 5663316"/>
              <a:gd name="connisteX59" fmla="*/ 10476865 w 10867987"/>
              <a:gd name="connsiteY59" fmla="*/ 2030800 h 5663316"/>
              <a:gd name="connisteX60" fmla="*/ 10547985 w 10867987"/>
              <a:gd name="connsiteY60" fmla="*/ 2002860 h 5663316"/>
              <a:gd name="connisteX61" fmla="*/ 10774680 w 10867987"/>
              <a:gd name="connsiteY61" fmla="*/ 1868240 h 5663316"/>
              <a:gd name="connisteX62" fmla="*/ 10831195 w 10867987"/>
              <a:gd name="connsiteY62" fmla="*/ 1804105 h 5663316"/>
              <a:gd name="connisteX63" fmla="*/ 10866755 w 10867987"/>
              <a:gd name="connsiteY63" fmla="*/ 1684090 h 5663316"/>
              <a:gd name="connisteX64" fmla="*/ 10852785 w 10867987"/>
              <a:gd name="connsiteY64" fmla="*/ 1591380 h 5663316"/>
              <a:gd name="connisteX65" fmla="*/ 10817225 w 10867987"/>
              <a:gd name="connsiteY65" fmla="*/ 1485335 h 5663316"/>
              <a:gd name="connisteX66" fmla="*/ 10746105 w 10867987"/>
              <a:gd name="connsiteY66" fmla="*/ 1393260 h 5663316"/>
              <a:gd name="connisteX67" fmla="*/ 10561955 w 10867987"/>
              <a:gd name="connsiteY67" fmla="*/ 1265625 h 5663316"/>
              <a:gd name="connisteX68" fmla="*/ 10469880 w 10867987"/>
              <a:gd name="connsiteY68" fmla="*/ 1237685 h 5663316"/>
              <a:gd name="connisteX69" fmla="*/ 10399395 w 10867987"/>
              <a:gd name="connsiteY69" fmla="*/ 1272610 h 5663316"/>
              <a:gd name="connisteX70" fmla="*/ 10278745 w 10867987"/>
              <a:gd name="connsiteY70" fmla="*/ 1364685 h 5663316"/>
              <a:gd name="connisteX71" fmla="*/ 10080625 w 10867987"/>
              <a:gd name="connsiteY71" fmla="*/ 1527880 h 5663316"/>
              <a:gd name="connisteX72" fmla="*/ 9959975 w 10867987"/>
              <a:gd name="connsiteY72" fmla="*/ 1633925 h 5663316"/>
              <a:gd name="connisteX73" fmla="*/ 9825355 w 10867987"/>
              <a:gd name="connsiteY73" fmla="*/ 1776165 h 5663316"/>
              <a:gd name="connisteX74" fmla="*/ 9747250 w 10867987"/>
              <a:gd name="connsiteY74" fmla="*/ 1903165 h 5663316"/>
              <a:gd name="connisteX75" fmla="*/ 9655175 w 10867987"/>
              <a:gd name="connsiteY75" fmla="*/ 2045405 h 5663316"/>
              <a:gd name="connisteX76" fmla="*/ 9471025 w 10867987"/>
              <a:gd name="connsiteY76" fmla="*/ 2314010 h 5663316"/>
              <a:gd name="connisteX77" fmla="*/ 9428480 w 10867987"/>
              <a:gd name="connsiteY77" fmla="*/ 2392115 h 5663316"/>
              <a:gd name="connisteX78" fmla="*/ 9315450 w 10867987"/>
              <a:gd name="connsiteY78" fmla="*/ 2541340 h 5663316"/>
              <a:gd name="connisteX79" fmla="*/ 9244330 w 10867987"/>
              <a:gd name="connsiteY79" fmla="*/ 2640400 h 5663316"/>
              <a:gd name="connisteX80" fmla="*/ 9194800 w 10867987"/>
              <a:gd name="connsiteY80" fmla="*/ 2710885 h 5663316"/>
              <a:gd name="connisteX81" fmla="*/ 9138285 w 10867987"/>
              <a:gd name="connsiteY81" fmla="*/ 2788990 h 5663316"/>
              <a:gd name="connisteX82" fmla="*/ 9074150 w 10867987"/>
              <a:gd name="connsiteY82" fmla="*/ 2895035 h 5663316"/>
              <a:gd name="connisteX83" fmla="*/ 8847455 w 10867987"/>
              <a:gd name="connsiteY83" fmla="*/ 3143320 h 5663316"/>
              <a:gd name="connisteX84" fmla="*/ 8748395 w 10867987"/>
              <a:gd name="connsiteY84" fmla="*/ 3228410 h 5663316"/>
              <a:gd name="connisteX85" fmla="*/ 8528685 w 10867987"/>
              <a:gd name="connsiteY85" fmla="*/ 3448120 h 5663316"/>
              <a:gd name="connisteX86" fmla="*/ 8401050 w 10867987"/>
              <a:gd name="connsiteY86" fmla="*/ 3554165 h 5663316"/>
              <a:gd name="connisteX87" fmla="*/ 8259445 w 10867987"/>
              <a:gd name="connsiteY87" fmla="*/ 3667195 h 5663316"/>
              <a:gd name="connisteX88" fmla="*/ 8110855 w 10867987"/>
              <a:gd name="connsiteY88" fmla="*/ 3780860 h 5663316"/>
              <a:gd name="connisteX89" fmla="*/ 7834630 w 10867987"/>
              <a:gd name="connsiteY89" fmla="*/ 3951040 h 5663316"/>
              <a:gd name="connisteX90" fmla="*/ 7713980 w 10867987"/>
              <a:gd name="connsiteY90" fmla="*/ 4000570 h 5663316"/>
              <a:gd name="connisteX91" fmla="*/ 7572375 w 10867987"/>
              <a:gd name="connsiteY91" fmla="*/ 4071055 h 5663316"/>
              <a:gd name="connisteX92" fmla="*/ 7140575 w 10867987"/>
              <a:gd name="connsiteY92" fmla="*/ 4220280 h 5663316"/>
              <a:gd name="connisteX93" fmla="*/ 6892290 w 10867987"/>
              <a:gd name="connsiteY93" fmla="*/ 4290765 h 5663316"/>
              <a:gd name="connisteX94" fmla="*/ 6679565 w 10867987"/>
              <a:gd name="connsiteY94" fmla="*/ 4340295 h 5663316"/>
              <a:gd name="connisteX95" fmla="*/ 6339840 w 10867987"/>
              <a:gd name="connsiteY95" fmla="*/ 4404430 h 5663316"/>
              <a:gd name="connisteX96" fmla="*/ 6205220 w 10867987"/>
              <a:gd name="connsiteY96" fmla="*/ 4418400 h 5663316"/>
              <a:gd name="connisteX97" fmla="*/ 5779770 w 10867987"/>
              <a:gd name="connsiteY97" fmla="*/ 4453960 h 5663316"/>
              <a:gd name="connisteX98" fmla="*/ 5645150 w 10867987"/>
              <a:gd name="connsiteY98" fmla="*/ 4453960 h 5663316"/>
              <a:gd name="connisteX99" fmla="*/ 5383530 w 10867987"/>
              <a:gd name="connsiteY99" fmla="*/ 4467930 h 5663316"/>
              <a:gd name="connisteX100" fmla="*/ 5227320 w 10867987"/>
              <a:gd name="connsiteY100" fmla="*/ 4467930 h 5663316"/>
              <a:gd name="connisteX101" fmla="*/ 5106670 w 10867987"/>
              <a:gd name="connsiteY101" fmla="*/ 4467930 h 5663316"/>
              <a:gd name="connisteX102" fmla="*/ 5007610 w 10867987"/>
              <a:gd name="connsiteY102" fmla="*/ 4453960 h 5663316"/>
              <a:gd name="connisteX103" fmla="*/ 4908550 w 10867987"/>
              <a:gd name="connsiteY103" fmla="*/ 4432370 h 5663316"/>
              <a:gd name="connisteX104" fmla="*/ 4830445 w 10867987"/>
              <a:gd name="connsiteY104" fmla="*/ 4397445 h 5663316"/>
              <a:gd name="connisteX105" fmla="*/ 4752975 w 10867987"/>
              <a:gd name="connsiteY105" fmla="*/ 4333310 h 5663316"/>
              <a:gd name="connisteX106" fmla="*/ 4780915 w 10867987"/>
              <a:gd name="connsiteY106" fmla="*/ 4255840 h 5663316"/>
              <a:gd name="connisteX107" fmla="*/ 4859020 w 10867987"/>
              <a:gd name="connsiteY107" fmla="*/ 4220280 h 5663316"/>
              <a:gd name="connisteX108" fmla="*/ 5022215 w 10867987"/>
              <a:gd name="connsiteY108" fmla="*/ 4163130 h 5663316"/>
              <a:gd name="connisteX109" fmla="*/ 5163820 w 10867987"/>
              <a:gd name="connsiteY109" fmla="*/ 4121220 h 5663316"/>
              <a:gd name="connisteX110" fmla="*/ 5312410 w 10867987"/>
              <a:gd name="connsiteY110" fmla="*/ 4106615 h 5663316"/>
              <a:gd name="connisteX111" fmla="*/ 5440045 w 10867987"/>
              <a:gd name="connsiteY111" fmla="*/ 4106615 h 5663316"/>
              <a:gd name="connisteX112" fmla="*/ 5518150 w 10867987"/>
              <a:gd name="connsiteY112" fmla="*/ 4106615 h 5663316"/>
              <a:gd name="connisteX113" fmla="*/ 5595620 w 10867987"/>
              <a:gd name="connsiteY113" fmla="*/ 4106615 h 5663316"/>
              <a:gd name="connisteX114" fmla="*/ 5673725 w 10867987"/>
              <a:gd name="connsiteY114" fmla="*/ 4106615 h 5663316"/>
              <a:gd name="connisteX115" fmla="*/ 5751830 w 10867987"/>
              <a:gd name="connsiteY115" fmla="*/ 4106615 h 5663316"/>
              <a:gd name="connisteX116" fmla="*/ 5871845 w 10867987"/>
              <a:gd name="connsiteY116" fmla="*/ 4106615 h 5663316"/>
              <a:gd name="connisteX117" fmla="*/ 6063615 w 10867987"/>
              <a:gd name="connsiteY117" fmla="*/ 4106615 h 5663316"/>
              <a:gd name="connisteX118" fmla="*/ 6212205 w 10867987"/>
              <a:gd name="connsiteY118" fmla="*/ 4106615 h 5663316"/>
              <a:gd name="connisteX119" fmla="*/ 6318250 w 10867987"/>
              <a:gd name="connsiteY119" fmla="*/ 4106615 h 5663316"/>
              <a:gd name="connisteX120" fmla="*/ 6495415 w 10867987"/>
              <a:gd name="connsiteY120" fmla="*/ 4106615 h 5663316"/>
              <a:gd name="connisteX121" fmla="*/ 6623050 w 10867987"/>
              <a:gd name="connsiteY121" fmla="*/ 4106615 h 5663316"/>
              <a:gd name="connisteX122" fmla="*/ 6729095 w 10867987"/>
              <a:gd name="connsiteY122" fmla="*/ 4121220 h 5663316"/>
              <a:gd name="connisteX123" fmla="*/ 6977380 w 10867987"/>
              <a:gd name="connsiteY123" fmla="*/ 4149160 h 5663316"/>
              <a:gd name="connisteX124" fmla="*/ 7275195 w 10867987"/>
              <a:gd name="connsiteY124" fmla="*/ 4205675 h 5663316"/>
              <a:gd name="connisteX125" fmla="*/ 7345680 w 10867987"/>
              <a:gd name="connsiteY125" fmla="*/ 4227265 h 5663316"/>
              <a:gd name="connisteX126" fmla="*/ 7770495 w 10867987"/>
              <a:gd name="connsiteY126" fmla="*/ 4290765 h 5663316"/>
              <a:gd name="connisteX127" fmla="*/ 7919720 w 10867987"/>
              <a:gd name="connsiteY127" fmla="*/ 4326325 h 5663316"/>
              <a:gd name="connisteX128" fmla="*/ 8153400 w 10867987"/>
              <a:gd name="connsiteY128" fmla="*/ 4361885 h 5663316"/>
              <a:gd name="connisteX129" fmla="*/ 8387080 w 10867987"/>
              <a:gd name="connsiteY129" fmla="*/ 4375855 h 5663316"/>
              <a:gd name="connisteX130" fmla="*/ 8472170 w 10867987"/>
              <a:gd name="connsiteY130" fmla="*/ 4375855 h 5663316"/>
              <a:gd name="connisteX131" fmla="*/ 8670290 w 10867987"/>
              <a:gd name="connsiteY131" fmla="*/ 4389825 h 5663316"/>
              <a:gd name="connisteX132" fmla="*/ 8734425 w 10867987"/>
              <a:gd name="connsiteY132" fmla="*/ 4389825 h 5663316"/>
              <a:gd name="connisteX133" fmla="*/ 8961120 w 10867987"/>
              <a:gd name="connsiteY133" fmla="*/ 4389825 h 5663316"/>
              <a:gd name="connisteX134" fmla="*/ 9145270 w 10867987"/>
              <a:gd name="connsiteY134" fmla="*/ 4354900 h 5663316"/>
              <a:gd name="connisteX135" fmla="*/ 9230360 w 10867987"/>
              <a:gd name="connsiteY135" fmla="*/ 4326325 h 5663316"/>
              <a:gd name="connisteX136" fmla="*/ 9308465 w 10867987"/>
              <a:gd name="connsiteY136" fmla="*/ 4305370 h 5663316"/>
              <a:gd name="connisteX137" fmla="*/ 9400540 w 10867987"/>
              <a:gd name="connsiteY137" fmla="*/ 4276795 h 5663316"/>
              <a:gd name="connisteX138" fmla="*/ 9506585 w 10867987"/>
              <a:gd name="connsiteY138" fmla="*/ 4234250 h 5663316"/>
              <a:gd name="connisteX139" fmla="*/ 9584690 w 10867987"/>
              <a:gd name="connsiteY139" fmla="*/ 4184720 h 5663316"/>
              <a:gd name="connisteX140" fmla="*/ 9740265 w 10867987"/>
              <a:gd name="connsiteY140" fmla="*/ 4057085 h 5663316"/>
              <a:gd name="connisteX141" fmla="*/ 9860915 w 10867987"/>
              <a:gd name="connsiteY141" fmla="*/ 3731330 h 5663316"/>
              <a:gd name="connisteX142" fmla="*/ 9839325 w 10867987"/>
              <a:gd name="connsiteY142" fmla="*/ 3476060 h 5663316"/>
              <a:gd name="connisteX143" fmla="*/ 9804400 w 10867987"/>
              <a:gd name="connsiteY143" fmla="*/ 3341440 h 5663316"/>
              <a:gd name="connisteX144" fmla="*/ 9804400 w 10867987"/>
              <a:gd name="connsiteY144" fmla="*/ 3263970 h 5663316"/>
              <a:gd name="connisteX145" fmla="*/ 9775825 w 10867987"/>
              <a:gd name="connsiteY145" fmla="*/ 3157290 h 5663316"/>
              <a:gd name="connisteX146" fmla="*/ 9683750 w 10867987"/>
              <a:gd name="connsiteY146" fmla="*/ 3086805 h 5663316"/>
              <a:gd name="connisteX147" fmla="*/ 9584690 w 10867987"/>
              <a:gd name="connsiteY147" fmla="*/ 3022670 h 5663316"/>
              <a:gd name="connisteX148" fmla="*/ 9492615 w 10867987"/>
              <a:gd name="connsiteY148" fmla="*/ 2987110 h 5663316"/>
              <a:gd name="connisteX149" fmla="*/ 9343390 w 10867987"/>
              <a:gd name="connsiteY149" fmla="*/ 2973140 h 5663316"/>
              <a:gd name="connisteX150" fmla="*/ 9223375 w 10867987"/>
              <a:gd name="connsiteY150" fmla="*/ 2973140 h 5663316"/>
              <a:gd name="connisteX151" fmla="*/ 9116695 w 10867987"/>
              <a:gd name="connsiteY151" fmla="*/ 2973140 h 5663316"/>
              <a:gd name="connisteX152" fmla="*/ 9024620 w 10867987"/>
              <a:gd name="connsiteY152" fmla="*/ 2973140 h 5663316"/>
              <a:gd name="connisteX153" fmla="*/ 8904605 w 10867987"/>
              <a:gd name="connsiteY153" fmla="*/ 3022670 h 5663316"/>
              <a:gd name="connisteX154" fmla="*/ 8826500 w 10867987"/>
              <a:gd name="connsiteY154" fmla="*/ 3058230 h 5663316"/>
              <a:gd name="connisteX155" fmla="*/ 8741410 w 10867987"/>
              <a:gd name="connsiteY155" fmla="*/ 3107760 h 5663316"/>
              <a:gd name="connisteX156" fmla="*/ 8670290 w 10867987"/>
              <a:gd name="connsiteY156" fmla="*/ 3157290 h 5663316"/>
              <a:gd name="connisteX157" fmla="*/ 8514715 w 10867987"/>
              <a:gd name="connsiteY157" fmla="*/ 3221425 h 5663316"/>
              <a:gd name="connisteX158" fmla="*/ 8259445 w 10867987"/>
              <a:gd name="connsiteY158" fmla="*/ 3277940 h 5663316"/>
              <a:gd name="connisteX159" fmla="*/ 8167370 w 10867987"/>
              <a:gd name="connsiteY159" fmla="*/ 3305880 h 5663316"/>
              <a:gd name="connisteX160" fmla="*/ 7919720 w 10867987"/>
              <a:gd name="connsiteY160" fmla="*/ 3305880 h 5663316"/>
              <a:gd name="connisteX161" fmla="*/ 7720965 w 10867987"/>
              <a:gd name="connsiteY161" fmla="*/ 3305880 h 5663316"/>
              <a:gd name="connisteX162" fmla="*/ 7487285 w 10867987"/>
              <a:gd name="connsiteY162" fmla="*/ 3305880 h 5663316"/>
              <a:gd name="connisteX163" fmla="*/ 7211060 w 10867987"/>
              <a:gd name="connsiteY163" fmla="*/ 3305880 h 5663316"/>
              <a:gd name="connisteX164" fmla="*/ 6530975 w 10867987"/>
              <a:gd name="connsiteY164" fmla="*/ 3291910 h 5663316"/>
              <a:gd name="connisteX165" fmla="*/ 6134100 w 10867987"/>
              <a:gd name="connsiteY165" fmla="*/ 3270955 h 5663316"/>
              <a:gd name="connisteX166" fmla="*/ 6049010 w 10867987"/>
              <a:gd name="connsiteY166" fmla="*/ 3270955 h 5663316"/>
              <a:gd name="connisteX167" fmla="*/ 5922010 w 10867987"/>
              <a:gd name="connsiteY167" fmla="*/ 3256350 h 5663316"/>
              <a:gd name="connisteX168" fmla="*/ 5850890 w 10867987"/>
              <a:gd name="connsiteY168" fmla="*/ 3256350 h 5663316"/>
              <a:gd name="connisteX169" fmla="*/ 5666740 w 10867987"/>
              <a:gd name="connsiteY169" fmla="*/ 3221425 h 5663316"/>
              <a:gd name="connisteX170" fmla="*/ 5440045 w 10867987"/>
              <a:gd name="connsiteY170" fmla="*/ 3178880 h 5663316"/>
              <a:gd name="connisteX171" fmla="*/ 5368925 w 10867987"/>
              <a:gd name="connsiteY171" fmla="*/ 3150305 h 5663316"/>
              <a:gd name="connisteX172" fmla="*/ 5234305 w 10867987"/>
              <a:gd name="connsiteY172" fmla="*/ 3086805 h 5663316"/>
              <a:gd name="connisteX173" fmla="*/ 5099685 w 10867987"/>
              <a:gd name="connsiteY173" fmla="*/ 3001715 h 5663316"/>
              <a:gd name="connisteX174" fmla="*/ 5029200 w 10867987"/>
              <a:gd name="connsiteY174" fmla="*/ 2952185 h 5663316"/>
              <a:gd name="connisteX175" fmla="*/ 4930140 w 10867987"/>
              <a:gd name="connsiteY175" fmla="*/ 2909640 h 5663316"/>
              <a:gd name="connisteX176" fmla="*/ 4823460 w 10867987"/>
              <a:gd name="connsiteY176" fmla="*/ 2902655 h 5663316"/>
              <a:gd name="connisteX177" fmla="*/ 4674870 w 10867987"/>
              <a:gd name="connsiteY177" fmla="*/ 2923610 h 5663316"/>
              <a:gd name="connisteX178" fmla="*/ 4603750 w 10867987"/>
              <a:gd name="connsiteY178" fmla="*/ 2937580 h 5663316"/>
              <a:gd name="connisteX179" fmla="*/ 4490720 w 10867987"/>
              <a:gd name="connsiteY179" fmla="*/ 2987110 h 5663316"/>
              <a:gd name="connisteX180" fmla="*/ 4384040 w 10867987"/>
              <a:gd name="connsiteY180" fmla="*/ 3036640 h 5663316"/>
              <a:gd name="connisteX181" fmla="*/ 4228465 w 10867987"/>
              <a:gd name="connsiteY181" fmla="*/ 3129350 h 5663316"/>
              <a:gd name="connisteX182" fmla="*/ 4086860 w 10867987"/>
              <a:gd name="connsiteY182" fmla="*/ 3249365 h 5663316"/>
              <a:gd name="connisteX183" fmla="*/ 3867150 w 10867987"/>
              <a:gd name="connsiteY183" fmla="*/ 3455105 h 5663316"/>
              <a:gd name="connisteX184" fmla="*/ 3618865 w 10867987"/>
              <a:gd name="connsiteY184" fmla="*/ 3717360 h 5663316"/>
              <a:gd name="connisteX185" fmla="*/ 3470275 w 10867987"/>
              <a:gd name="connsiteY185" fmla="*/ 3865950 h 5663316"/>
              <a:gd name="connisteX186" fmla="*/ 3406775 w 10867987"/>
              <a:gd name="connsiteY186" fmla="*/ 3951040 h 5663316"/>
              <a:gd name="connisteX187" fmla="*/ 3342640 w 10867987"/>
              <a:gd name="connsiteY187" fmla="*/ 4078675 h 5663316"/>
              <a:gd name="connisteX188" fmla="*/ 3293110 w 10867987"/>
              <a:gd name="connsiteY188" fmla="*/ 4213295 h 5663316"/>
              <a:gd name="connisteX189" fmla="*/ 3265170 w 10867987"/>
              <a:gd name="connsiteY189" fmla="*/ 4333310 h 5663316"/>
              <a:gd name="connisteX190" fmla="*/ 3250565 w 10867987"/>
              <a:gd name="connsiteY190" fmla="*/ 4439990 h 5663316"/>
              <a:gd name="connisteX191" fmla="*/ 3243580 w 10867987"/>
              <a:gd name="connsiteY191" fmla="*/ 4602550 h 5663316"/>
              <a:gd name="connisteX192" fmla="*/ 3250565 w 10867987"/>
              <a:gd name="connsiteY192" fmla="*/ 4744155 h 5663316"/>
              <a:gd name="connisteX193" fmla="*/ 3307715 w 10867987"/>
              <a:gd name="connsiteY193" fmla="*/ 4921320 h 5663316"/>
              <a:gd name="connisteX194" fmla="*/ 3357245 w 10867987"/>
              <a:gd name="connsiteY194" fmla="*/ 5020380 h 5663316"/>
              <a:gd name="connisteX195" fmla="*/ 3463290 w 10867987"/>
              <a:gd name="connsiteY195" fmla="*/ 5148015 h 5663316"/>
              <a:gd name="connisteX196" fmla="*/ 3796030 w 10867987"/>
              <a:gd name="connsiteY196" fmla="*/ 5381695 h 5663316"/>
              <a:gd name="connisteX197" fmla="*/ 3895725 w 10867987"/>
              <a:gd name="connsiteY197" fmla="*/ 5403285 h 5663316"/>
              <a:gd name="connisteX198" fmla="*/ 4426585 w 10867987"/>
              <a:gd name="connsiteY198" fmla="*/ 5580450 h 5663316"/>
              <a:gd name="connisteX199" fmla="*/ 4554220 w 10867987"/>
              <a:gd name="connsiteY199" fmla="*/ 5580450 h 5663316"/>
              <a:gd name="connisteX200" fmla="*/ 4773930 w 10867987"/>
              <a:gd name="connsiteY200" fmla="*/ 5636965 h 5663316"/>
              <a:gd name="connisteX201" fmla="*/ 4879975 w 10867987"/>
              <a:gd name="connsiteY201" fmla="*/ 5658555 h 5663316"/>
              <a:gd name="connisteX202" fmla="*/ 4922520 w 10867987"/>
              <a:gd name="connsiteY202" fmla="*/ 5566480 h 5663316"/>
              <a:gd name="connisteX203" fmla="*/ 4894580 w 10867987"/>
              <a:gd name="connsiteY203" fmla="*/ 5431860 h 5663316"/>
              <a:gd name="connisteX204" fmla="*/ 4852035 w 10867987"/>
              <a:gd name="connsiteY204" fmla="*/ 5339785 h 5663316"/>
              <a:gd name="connisteX205" fmla="*/ 4780915 w 10867987"/>
              <a:gd name="connsiteY205" fmla="*/ 5226120 h 5663316"/>
              <a:gd name="connisteX206" fmla="*/ 4674870 w 10867987"/>
              <a:gd name="connsiteY206" fmla="*/ 5113090 h 5663316"/>
              <a:gd name="connisteX207" fmla="*/ 4610735 w 10867987"/>
              <a:gd name="connsiteY207" fmla="*/ 5070545 h 5663316"/>
              <a:gd name="connisteX208" fmla="*/ 4511675 w 10867987"/>
              <a:gd name="connsiteY208" fmla="*/ 4992440 h 5663316"/>
              <a:gd name="connisteX209" fmla="*/ 4306570 w 10867987"/>
              <a:gd name="connsiteY209" fmla="*/ 4907350 h 5663316"/>
              <a:gd name="connisteX210" fmla="*/ 4178935 w 10867987"/>
              <a:gd name="connsiteY210" fmla="*/ 4857820 h 5663316"/>
              <a:gd name="connisteX211" fmla="*/ 4086860 w 10867987"/>
              <a:gd name="connsiteY211" fmla="*/ 4843850 h 5663316"/>
              <a:gd name="connisteX212" fmla="*/ 3966210 w 10867987"/>
              <a:gd name="connsiteY212" fmla="*/ 4815275 h 5663316"/>
              <a:gd name="connisteX213" fmla="*/ 3881120 w 10867987"/>
              <a:gd name="connsiteY213" fmla="*/ 4815275 h 5663316"/>
              <a:gd name="connisteX214" fmla="*/ 3796030 w 10867987"/>
              <a:gd name="connsiteY214" fmla="*/ 4801305 h 5663316"/>
              <a:gd name="connisteX215" fmla="*/ 3683000 w 10867987"/>
              <a:gd name="connsiteY215" fmla="*/ 4801305 h 5663316"/>
              <a:gd name="connisteX216" fmla="*/ 3526790 w 10867987"/>
              <a:gd name="connsiteY216" fmla="*/ 4815275 h 5663316"/>
              <a:gd name="connisteX217" fmla="*/ 3385185 w 10867987"/>
              <a:gd name="connsiteY217" fmla="*/ 4829245 h 5663316"/>
              <a:gd name="connisteX218" fmla="*/ 3194050 w 10867987"/>
              <a:gd name="connsiteY218" fmla="*/ 4871790 h 5663316"/>
              <a:gd name="connisteX219" fmla="*/ 2910840 w 10867987"/>
              <a:gd name="connsiteY219" fmla="*/ 4921320 h 5663316"/>
              <a:gd name="connisteX220" fmla="*/ 2726690 w 10867987"/>
              <a:gd name="connsiteY220" fmla="*/ 4978470 h 5663316"/>
              <a:gd name="connisteX221" fmla="*/ 2499995 w 10867987"/>
              <a:gd name="connsiteY221" fmla="*/ 5055940 h 5663316"/>
              <a:gd name="connisteX222" fmla="*/ 2336800 w 10867987"/>
              <a:gd name="connsiteY222" fmla="*/ 5134045 h 5663316"/>
              <a:gd name="connisteX223" fmla="*/ 2181225 w 10867987"/>
              <a:gd name="connsiteY223" fmla="*/ 5240090 h 5663316"/>
              <a:gd name="connisteX224" fmla="*/ 2038985 w 10867987"/>
              <a:gd name="connsiteY224" fmla="*/ 5346770 h 5663316"/>
              <a:gd name="connisteX225" fmla="*/ 1946910 w 10867987"/>
              <a:gd name="connsiteY225" fmla="*/ 5417255 h 5663316"/>
              <a:gd name="connisteX226" fmla="*/ 1847850 w 10867987"/>
              <a:gd name="connsiteY226" fmla="*/ 5481390 h 5663316"/>
              <a:gd name="connisteX227" fmla="*/ 1762760 w 10867987"/>
              <a:gd name="connsiteY227" fmla="*/ 5523935 h 5663316"/>
              <a:gd name="connisteX228" fmla="*/ 1642745 w 10867987"/>
              <a:gd name="connsiteY228" fmla="*/ 5530920 h 5663316"/>
              <a:gd name="connisteX229" fmla="*/ 1302385 w 10867987"/>
              <a:gd name="connsiteY229" fmla="*/ 5424240 h 5663316"/>
              <a:gd name="connisteX230" fmla="*/ 927100 w 10867987"/>
              <a:gd name="connsiteY230" fmla="*/ 5120075 h 5663316"/>
              <a:gd name="connisteX231" fmla="*/ 835025 w 10867987"/>
              <a:gd name="connsiteY231" fmla="*/ 4985455 h 5663316"/>
              <a:gd name="connisteX232" fmla="*/ 799465 w 10867987"/>
              <a:gd name="connsiteY232" fmla="*/ 4885760 h 5663316"/>
              <a:gd name="connisteX233" fmla="*/ 707390 w 10867987"/>
              <a:gd name="connsiteY233" fmla="*/ 4659065 h 5663316"/>
              <a:gd name="connisteX234" fmla="*/ 678815 w 10867987"/>
              <a:gd name="connsiteY234" fmla="*/ 4566990 h 5663316"/>
              <a:gd name="connisteX235" fmla="*/ 664845 w 10867987"/>
              <a:gd name="connsiteY235" fmla="*/ 4489520 h 5663316"/>
              <a:gd name="connisteX236" fmla="*/ 615315 w 10867987"/>
              <a:gd name="connsiteY236" fmla="*/ 4283780 h 5663316"/>
              <a:gd name="connisteX237" fmla="*/ 608330 w 10867987"/>
              <a:gd name="connsiteY237" fmla="*/ 4050100 h 5663316"/>
              <a:gd name="connisteX238" fmla="*/ 608330 w 10867987"/>
              <a:gd name="connsiteY238" fmla="*/ 3965010 h 5663316"/>
              <a:gd name="connisteX239" fmla="*/ 629285 w 10867987"/>
              <a:gd name="connsiteY239" fmla="*/ 3830390 h 5663316"/>
              <a:gd name="connisteX240" fmla="*/ 685800 w 10867987"/>
              <a:gd name="connsiteY240" fmla="*/ 3653225 h 5663316"/>
              <a:gd name="connisteX241" fmla="*/ 728345 w 10867987"/>
              <a:gd name="connsiteY241" fmla="*/ 3554165 h 5663316"/>
              <a:gd name="connisteX242" fmla="*/ 770890 w 10867987"/>
              <a:gd name="connsiteY242" fmla="*/ 3433515 h 5663316"/>
              <a:gd name="connisteX243" fmla="*/ 828040 w 10867987"/>
              <a:gd name="connsiteY243" fmla="*/ 3298895 h 5663316"/>
              <a:gd name="connisteX244" fmla="*/ 1005205 w 10867987"/>
              <a:gd name="connsiteY244" fmla="*/ 2881065 h 5663316"/>
              <a:gd name="connisteX245" fmla="*/ 1054735 w 10867987"/>
              <a:gd name="connsiteY245" fmla="*/ 2675325 h 5663316"/>
              <a:gd name="connisteX246" fmla="*/ 1061720 w 10867987"/>
              <a:gd name="connsiteY246" fmla="*/ 2541340 h 5663316"/>
              <a:gd name="connisteX247" fmla="*/ 1146810 w 10867987"/>
              <a:gd name="connsiteY247" fmla="*/ 2441645 h 5663316"/>
              <a:gd name="connisteX248" fmla="*/ 1337945 w 10867987"/>
              <a:gd name="connsiteY248" fmla="*/ 2349570 h 5663316"/>
              <a:gd name="connisteX249" fmla="*/ 1408430 w 10867987"/>
              <a:gd name="connsiteY249" fmla="*/ 2321630 h 5663316"/>
              <a:gd name="connisteX250" fmla="*/ 1593215 w 10867987"/>
              <a:gd name="connsiteY250" fmla="*/ 2272100 h 5663316"/>
              <a:gd name="connisteX251" fmla="*/ 1720215 w 10867987"/>
              <a:gd name="connsiteY251" fmla="*/ 2272100 h 5663316"/>
              <a:gd name="connisteX252" fmla="*/ 1784350 w 10867987"/>
              <a:gd name="connsiteY252" fmla="*/ 2272100 h 5663316"/>
              <a:gd name="connisteX253" fmla="*/ 1925955 w 10867987"/>
              <a:gd name="connsiteY253" fmla="*/ 2342585 h 5663316"/>
              <a:gd name="connisteX254" fmla="*/ 2152650 w 10867987"/>
              <a:gd name="connsiteY254" fmla="*/ 2512765 h 5663316"/>
              <a:gd name="connisteX255" fmla="*/ 2258695 w 10867987"/>
              <a:gd name="connsiteY255" fmla="*/ 2647385 h 5663316"/>
              <a:gd name="connisteX256" fmla="*/ 2280285 w 10867987"/>
              <a:gd name="connsiteY256" fmla="*/ 2725490 h 5663316"/>
              <a:gd name="connisteX257" fmla="*/ 2237740 w 10867987"/>
              <a:gd name="connsiteY257" fmla="*/ 2817565 h 5663316"/>
              <a:gd name="connisteX258" fmla="*/ 2081530 w 10867987"/>
              <a:gd name="connsiteY258" fmla="*/ 2867095 h 5663316"/>
              <a:gd name="connisteX259" fmla="*/ 1968500 w 10867987"/>
              <a:gd name="connsiteY259" fmla="*/ 2881065 h 5663316"/>
              <a:gd name="connisteX260" fmla="*/ 1876425 w 10867987"/>
              <a:gd name="connsiteY260" fmla="*/ 2881065 h 5663316"/>
              <a:gd name="connisteX261" fmla="*/ 1791335 w 10867987"/>
              <a:gd name="connsiteY261" fmla="*/ 2881065 h 5663316"/>
              <a:gd name="connisteX262" fmla="*/ 1621155 w 10867987"/>
              <a:gd name="connsiteY262" fmla="*/ 2888050 h 5663316"/>
              <a:gd name="connisteX263" fmla="*/ 1501140 w 10867987"/>
              <a:gd name="connsiteY263" fmla="*/ 2867095 h 5663316"/>
              <a:gd name="connisteX264" fmla="*/ 1437005 w 10867987"/>
              <a:gd name="connsiteY264" fmla="*/ 2838520 h 5663316"/>
              <a:gd name="connisteX265" fmla="*/ 1366520 w 10867987"/>
              <a:gd name="connsiteY265" fmla="*/ 2802960 h 5663316"/>
              <a:gd name="connisteX266" fmla="*/ 1302385 w 10867987"/>
              <a:gd name="connsiteY266" fmla="*/ 2725490 h 5663316"/>
              <a:gd name="connisteX267" fmla="*/ 1274445 w 10867987"/>
              <a:gd name="connsiteY267" fmla="*/ 2661355 h 5663316"/>
              <a:gd name="connisteX268" fmla="*/ 1252855 w 10867987"/>
              <a:gd name="connsiteY268" fmla="*/ 2448630 h 5663316"/>
              <a:gd name="connisteX269" fmla="*/ 1252855 w 10867987"/>
              <a:gd name="connsiteY269" fmla="*/ 2378145 h 5663316"/>
              <a:gd name="connisteX270" fmla="*/ 1252855 w 10867987"/>
              <a:gd name="connsiteY270" fmla="*/ 2165420 h 5663316"/>
              <a:gd name="connisteX271" fmla="*/ 1252855 w 10867987"/>
              <a:gd name="connsiteY271" fmla="*/ 1938725 h 5663316"/>
              <a:gd name="connisteX272" fmla="*/ 1295400 w 10867987"/>
              <a:gd name="connsiteY272" fmla="*/ 1740605 h 5663316"/>
              <a:gd name="connisteX273" fmla="*/ 1330960 w 10867987"/>
              <a:gd name="connsiteY273" fmla="*/ 1556455 h 5663316"/>
              <a:gd name="connisteX274" fmla="*/ 1430020 w 10867987"/>
              <a:gd name="connsiteY274" fmla="*/ 1357700 h 5663316"/>
              <a:gd name="connisteX275" fmla="*/ 1621155 w 10867987"/>
              <a:gd name="connsiteY275" fmla="*/ 1131005 h 5663316"/>
              <a:gd name="connisteX276" fmla="*/ 1685290 w 10867987"/>
              <a:gd name="connsiteY276" fmla="*/ 1060520 h 5663316"/>
              <a:gd name="connisteX277" fmla="*/ 1805305 w 10867987"/>
              <a:gd name="connsiteY277" fmla="*/ 953840 h 5663316"/>
              <a:gd name="connisteX278" fmla="*/ 1876425 w 10867987"/>
              <a:gd name="connsiteY278" fmla="*/ 883355 h 5663316"/>
              <a:gd name="connisteX279" fmla="*/ 1932940 w 10867987"/>
              <a:gd name="connsiteY279" fmla="*/ 812235 h 5663316"/>
              <a:gd name="connisteX280" fmla="*/ 1932940 w 10867987"/>
              <a:gd name="connsiteY280" fmla="*/ 734130 h 5663316"/>
              <a:gd name="connisteX281" fmla="*/ 1932940 w 10867987"/>
              <a:gd name="connsiteY281" fmla="*/ 635070 h 5663316"/>
              <a:gd name="connisteX282" fmla="*/ 1932940 w 10867987"/>
              <a:gd name="connsiteY282" fmla="*/ 549980 h 5663316"/>
              <a:gd name="connisteX283" fmla="*/ 1883410 w 10867987"/>
              <a:gd name="connsiteY283" fmla="*/ 394405 h 5663316"/>
              <a:gd name="connisteX284" fmla="*/ 1727835 w 10867987"/>
              <a:gd name="connsiteY284" fmla="*/ 231210 h 5663316"/>
              <a:gd name="connisteX285" fmla="*/ 1401445 w 10867987"/>
              <a:gd name="connsiteY285" fmla="*/ 103575 h 5663316"/>
              <a:gd name="connisteX286" fmla="*/ 1167765 w 10867987"/>
              <a:gd name="connsiteY286" fmla="*/ 33090 h 5663316"/>
              <a:gd name="connisteX287" fmla="*/ 962660 w 10867987"/>
              <a:gd name="connsiteY287" fmla="*/ 4515 h 5663316"/>
              <a:gd name="connisteX288" fmla="*/ 855980 w 10867987"/>
              <a:gd name="connsiteY288" fmla="*/ 4515 h 5663316"/>
              <a:gd name="connisteX289" fmla="*/ 763905 w 10867987"/>
              <a:gd name="connsiteY289" fmla="*/ 4515 h 5663316"/>
              <a:gd name="connisteX290" fmla="*/ 516255 w 10867987"/>
              <a:gd name="connsiteY290" fmla="*/ 54045 h 5663316"/>
              <a:gd name="connisteX291" fmla="*/ 374650 w 10867987"/>
              <a:gd name="connsiteY291" fmla="*/ 89605 h 5663316"/>
              <a:gd name="connisteX292" fmla="*/ 0 w 10867987"/>
              <a:gd name="connsiteY292" fmla="*/ 160725 h 56633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 ang="0">
                <a:pos x="connisteX174" y="connsiteY174"/>
              </a:cxn>
              <a:cxn ang="0">
                <a:pos x="connisteX175" y="connsiteY175"/>
              </a:cxn>
              <a:cxn ang="0">
                <a:pos x="connisteX176" y="connsiteY176"/>
              </a:cxn>
              <a:cxn ang="0">
                <a:pos x="connisteX177" y="connsiteY177"/>
              </a:cxn>
              <a:cxn ang="0">
                <a:pos x="connisteX178" y="connsiteY178"/>
              </a:cxn>
              <a:cxn ang="0">
                <a:pos x="connisteX179" y="connsiteY179"/>
              </a:cxn>
              <a:cxn ang="0">
                <a:pos x="connisteX180" y="connsiteY180"/>
              </a:cxn>
              <a:cxn ang="0">
                <a:pos x="connisteX181" y="connsiteY181"/>
              </a:cxn>
              <a:cxn ang="0">
                <a:pos x="connisteX182" y="connsiteY182"/>
              </a:cxn>
              <a:cxn ang="0">
                <a:pos x="connisteX183" y="connsiteY183"/>
              </a:cxn>
              <a:cxn ang="0">
                <a:pos x="connisteX184" y="connsiteY184"/>
              </a:cxn>
              <a:cxn ang="0">
                <a:pos x="connisteX185" y="connsiteY185"/>
              </a:cxn>
              <a:cxn ang="0">
                <a:pos x="connisteX186" y="connsiteY186"/>
              </a:cxn>
              <a:cxn ang="0">
                <a:pos x="connisteX187" y="connsiteY187"/>
              </a:cxn>
              <a:cxn ang="0">
                <a:pos x="connisteX188" y="connsiteY188"/>
              </a:cxn>
              <a:cxn ang="0">
                <a:pos x="connisteX189" y="connsiteY189"/>
              </a:cxn>
              <a:cxn ang="0">
                <a:pos x="connisteX190" y="connsiteY190"/>
              </a:cxn>
              <a:cxn ang="0">
                <a:pos x="connisteX191" y="connsiteY191"/>
              </a:cxn>
              <a:cxn ang="0">
                <a:pos x="connisteX192" y="connsiteY192"/>
              </a:cxn>
              <a:cxn ang="0">
                <a:pos x="connisteX193" y="connsiteY193"/>
              </a:cxn>
              <a:cxn ang="0">
                <a:pos x="connisteX194" y="connsiteY194"/>
              </a:cxn>
              <a:cxn ang="0">
                <a:pos x="connisteX195" y="connsiteY195"/>
              </a:cxn>
              <a:cxn ang="0">
                <a:pos x="connisteX196" y="connsiteY196"/>
              </a:cxn>
              <a:cxn ang="0">
                <a:pos x="connisteX197" y="connsiteY197"/>
              </a:cxn>
              <a:cxn ang="0">
                <a:pos x="connisteX198" y="connsiteY198"/>
              </a:cxn>
              <a:cxn ang="0">
                <a:pos x="connisteX199" y="connsiteY199"/>
              </a:cxn>
              <a:cxn ang="0">
                <a:pos x="connisteX200" y="connsiteY200"/>
              </a:cxn>
              <a:cxn ang="0">
                <a:pos x="connisteX201" y="connsiteY201"/>
              </a:cxn>
              <a:cxn ang="0">
                <a:pos x="connisteX202" y="connsiteY202"/>
              </a:cxn>
              <a:cxn ang="0">
                <a:pos x="connisteX203" y="connsiteY203"/>
              </a:cxn>
              <a:cxn ang="0">
                <a:pos x="connisteX204" y="connsiteY204"/>
              </a:cxn>
              <a:cxn ang="0">
                <a:pos x="connisteX205" y="connsiteY205"/>
              </a:cxn>
              <a:cxn ang="0">
                <a:pos x="connisteX206" y="connsiteY206"/>
              </a:cxn>
              <a:cxn ang="0">
                <a:pos x="connisteX207" y="connsiteY207"/>
              </a:cxn>
              <a:cxn ang="0">
                <a:pos x="connisteX208" y="connsiteY208"/>
              </a:cxn>
              <a:cxn ang="0">
                <a:pos x="connisteX209" y="connsiteY209"/>
              </a:cxn>
              <a:cxn ang="0">
                <a:pos x="connisteX210" y="connsiteY210"/>
              </a:cxn>
              <a:cxn ang="0">
                <a:pos x="connisteX211" y="connsiteY211"/>
              </a:cxn>
              <a:cxn ang="0">
                <a:pos x="connisteX212" y="connsiteY212"/>
              </a:cxn>
              <a:cxn ang="0">
                <a:pos x="connisteX213" y="connsiteY213"/>
              </a:cxn>
              <a:cxn ang="0">
                <a:pos x="connisteX214" y="connsiteY214"/>
              </a:cxn>
              <a:cxn ang="0">
                <a:pos x="connisteX215" y="connsiteY215"/>
              </a:cxn>
              <a:cxn ang="0">
                <a:pos x="connisteX216" y="connsiteY216"/>
              </a:cxn>
              <a:cxn ang="0">
                <a:pos x="connisteX217" y="connsiteY217"/>
              </a:cxn>
              <a:cxn ang="0">
                <a:pos x="connisteX218" y="connsiteY218"/>
              </a:cxn>
              <a:cxn ang="0">
                <a:pos x="connisteX219" y="connsiteY219"/>
              </a:cxn>
              <a:cxn ang="0">
                <a:pos x="connisteX220" y="connsiteY220"/>
              </a:cxn>
              <a:cxn ang="0">
                <a:pos x="connisteX221" y="connsiteY221"/>
              </a:cxn>
              <a:cxn ang="0">
                <a:pos x="connisteX222" y="connsiteY222"/>
              </a:cxn>
              <a:cxn ang="0">
                <a:pos x="connisteX223" y="connsiteY223"/>
              </a:cxn>
              <a:cxn ang="0">
                <a:pos x="connisteX224" y="connsiteY224"/>
              </a:cxn>
              <a:cxn ang="0">
                <a:pos x="connisteX225" y="connsiteY225"/>
              </a:cxn>
              <a:cxn ang="0">
                <a:pos x="connisteX226" y="connsiteY226"/>
              </a:cxn>
              <a:cxn ang="0">
                <a:pos x="connisteX227" y="connsiteY227"/>
              </a:cxn>
              <a:cxn ang="0">
                <a:pos x="connisteX228" y="connsiteY228"/>
              </a:cxn>
              <a:cxn ang="0">
                <a:pos x="connisteX229" y="connsiteY229"/>
              </a:cxn>
              <a:cxn ang="0">
                <a:pos x="connisteX230" y="connsiteY230"/>
              </a:cxn>
              <a:cxn ang="0">
                <a:pos x="connisteX231" y="connsiteY231"/>
              </a:cxn>
              <a:cxn ang="0">
                <a:pos x="connisteX232" y="connsiteY232"/>
              </a:cxn>
              <a:cxn ang="0">
                <a:pos x="connisteX233" y="connsiteY233"/>
              </a:cxn>
              <a:cxn ang="0">
                <a:pos x="connisteX234" y="connsiteY234"/>
              </a:cxn>
              <a:cxn ang="0">
                <a:pos x="connisteX235" y="connsiteY235"/>
              </a:cxn>
              <a:cxn ang="0">
                <a:pos x="connisteX236" y="connsiteY236"/>
              </a:cxn>
              <a:cxn ang="0">
                <a:pos x="connisteX237" y="connsiteY237"/>
              </a:cxn>
              <a:cxn ang="0">
                <a:pos x="connisteX238" y="connsiteY238"/>
              </a:cxn>
              <a:cxn ang="0">
                <a:pos x="connisteX239" y="connsiteY239"/>
              </a:cxn>
              <a:cxn ang="0">
                <a:pos x="connisteX240" y="connsiteY240"/>
              </a:cxn>
              <a:cxn ang="0">
                <a:pos x="connisteX241" y="connsiteY241"/>
              </a:cxn>
              <a:cxn ang="0">
                <a:pos x="connisteX242" y="connsiteY242"/>
              </a:cxn>
              <a:cxn ang="0">
                <a:pos x="connisteX243" y="connsiteY243"/>
              </a:cxn>
              <a:cxn ang="0">
                <a:pos x="connisteX244" y="connsiteY244"/>
              </a:cxn>
              <a:cxn ang="0">
                <a:pos x="connisteX245" y="connsiteY245"/>
              </a:cxn>
              <a:cxn ang="0">
                <a:pos x="connisteX246" y="connsiteY246"/>
              </a:cxn>
              <a:cxn ang="0">
                <a:pos x="connisteX247" y="connsiteY247"/>
              </a:cxn>
              <a:cxn ang="0">
                <a:pos x="connisteX248" y="connsiteY248"/>
              </a:cxn>
              <a:cxn ang="0">
                <a:pos x="connisteX249" y="connsiteY249"/>
              </a:cxn>
              <a:cxn ang="0">
                <a:pos x="connisteX250" y="connsiteY250"/>
              </a:cxn>
              <a:cxn ang="0">
                <a:pos x="connisteX251" y="connsiteY251"/>
              </a:cxn>
              <a:cxn ang="0">
                <a:pos x="connisteX252" y="connsiteY252"/>
              </a:cxn>
              <a:cxn ang="0">
                <a:pos x="connisteX253" y="connsiteY253"/>
              </a:cxn>
              <a:cxn ang="0">
                <a:pos x="connisteX254" y="connsiteY254"/>
              </a:cxn>
              <a:cxn ang="0">
                <a:pos x="connisteX255" y="connsiteY255"/>
              </a:cxn>
              <a:cxn ang="0">
                <a:pos x="connisteX256" y="connsiteY256"/>
              </a:cxn>
              <a:cxn ang="0">
                <a:pos x="connisteX257" y="connsiteY257"/>
              </a:cxn>
              <a:cxn ang="0">
                <a:pos x="connisteX258" y="connsiteY258"/>
              </a:cxn>
              <a:cxn ang="0">
                <a:pos x="connisteX259" y="connsiteY259"/>
              </a:cxn>
              <a:cxn ang="0">
                <a:pos x="connisteX260" y="connsiteY260"/>
              </a:cxn>
              <a:cxn ang="0">
                <a:pos x="connisteX261" y="connsiteY261"/>
              </a:cxn>
              <a:cxn ang="0">
                <a:pos x="connisteX262" y="connsiteY262"/>
              </a:cxn>
              <a:cxn ang="0">
                <a:pos x="connisteX263" y="connsiteY263"/>
              </a:cxn>
              <a:cxn ang="0">
                <a:pos x="connisteX264" y="connsiteY264"/>
              </a:cxn>
              <a:cxn ang="0">
                <a:pos x="connisteX265" y="connsiteY265"/>
              </a:cxn>
              <a:cxn ang="0">
                <a:pos x="connisteX266" y="connsiteY266"/>
              </a:cxn>
              <a:cxn ang="0">
                <a:pos x="connisteX267" y="connsiteY267"/>
              </a:cxn>
              <a:cxn ang="0">
                <a:pos x="connisteX268" y="connsiteY268"/>
              </a:cxn>
              <a:cxn ang="0">
                <a:pos x="connisteX269" y="connsiteY269"/>
              </a:cxn>
              <a:cxn ang="0">
                <a:pos x="connisteX270" y="connsiteY270"/>
              </a:cxn>
              <a:cxn ang="0">
                <a:pos x="connisteX271" y="connsiteY271"/>
              </a:cxn>
              <a:cxn ang="0">
                <a:pos x="connisteX272" y="connsiteY272"/>
              </a:cxn>
              <a:cxn ang="0">
                <a:pos x="connisteX273" y="connsiteY273"/>
              </a:cxn>
              <a:cxn ang="0">
                <a:pos x="connisteX274" y="connsiteY274"/>
              </a:cxn>
              <a:cxn ang="0">
                <a:pos x="connisteX275" y="connsiteY275"/>
              </a:cxn>
              <a:cxn ang="0">
                <a:pos x="connisteX276" y="connsiteY276"/>
              </a:cxn>
              <a:cxn ang="0">
                <a:pos x="connisteX277" y="connsiteY277"/>
              </a:cxn>
              <a:cxn ang="0">
                <a:pos x="connisteX278" y="connsiteY278"/>
              </a:cxn>
              <a:cxn ang="0">
                <a:pos x="connisteX279" y="connsiteY279"/>
              </a:cxn>
              <a:cxn ang="0">
                <a:pos x="connisteX280" y="connsiteY280"/>
              </a:cxn>
              <a:cxn ang="0">
                <a:pos x="connisteX281" y="connsiteY281"/>
              </a:cxn>
              <a:cxn ang="0">
                <a:pos x="connisteX282" y="connsiteY282"/>
              </a:cxn>
              <a:cxn ang="0">
                <a:pos x="connisteX283" y="connsiteY283"/>
              </a:cxn>
              <a:cxn ang="0">
                <a:pos x="connisteX284" y="connsiteY284"/>
              </a:cxn>
              <a:cxn ang="0">
                <a:pos x="connisteX285" y="connsiteY285"/>
              </a:cxn>
              <a:cxn ang="0">
                <a:pos x="connisteX286" y="connsiteY286"/>
              </a:cxn>
              <a:cxn ang="0">
                <a:pos x="connisteX287" y="connsiteY287"/>
              </a:cxn>
              <a:cxn ang="0">
                <a:pos x="connisteX288" y="connsiteY288"/>
              </a:cxn>
              <a:cxn ang="0">
                <a:pos x="connisteX289" y="connsiteY289"/>
              </a:cxn>
              <a:cxn ang="0">
                <a:pos x="connisteX290" y="connsiteY290"/>
              </a:cxn>
              <a:cxn ang="0">
                <a:pos x="connisteX291" y="connsiteY291"/>
              </a:cxn>
              <a:cxn ang="0">
                <a:pos x="connisteX292" y="connsiteY292"/>
              </a:cxn>
            </a:cxnLst>
            <a:rect l="l" t="t" r="r" b="b"/>
            <a:pathLst>
              <a:path w="10867987" h="5663316">
                <a:moveTo>
                  <a:pt x="9166225" y="684601"/>
                </a:moveTo>
                <a:cubicBezTo>
                  <a:pt x="9144635" y="683331"/>
                  <a:pt x="9095740" y="678886"/>
                  <a:pt x="9046210" y="677616"/>
                </a:cubicBezTo>
                <a:cubicBezTo>
                  <a:pt x="8996680" y="676346"/>
                  <a:pt x="8966835" y="677616"/>
                  <a:pt x="8918575" y="677616"/>
                </a:cubicBezTo>
                <a:cubicBezTo>
                  <a:pt x="8870315" y="677616"/>
                  <a:pt x="8864600" y="669361"/>
                  <a:pt x="8804910" y="677616"/>
                </a:cubicBezTo>
                <a:cubicBezTo>
                  <a:pt x="8745220" y="685871"/>
                  <a:pt x="8686165" y="703016"/>
                  <a:pt x="8620760" y="720161"/>
                </a:cubicBezTo>
                <a:cubicBezTo>
                  <a:pt x="8555355" y="737306"/>
                  <a:pt x="8534400" y="739846"/>
                  <a:pt x="8479155" y="762706"/>
                </a:cubicBezTo>
                <a:cubicBezTo>
                  <a:pt x="8423910" y="785566"/>
                  <a:pt x="8402320" y="794456"/>
                  <a:pt x="8344535" y="833826"/>
                </a:cubicBezTo>
                <a:cubicBezTo>
                  <a:pt x="8286750" y="873196"/>
                  <a:pt x="8237220" y="912566"/>
                  <a:pt x="8188960" y="960826"/>
                </a:cubicBezTo>
                <a:cubicBezTo>
                  <a:pt x="8140700" y="1009086"/>
                  <a:pt x="8134985" y="1028771"/>
                  <a:pt x="8103870" y="1074491"/>
                </a:cubicBezTo>
                <a:cubicBezTo>
                  <a:pt x="8072755" y="1120211"/>
                  <a:pt x="8056880" y="1146881"/>
                  <a:pt x="8032750" y="1188156"/>
                </a:cubicBezTo>
                <a:cubicBezTo>
                  <a:pt x="8008620" y="1229431"/>
                  <a:pt x="8008620" y="1223716"/>
                  <a:pt x="7983220" y="1280231"/>
                </a:cubicBezTo>
                <a:cubicBezTo>
                  <a:pt x="7957820" y="1336746"/>
                  <a:pt x="7926070" y="1419296"/>
                  <a:pt x="7905115" y="1471366"/>
                </a:cubicBezTo>
                <a:cubicBezTo>
                  <a:pt x="7884160" y="1523436"/>
                  <a:pt x="7905750" y="1465651"/>
                  <a:pt x="7877175" y="1541851"/>
                </a:cubicBezTo>
                <a:cubicBezTo>
                  <a:pt x="7848600" y="1618051"/>
                  <a:pt x="7795895" y="1767276"/>
                  <a:pt x="7763510" y="1853636"/>
                </a:cubicBezTo>
                <a:cubicBezTo>
                  <a:pt x="7731125" y="1939996"/>
                  <a:pt x="7743825" y="1894911"/>
                  <a:pt x="7713980" y="1974286"/>
                </a:cubicBezTo>
                <a:cubicBezTo>
                  <a:pt x="7684135" y="2053661"/>
                  <a:pt x="7664450" y="2118431"/>
                  <a:pt x="7614920" y="2250511"/>
                </a:cubicBezTo>
                <a:cubicBezTo>
                  <a:pt x="7565390" y="2382591"/>
                  <a:pt x="7503160" y="2540071"/>
                  <a:pt x="7466330" y="2633416"/>
                </a:cubicBezTo>
                <a:cubicBezTo>
                  <a:pt x="7429500" y="2726761"/>
                  <a:pt x="7457440" y="2658181"/>
                  <a:pt x="7430770" y="2717871"/>
                </a:cubicBezTo>
                <a:cubicBezTo>
                  <a:pt x="7404100" y="2777561"/>
                  <a:pt x="7386955" y="2849951"/>
                  <a:pt x="7331710" y="2930596"/>
                </a:cubicBezTo>
                <a:cubicBezTo>
                  <a:pt x="7276465" y="3011241"/>
                  <a:pt x="7204075" y="3072201"/>
                  <a:pt x="7154545" y="3121731"/>
                </a:cubicBezTo>
                <a:cubicBezTo>
                  <a:pt x="7105015" y="3171261"/>
                  <a:pt x="7168515" y="3135066"/>
                  <a:pt x="7083425" y="3178881"/>
                </a:cubicBezTo>
                <a:cubicBezTo>
                  <a:pt x="6998335" y="3222696"/>
                  <a:pt x="6871970" y="3286196"/>
                  <a:pt x="6729095" y="3341441"/>
                </a:cubicBezTo>
                <a:cubicBezTo>
                  <a:pt x="6586220" y="3396686"/>
                  <a:pt x="6557645" y="3413831"/>
                  <a:pt x="6367780" y="3455106"/>
                </a:cubicBezTo>
                <a:cubicBezTo>
                  <a:pt x="6177915" y="3496381"/>
                  <a:pt x="6000750" y="3518606"/>
                  <a:pt x="5779770" y="3547181"/>
                </a:cubicBezTo>
                <a:cubicBezTo>
                  <a:pt x="5558790" y="3575756"/>
                  <a:pt x="5472430" y="3586551"/>
                  <a:pt x="5262880" y="3596711"/>
                </a:cubicBezTo>
                <a:cubicBezTo>
                  <a:pt x="5053330" y="3606871"/>
                  <a:pt x="4860290" y="3596711"/>
                  <a:pt x="4731385" y="3596711"/>
                </a:cubicBezTo>
                <a:cubicBezTo>
                  <a:pt x="4602480" y="3596711"/>
                  <a:pt x="4678045" y="3606871"/>
                  <a:pt x="4618355" y="3596711"/>
                </a:cubicBezTo>
                <a:cubicBezTo>
                  <a:pt x="4558665" y="3586551"/>
                  <a:pt x="4533265" y="3584011"/>
                  <a:pt x="4434205" y="3547181"/>
                </a:cubicBezTo>
                <a:cubicBezTo>
                  <a:pt x="4335145" y="3510351"/>
                  <a:pt x="4210050" y="3459551"/>
                  <a:pt x="4122420" y="3412561"/>
                </a:cubicBezTo>
                <a:cubicBezTo>
                  <a:pt x="4034790" y="3365571"/>
                  <a:pt x="4047490" y="3363031"/>
                  <a:pt x="3994785" y="3313501"/>
                </a:cubicBezTo>
                <a:cubicBezTo>
                  <a:pt x="3942080" y="3263971"/>
                  <a:pt x="3896995" y="3211266"/>
                  <a:pt x="3860165" y="3164276"/>
                </a:cubicBezTo>
                <a:cubicBezTo>
                  <a:pt x="3823335" y="3117286"/>
                  <a:pt x="3829050" y="3126176"/>
                  <a:pt x="3810635" y="3079186"/>
                </a:cubicBezTo>
                <a:cubicBezTo>
                  <a:pt x="3792220" y="3032196"/>
                  <a:pt x="3782060" y="3005526"/>
                  <a:pt x="3768090" y="2930596"/>
                </a:cubicBezTo>
                <a:cubicBezTo>
                  <a:pt x="3754120" y="2855666"/>
                  <a:pt x="3745230" y="2773116"/>
                  <a:pt x="3739515" y="2703901"/>
                </a:cubicBezTo>
                <a:cubicBezTo>
                  <a:pt x="3733800" y="2634686"/>
                  <a:pt x="3728085" y="2630241"/>
                  <a:pt x="3739515" y="2583251"/>
                </a:cubicBezTo>
                <a:cubicBezTo>
                  <a:pt x="3750945" y="2536261"/>
                  <a:pt x="3770630" y="2503876"/>
                  <a:pt x="3796030" y="2470221"/>
                </a:cubicBezTo>
                <a:cubicBezTo>
                  <a:pt x="3821430" y="2436566"/>
                  <a:pt x="3813175" y="2450536"/>
                  <a:pt x="3867150" y="2413706"/>
                </a:cubicBezTo>
                <a:cubicBezTo>
                  <a:pt x="3921125" y="2376876"/>
                  <a:pt x="3926205" y="2331156"/>
                  <a:pt x="4065270" y="2286071"/>
                </a:cubicBezTo>
                <a:cubicBezTo>
                  <a:pt x="4204335" y="2240986"/>
                  <a:pt x="4425315" y="2209871"/>
                  <a:pt x="4561205" y="2187011"/>
                </a:cubicBezTo>
                <a:cubicBezTo>
                  <a:pt x="4697095" y="2164151"/>
                  <a:pt x="4575175" y="2185106"/>
                  <a:pt x="4745355" y="2172406"/>
                </a:cubicBezTo>
                <a:cubicBezTo>
                  <a:pt x="4915535" y="2159706"/>
                  <a:pt x="5224145" y="2133036"/>
                  <a:pt x="5411470" y="2122876"/>
                </a:cubicBezTo>
                <a:cubicBezTo>
                  <a:pt x="5598795" y="2112716"/>
                  <a:pt x="5612765" y="2122876"/>
                  <a:pt x="5680710" y="2122876"/>
                </a:cubicBezTo>
                <a:cubicBezTo>
                  <a:pt x="5748655" y="2122876"/>
                  <a:pt x="5716270" y="2122876"/>
                  <a:pt x="5751830" y="2122876"/>
                </a:cubicBezTo>
                <a:cubicBezTo>
                  <a:pt x="5787390" y="2122876"/>
                  <a:pt x="5803900" y="2119701"/>
                  <a:pt x="5857875" y="2122876"/>
                </a:cubicBezTo>
                <a:cubicBezTo>
                  <a:pt x="5911850" y="2126051"/>
                  <a:pt x="5911850" y="2129226"/>
                  <a:pt x="6021070" y="2137481"/>
                </a:cubicBezTo>
                <a:cubicBezTo>
                  <a:pt x="6130290" y="2145736"/>
                  <a:pt x="6295390" y="2151451"/>
                  <a:pt x="6403340" y="2165421"/>
                </a:cubicBezTo>
                <a:cubicBezTo>
                  <a:pt x="6511290" y="2179391"/>
                  <a:pt x="6478905" y="2195266"/>
                  <a:pt x="6559550" y="2207966"/>
                </a:cubicBezTo>
                <a:cubicBezTo>
                  <a:pt x="6640195" y="2220666"/>
                  <a:pt x="6695440" y="2216856"/>
                  <a:pt x="6807200" y="2229556"/>
                </a:cubicBezTo>
                <a:cubicBezTo>
                  <a:pt x="6918960" y="2242256"/>
                  <a:pt x="7014210" y="2260671"/>
                  <a:pt x="7118985" y="2272101"/>
                </a:cubicBezTo>
                <a:cubicBezTo>
                  <a:pt x="7223760" y="2283531"/>
                  <a:pt x="7231380" y="2280356"/>
                  <a:pt x="7331710" y="2286071"/>
                </a:cubicBezTo>
                <a:cubicBezTo>
                  <a:pt x="7432040" y="2291786"/>
                  <a:pt x="7532370" y="2294326"/>
                  <a:pt x="7621905" y="2300041"/>
                </a:cubicBezTo>
                <a:cubicBezTo>
                  <a:pt x="7711440" y="2305756"/>
                  <a:pt x="7666355" y="2308296"/>
                  <a:pt x="7778115" y="2314011"/>
                </a:cubicBezTo>
                <a:cubicBezTo>
                  <a:pt x="7889875" y="2319726"/>
                  <a:pt x="8009255" y="2325441"/>
                  <a:pt x="8181975" y="2328616"/>
                </a:cubicBezTo>
                <a:cubicBezTo>
                  <a:pt x="8354695" y="2331791"/>
                  <a:pt x="8407400" y="2331791"/>
                  <a:pt x="8642350" y="2328616"/>
                </a:cubicBezTo>
                <a:cubicBezTo>
                  <a:pt x="8877300" y="2325441"/>
                  <a:pt x="9184005" y="2320996"/>
                  <a:pt x="9357995" y="2314011"/>
                </a:cubicBezTo>
                <a:cubicBezTo>
                  <a:pt x="9531985" y="2307026"/>
                  <a:pt x="9413240" y="2310201"/>
                  <a:pt x="9513570" y="2293056"/>
                </a:cubicBezTo>
                <a:cubicBezTo>
                  <a:pt x="9613900" y="2275911"/>
                  <a:pt x="9744710" y="2256226"/>
                  <a:pt x="9860915" y="2229556"/>
                </a:cubicBezTo>
                <a:cubicBezTo>
                  <a:pt x="9977120" y="2202886"/>
                  <a:pt x="10020935" y="2178121"/>
                  <a:pt x="10094595" y="2158436"/>
                </a:cubicBezTo>
                <a:cubicBezTo>
                  <a:pt x="10168255" y="2138751"/>
                  <a:pt x="10153015" y="2155261"/>
                  <a:pt x="10229215" y="2129861"/>
                </a:cubicBezTo>
                <a:cubicBezTo>
                  <a:pt x="10305415" y="2104461"/>
                  <a:pt x="10413365" y="2056201"/>
                  <a:pt x="10476865" y="2030801"/>
                </a:cubicBezTo>
                <a:cubicBezTo>
                  <a:pt x="10540365" y="2005401"/>
                  <a:pt x="10488295" y="2035246"/>
                  <a:pt x="10547985" y="2002861"/>
                </a:cubicBezTo>
                <a:cubicBezTo>
                  <a:pt x="10607675" y="1970476"/>
                  <a:pt x="10718165" y="1908246"/>
                  <a:pt x="10774680" y="1868241"/>
                </a:cubicBezTo>
                <a:cubicBezTo>
                  <a:pt x="10831195" y="1828236"/>
                  <a:pt x="10812780" y="1840936"/>
                  <a:pt x="10831195" y="1804106"/>
                </a:cubicBezTo>
                <a:cubicBezTo>
                  <a:pt x="10849610" y="1767276"/>
                  <a:pt x="10862310" y="1726636"/>
                  <a:pt x="10866755" y="1684091"/>
                </a:cubicBezTo>
                <a:cubicBezTo>
                  <a:pt x="10871200" y="1641546"/>
                  <a:pt x="10862945" y="1631386"/>
                  <a:pt x="10852785" y="1591381"/>
                </a:cubicBezTo>
                <a:cubicBezTo>
                  <a:pt x="10842625" y="1551376"/>
                  <a:pt x="10838815" y="1524706"/>
                  <a:pt x="10817225" y="1485336"/>
                </a:cubicBezTo>
                <a:cubicBezTo>
                  <a:pt x="10795635" y="1445966"/>
                  <a:pt x="10796905" y="1437076"/>
                  <a:pt x="10746105" y="1393261"/>
                </a:cubicBezTo>
                <a:cubicBezTo>
                  <a:pt x="10695305" y="1349446"/>
                  <a:pt x="10617200" y="1296741"/>
                  <a:pt x="10561955" y="1265626"/>
                </a:cubicBezTo>
                <a:cubicBezTo>
                  <a:pt x="10506710" y="1234511"/>
                  <a:pt x="10502265" y="1236416"/>
                  <a:pt x="10469880" y="1237686"/>
                </a:cubicBezTo>
                <a:cubicBezTo>
                  <a:pt x="10437495" y="1238956"/>
                  <a:pt x="10437495" y="1247211"/>
                  <a:pt x="10399395" y="1272611"/>
                </a:cubicBezTo>
                <a:cubicBezTo>
                  <a:pt x="10361295" y="1298011"/>
                  <a:pt x="10342245" y="1313886"/>
                  <a:pt x="10278745" y="1364686"/>
                </a:cubicBezTo>
                <a:cubicBezTo>
                  <a:pt x="10215245" y="1415486"/>
                  <a:pt x="10144125" y="1473906"/>
                  <a:pt x="10080625" y="1527881"/>
                </a:cubicBezTo>
                <a:cubicBezTo>
                  <a:pt x="10017125" y="1581856"/>
                  <a:pt x="10010775" y="1584396"/>
                  <a:pt x="9959975" y="1633926"/>
                </a:cubicBezTo>
                <a:cubicBezTo>
                  <a:pt x="9909175" y="1683456"/>
                  <a:pt x="9867900" y="1722191"/>
                  <a:pt x="9825355" y="1776166"/>
                </a:cubicBezTo>
                <a:cubicBezTo>
                  <a:pt x="9782810" y="1830141"/>
                  <a:pt x="9781540" y="1849191"/>
                  <a:pt x="9747250" y="1903166"/>
                </a:cubicBezTo>
                <a:cubicBezTo>
                  <a:pt x="9712960" y="1957141"/>
                  <a:pt x="9710420" y="1963491"/>
                  <a:pt x="9655175" y="2045406"/>
                </a:cubicBezTo>
                <a:cubicBezTo>
                  <a:pt x="9599930" y="2127321"/>
                  <a:pt x="9516110" y="2244796"/>
                  <a:pt x="9471025" y="2314011"/>
                </a:cubicBezTo>
                <a:cubicBezTo>
                  <a:pt x="9425940" y="2383226"/>
                  <a:pt x="9459595" y="2346396"/>
                  <a:pt x="9428480" y="2392116"/>
                </a:cubicBezTo>
                <a:cubicBezTo>
                  <a:pt x="9397365" y="2437836"/>
                  <a:pt x="9352280" y="2491811"/>
                  <a:pt x="9315450" y="2541341"/>
                </a:cubicBezTo>
                <a:cubicBezTo>
                  <a:pt x="9278620" y="2590871"/>
                  <a:pt x="9268460" y="2606746"/>
                  <a:pt x="9244330" y="2640401"/>
                </a:cubicBezTo>
                <a:cubicBezTo>
                  <a:pt x="9220200" y="2674056"/>
                  <a:pt x="9215755" y="2681041"/>
                  <a:pt x="9194800" y="2710886"/>
                </a:cubicBezTo>
                <a:cubicBezTo>
                  <a:pt x="9173845" y="2740731"/>
                  <a:pt x="9162415" y="2752161"/>
                  <a:pt x="9138285" y="2788991"/>
                </a:cubicBezTo>
                <a:cubicBezTo>
                  <a:pt x="9114155" y="2825821"/>
                  <a:pt x="9132570" y="2823916"/>
                  <a:pt x="9074150" y="2895036"/>
                </a:cubicBezTo>
                <a:cubicBezTo>
                  <a:pt x="9015730" y="2966156"/>
                  <a:pt x="8912860" y="3076646"/>
                  <a:pt x="8847455" y="3143321"/>
                </a:cubicBezTo>
                <a:cubicBezTo>
                  <a:pt x="8782050" y="3209996"/>
                  <a:pt x="8811895" y="3167451"/>
                  <a:pt x="8748395" y="3228411"/>
                </a:cubicBezTo>
                <a:cubicBezTo>
                  <a:pt x="8684895" y="3289371"/>
                  <a:pt x="8597900" y="3382716"/>
                  <a:pt x="8528685" y="3448121"/>
                </a:cubicBezTo>
                <a:cubicBezTo>
                  <a:pt x="8459470" y="3513526"/>
                  <a:pt x="8455025" y="3510351"/>
                  <a:pt x="8401050" y="3554166"/>
                </a:cubicBezTo>
                <a:cubicBezTo>
                  <a:pt x="8347075" y="3597981"/>
                  <a:pt x="8317230" y="3622111"/>
                  <a:pt x="8259445" y="3667196"/>
                </a:cubicBezTo>
                <a:cubicBezTo>
                  <a:pt x="8201660" y="3712281"/>
                  <a:pt x="8195945" y="3724346"/>
                  <a:pt x="8110855" y="3780861"/>
                </a:cubicBezTo>
                <a:cubicBezTo>
                  <a:pt x="8025765" y="3837376"/>
                  <a:pt x="7914005" y="3907226"/>
                  <a:pt x="7834630" y="3951041"/>
                </a:cubicBezTo>
                <a:cubicBezTo>
                  <a:pt x="7755255" y="3994856"/>
                  <a:pt x="7766685" y="3976441"/>
                  <a:pt x="7713980" y="4000571"/>
                </a:cubicBezTo>
                <a:cubicBezTo>
                  <a:pt x="7661275" y="4024701"/>
                  <a:pt x="7687310" y="4027241"/>
                  <a:pt x="7572375" y="4071056"/>
                </a:cubicBezTo>
                <a:cubicBezTo>
                  <a:pt x="7457440" y="4114871"/>
                  <a:pt x="7276465" y="4176466"/>
                  <a:pt x="7140575" y="4220281"/>
                </a:cubicBezTo>
                <a:cubicBezTo>
                  <a:pt x="7004685" y="4264096"/>
                  <a:pt x="6984365" y="4266636"/>
                  <a:pt x="6892290" y="4290766"/>
                </a:cubicBezTo>
                <a:cubicBezTo>
                  <a:pt x="6800215" y="4314896"/>
                  <a:pt x="6790055" y="4317436"/>
                  <a:pt x="6679565" y="4340296"/>
                </a:cubicBezTo>
                <a:cubicBezTo>
                  <a:pt x="6569075" y="4363156"/>
                  <a:pt x="6434455" y="4388556"/>
                  <a:pt x="6339840" y="4404431"/>
                </a:cubicBezTo>
                <a:cubicBezTo>
                  <a:pt x="6245225" y="4420306"/>
                  <a:pt x="6316980" y="4408241"/>
                  <a:pt x="6205220" y="4418401"/>
                </a:cubicBezTo>
                <a:cubicBezTo>
                  <a:pt x="6093460" y="4428561"/>
                  <a:pt x="5891530" y="4446976"/>
                  <a:pt x="5779770" y="4453961"/>
                </a:cubicBezTo>
                <a:cubicBezTo>
                  <a:pt x="5668010" y="4460946"/>
                  <a:pt x="5724525" y="4451421"/>
                  <a:pt x="5645150" y="4453961"/>
                </a:cubicBezTo>
                <a:cubicBezTo>
                  <a:pt x="5565775" y="4456501"/>
                  <a:pt x="5467350" y="4465391"/>
                  <a:pt x="5383530" y="4467931"/>
                </a:cubicBezTo>
                <a:cubicBezTo>
                  <a:pt x="5299710" y="4470471"/>
                  <a:pt x="5282565" y="4467931"/>
                  <a:pt x="5227320" y="4467931"/>
                </a:cubicBezTo>
                <a:cubicBezTo>
                  <a:pt x="5172075" y="4467931"/>
                  <a:pt x="5150485" y="4470471"/>
                  <a:pt x="5106670" y="4467931"/>
                </a:cubicBezTo>
                <a:cubicBezTo>
                  <a:pt x="5062855" y="4465391"/>
                  <a:pt x="5046980" y="4460946"/>
                  <a:pt x="5007610" y="4453961"/>
                </a:cubicBezTo>
                <a:cubicBezTo>
                  <a:pt x="4968240" y="4446976"/>
                  <a:pt x="4944110" y="4443801"/>
                  <a:pt x="4908550" y="4432371"/>
                </a:cubicBezTo>
                <a:cubicBezTo>
                  <a:pt x="4872990" y="4420941"/>
                  <a:pt x="4861560" y="4417131"/>
                  <a:pt x="4830445" y="4397446"/>
                </a:cubicBezTo>
                <a:cubicBezTo>
                  <a:pt x="4799330" y="4377761"/>
                  <a:pt x="4763135" y="4361886"/>
                  <a:pt x="4752975" y="4333311"/>
                </a:cubicBezTo>
                <a:cubicBezTo>
                  <a:pt x="4742815" y="4304736"/>
                  <a:pt x="4759960" y="4278701"/>
                  <a:pt x="4780915" y="4255841"/>
                </a:cubicBezTo>
                <a:cubicBezTo>
                  <a:pt x="4801870" y="4232981"/>
                  <a:pt x="4810760" y="4238696"/>
                  <a:pt x="4859020" y="4220281"/>
                </a:cubicBezTo>
                <a:cubicBezTo>
                  <a:pt x="4907280" y="4201866"/>
                  <a:pt x="4961255" y="4182816"/>
                  <a:pt x="5022215" y="4163131"/>
                </a:cubicBezTo>
                <a:cubicBezTo>
                  <a:pt x="5083175" y="4143446"/>
                  <a:pt x="5106035" y="4132651"/>
                  <a:pt x="5163820" y="4121221"/>
                </a:cubicBezTo>
                <a:cubicBezTo>
                  <a:pt x="5221605" y="4109791"/>
                  <a:pt x="5257165" y="4109791"/>
                  <a:pt x="5312410" y="4106616"/>
                </a:cubicBezTo>
                <a:cubicBezTo>
                  <a:pt x="5367655" y="4103441"/>
                  <a:pt x="5398770" y="4106616"/>
                  <a:pt x="5440045" y="4106616"/>
                </a:cubicBezTo>
                <a:cubicBezTo>
                  <a:pt x="5481320" y="4106616"/>
                  <a:pt x="5487035" y="4106616"/>
                  <a:pt x="5518150" y="4106616"/>
                </a:cubicBezTo>
                <a:cubicBezTo>
                  <a:pt x="5549265" y="4106616"/>
                  <a:pt x="5564505" y="4106616"/>
                  <a:pt x="5595620" y="4106616"/>
                </a:cubicBezTo>
                <a:cubicBezTo>
                  <a:pt x="5626735" y="4106616"/>
                  <a:pt x="5642610" y="4106616"/>
                  <a:pt x="5673725" y="4106616"/>
                </a:cubicBezTo>
                <a:cubicBezTo>
                  <a:pt x="5704840" y="4106616"/>
                  <a:pt x="5712460" y="4106616"/>
                  <a:pt x="5751830" y="4106616"/>
                </a:cubicBezTo>
                <a:cubicBezTo>
                  <a:pt x="5791200" y="4106616"/>
                  <a:pt x="5809615" y="4106616"/>
                  <a:pt x="5871845" y="4106616"/>
                </a:cubicBezTo>
                <a:cubicBezTo>
                  <a:pt x="5934075" y="4106616"/>
                  <a:pt x="5995670" y="4106616"/>
                  <a:pt x="6063615" y="4106616"/>
                </a:cubicBezTo>
                <a:cubicBezTo>
                  <a:pt x="6131560" y="4106616"/>
                  <a:pt x="6161405" y="4106616"/>
                  <a:pt x="6212205" y="4106616"/>
                </a:cubicBezTo>
                <a:cubicBezTo>
                  <a:pt x="6263005" y="4106616"/>
                  <a:pt x="6261735" y="4106616"/>
                  <a:pt x="6318250" y="4106616"/>
                </a:cubicBezTo>
                <a:cubicBezTo>
                  <a:pt x="6374765" y="4106616"/>
                  <a:pt x="6434455" y="4106616"/>
                  <a:pt x="6495415" y="4106616"/>
                </a:cubicBezTo>
                <a:cubicBezTo>
                  <a:pt x="6556375" y="4106616"/>
                  <a:pt x="6576060" y="4103441"/>
                  <a:pt x="6623050" y="4106616"/>
                </a:cubicBezTo>
                <a:cubicBezTo>
                  <a:pt x="6670040" y="4109791"/>
                  <a:pt x="6657975" y="4112966"/>
                  <a:pt x="6729095" y="4121221"/>
                </a:cubicBezTo>
                <a:cubicBezTo>
                  <a:pt x="6800215" y="4129476"/>
                  <a:pt x="6868160" y="4132016"/>
                  <a:pt x="6977380" y="4149161"/>
                </a:cubicBezTo>
                <a:cubicBezTo>
                  <a:pt x="7086600" y="4166306"/>
                  <a:pt x="7201535" y="4189801"/>
                  <a:pt x="7275195" y="4205676"/>
                </a:cubicBezTo>
                <a:cubicBezTo>
                  <a:pt x="7348855" y="4221551"/>
                  <a:pt x="7246620" y="4210121"/>
                  <a:pt x="7345680" y="4227266"/>
                </a:cubicBezTo>
                <a:cubicBezTo>
                  <a:pt x="7444740" y="4244411"/>
                  <a:pt x="7655560" y="4271081"/>
                  <a:pt x="7770495" y="4290766"/>
                </a:cubicBezTo>
                <a:cubicBezTo>
                  <a:pt x="7885430" y="4310451"/>
                  <a:pt x="7842885" y="4312356"/>
                  <a:pt x="7919720" y="4326326"/>
                </a:cubicBezTo>
                <a:cubicBezTo>
                  <a:pt x="7996555" y="4340296"/>
                  <a:pt x="8060055" y="4351726"/>
                  <a:pt x="8153400" y="4361886"/>
                </a:cubicBezTo>
                <a:cubicBezTo>
                  <a:pt x="8246745" y="4372046"/>
                  <a:pt x="8323580" y="4373316"/>
                  <a:pt x="8387080" y="4375856"/>
                </a:cubicBezTo>
                <a:cubicBezTo>
                  <a:pt x="8450580" y="4378396"/>
                  <a:pt x="8415655" y="4373316"/>
                  <a:pt x="8472170" y="4375856"/>
                </a:cubicBezTo>
                <a:cubicBezTo>
                  <a:pt x="8528685" y="4378396"/>
                  <a:pt x="8617585" y="4387286"/>
                  <a:pt x="8670290" y="4389826"/>
                </a:cubicBezTo>
                <a:cubicBezTo>
                  <a:pt x="8722995" y="4392366"/>
                  <a:pt x="8676005" y="4389826"/>
                  <a:pt x="8734425" y="4389826"/>
                </a:cubicBezTo>
                <a:cubicBezTo>
                  <a:pt x="8792845" y="4389826"/>
                  <a:pt x="8879205" y="4396811"/>
                  <a:pt x="8961120" y="4389826"/>
                </a:cubicBezTo>
                <a:cubicBezTo>
                  <a:pt x="9043035" y="4382841"/>
                  <a:pt x="9091295" y="4367601"/>
                  <a:pt x="9145270" y="4354901"/>
                </a:cubicBezTo>
                <a:cubicBezTo>
                  <a:pt x="9199245" y="4342201"/>
                  <a:pt x="9197975" y="4336486"/>
                  <a:pt x="9230360" y="4326326"/>
                </a:cubicBezTo>
                <a:cubicBezTo>
                  <a:pt x="9262745" y="4316166"/>
                  <a:pt x="9274175" y="4315531"/>
                  <a:pt x="9308465" y="4305371"/>
                </a:cubicBezTo>
                <a:cubicBezTo>
                  <a:pt x="9342755" y="4295211"/>
                  <a:pt x="9361170" y="4290766"/>
                  <a:pt x="9400540" y="4276796"/>
                </a:cubicBezTo>
                <a:cubicBezTo>
                  <a:pt x="9439910" y="4262826"/>
                  <a:pt x="9469755" y="4252666"/>
                  <a:pt x="9506585" y="4234251"/>
                </a:cubicBezTo>
                <a:cubicBezTo>
                  <a:pt x="9543415" y="4215836"/>
                  <a:pt x="9537700" y="4220281"/>
                  <a:pt x="9584690" y="4184721"/>
                </a:cubicBezTo>
                <a:cubicBezTo>
                  <a:pt x="9631680" y="4149161"/>
                  <a:pt x="9685020" y="4147891"/>
                  <a:pt x="9740265" y="4057086"/>
                </a:cubicBezTo>
                <a:cubicBezTo>
                  <a:pt x="9795510" y="3966281"/>
                  <a:pt x="9841230" y="3847536"/>
                  <a:pt x="9860915" y="3731331"/>
                </a:cubicBezTo>
                <a:cubicBezTo>
                  <a:pt x="9880600" y="3615126"/>
                  <a:pt x="9850755" y="3554166"/>
                  <a:pt x="9839325" y="3476061"/>
                </a:cubicBezTo>
                <a:cubicBezTo>
                  <a:pt x="9827895" y="3397956"/>
                  <a:pt x="9811385" y="3383986"/>
                  <a:pt x="9804400" y="3341441"/>
                </a:cubicBezTo>
                <a:cubicBezTo>
                  <a:pt x="9797415" y="3298896"/>
                  <a:pt x="9810115" y="3300801"/>
                  <a:pt x="9804400" y="3263971"/>
                </a:cubicBezTo>
                <a:cubicBezTo>
                  <a:pt x="9798685" y="3227141"/>
                  <a:pt x="9799955" y="3192851"/>
                  <a:pt x="9775825" y="3157291"/>
                </a:cubicBezTo>
                <a:cubicBezTo>
                  <a:pt x="9751695" y="3121731"/>
                  <a:pt x="9721850" y="3113476"/>
                  <a:pt x="9683750" y="3086806"/>
                </a:cubicBezTo>
                <a:cubicBezTo>
                  <a:pt x="9645650" y="3060136"/>
                  <a:pt x="9622790" y="3042356"/>
                  <a:pt x="9584690" y="3022671"/>
                </a:cubicBezTo>
                <a:cubicBezTo>
                  <a:pt x="9546590" y="3002986"/>
                  <a:pt x="9540875" y="2997271"/>
                  <a:pt x="9492615" y="2987111"/>
                </a:cubicBezTo>
                <a:cubicBezTo>
                  <a:pt x="9444355" y="2976951"/>
                  <a:pt x="9397365" y="2975681"/>
                  <a:pt x="9343390" y="2973141"/>
                </a:cubicBezTo>
                <a:cubicBezTo>
                  <a:pt x="9289415" y="2970601"/>
                  <a:pt x="9268460" y="2973141"/>
                  <a:pt x="9223375" y="2973141"/>
                </a:cubicBezTo>
                <a:cubicBezTo>
                  <a:pt x="9178290" y="2973141"/>
                  <a:pt x="9156700" y="2973141"/>
                  <a:pt x="9116695" y="2973141"/>
                </a:cubicBezTo>
                <a:cubicBezTo>
                  <a:pt x="9076690" y="2973141"/>
                  <a:pt x="9067165" y="2962981"/>
                  <a:pt x="9024620" y="2973141"/>
                </a:cubicBezTo>
                <a:cubicBezTo>
                  <a:pt x="8982075" y="2983301"/>
                  <a:pt x="8943975" y="3005526"/>
                  <a:pt x="8904605" y="3022671"/>
                </a:cubicBezTo>
                <a:cubicBezTo>
                  <a:pt x="8865235" y="3039816"/>
                  <a:pt x="8858885" y="3041086"/>
                  <a:pt x="8826500" y="3058231"/>
                </a:cubicBezTo>
                <a:cubicBezTo>
                  <a:pt x="8794115" y="3075376"/>
                  <a:pt x="8772525" y="3088076"/>
                  <a:pt x="8741410" y="3107761"/>
                </a:cubicBezTo>
                <a:cubicBezTo>
                  <a:pt x="8710295" y="3127446"/>
                  <a:pt x="8715375" y="3134431"/>
                  <a:pt x="8670290" y="3157291"/>
                </a:cubicBezTo>
                <a:cubicBezTo>
                  <a:pt x="8625205" y="3180151"/>
                  <a:pt x="8596630" y="3197296"/>
                  <a:pt x="8514715" y="3221426"/>
                </a:cubicBezTo>
                <a:cubicBezTo>
                  <a:pt x="8432800" y="3245556"/>
                  <a:pt x="8328660" y="3260796"/>
                  <a:pt x="8259445" y="3277941"/>
                </a:cubicBezTo>
                <a:cubicBezTo>
                  <a:pt x="8190230" y="3295086"/>
                  <a:pt x="8235315" y="3300166"/>
                  <a:pt x="8167370" y="3305881"/>
                </a:cubicBezTo>
                <a:cubicBezTo>
                  <a:pt x="8099425" y="3311596"/>
                  <a:pt x="8009255" y="3305881"/>
                  <a:pt x="7919720" y="3305881"/>
                </a:cubicBezTo>
                <a:cubicBezTo>
                  <a:pt x="7830185" y="3305881"/>
                  <a:pt x="7807325" y="3305881"/>
                  <a:pt x="7720965" y="3305881"/>
                </a:cubicBezTo>
                <a:cubicBezTo>
                  <a:pt x="7634605" y="3305881"/>
                  <a:pt x="7589520" y="3305881"/>
                  <a:pt x="7487285" y="3305881"/>
                </a:cubicBezTo>
                <a:cubicBezTo>
                  <a:pt x="7385050" y="3305881"/>
                  <a:pt x="7402195" y="3308421"/>
                  <a:pt x="7211060" y="3305881"/>
                </a:cubicBezTo>
                <a:cubicBezTo>
                  <a:pt x="7019925" y="3303341"/>
                  <a:pt x="6746240" y="3298896"/>
                  <a:pt x="6530975" y="3291911"/>
                </a:cubicBezTo>
                <a:cubicBezTo>
                  <a:pt x="6315710" y="3284926"/>
                  <a:pt x="6230620" y="3275401"/>
                  <a:pt x="6134100" y="3270956"/>
                </a:cubicBezTo>
                <a:cubicBezTo>
                  <a:pt x="6037580" y="3266511"/>
                  <a:pt x="6091555" y="3274131"/>
                  <a:pt x="6049010" y="3270956"/>
                </a:cubicBezTo>
                <a:cubicBezTo>
                  <a:pt x="6006465" y="3267781"/>
                  <a:pt x="5961380" y="3259526"/>
                  <a:pt x="5922010" y="3256351"/>
                </a:cubicBezTo>
                <a:cubicBezTo>
                  <a:pt x="5882640" y="3253176"/>
                  <a:pt x="5901690" y="3263336"/>
                  <a:pt x="5850890" y="3256351"/>
                </a:cubicBezTo>
                <a:cubicBezTo>
                  <a:pt x="5800090" y="3249366"/>
                  <a:pt x="5748655" y="3236666"/>
                  <a:pt x="5666740" y="3221426"/>
                </a:cubicBezTo>
                <a:cubicBezTo>
                  <a:pt x="5584825" y="3206186"/>
                  <a:pt x="5499735" y="3192851"/>
                  <a:pt x="5440045" y="3178881"/>
                </a:cubicBezTo>
                <a:cubicBezTo>
                  <a:pt x="5380355" y="3164911"/>
                  <a:pt x="5410200" y="3168721"/>
                  <a:pt x="5368925" y="3150306"/>
                </a:cubicBezTo>
                <a:cubicBezTo>
                  <a:pt x="5327650" y="3131891"/>
                  <a:pt x="5288280" y="3116651"/>
                  <a:pt x="5234305" y="3086806"/>
                </a:cubicBezTo>
                <a:cubicBezTo>
                  <a:pt x="5180330" y="3056961"/>
                  <a:pt x="5140960" y="3028386"/>
                  <a:pt x="5099685" y="3001716"/>
                </a:cubicBezTo>
                <a:cubicBezTo>
                  <a:pt x="5058410" y="2975046"/>
                  <a:pt x="5062855" y="2970601"/>
                  <a:pt x="5029200" y="2952186"/>
                </a:cubicBezTo>
                <a:cubicBezTo>
                  <a:pt x="4995545" y="2933771"/>
                  <a:pt x="4971415" y="2919801"/>
                  <a:pt x="4930140" y="2909641"/>
                </a:cubicBezTo>
                <a:cubicBezTo>
                  <a:pt x="4888865" y="2899481"/>
                  <a:pt x="4874260" y="2900116"/>
                  <a:pt x="4823460" y="2902656"/>
                </a:cubicBezTo>
                <a:cubicBezTo>
                  <a:pt x="4772660" y="2905196"/>
                  <a:pt x="4718685" y="2916626"/>
                  <a:pt x="4674870" y="2923611"/>
                </a:cubicBezTo>
                <a:cubicBezTo>
                  <a:pt x="4631055" y="2930596"/>
                  <a:pt x="4640580" y="2924881"/>
                  <a:pt x="4603750" y="2937581"/>
                </a:cubicBezTo>
                <a:cubicBezTo>
                  <a:pt x="4566920" y="2950281"/>
                  <a:pt x="4534535" y="2967426"/>
                  <a:pt x="4490720" y="2987111"/>
                </a:cubicBezTo>
                <a:cubicBezTo>
                  <a:pt x="4446905" y="3006796"/>
                  <a:pt x="4436745" y="3008066"/>
                  <a:pt x="4384040" y="3036641"/>
                </a:cubicBezTo>
                <a:cubicBezTo>
                  <a:pt x="4331335" y="3065216"/>
                  <a:pt x="4288155" y="3086806"/>
                  <a:pt x="4228465" y="3129351"/>
                </a:cubicBezTo>
                <a:cubicBezTo>
                  <a:pt x="4168775" y="3171896"/>
                  <a:pt x="4159250" y="3183961"/>
                  <a:pt x="4086860" y="3249366"/>
                </a:cubicBezTo>
                <a:cubicBezTo>
                  <a:pt x="4014470" y="3314771"/>
                  <a:pt x="3960495" y="3361761"/>
                  <a:pt x="3867150" y="3455106"/>
                </a:cubicBezTo>
                <a:cubicBezTo>
                  <a:pt x="3773805" y="3548451"/>
                  <a:pt x="3698240" y="3635446"/>
                  <a:pt x="3618865" y="3717361"/>
                </a:cubicBezTo>
                <a:cubicBezTo>
                  <a:pt x="3539490" y="3799276"/>
                  <a:pt x="3512820" y="3818961"/>
                  <a:pt x="3470275" y="3865951"/>
                </a:cubicBezTo>
                <a:cubicBezTo>
                  <a:pt x="3427730" y="3912941"/>
                  <a:pt x="3432175" y="3908496"/>
                  <a:pt x="3406775" y="3951041"/>
                </a:cubicBezTo>
                <a:cubicBezTo>
                  <a:pt x="3381375" y="3993586"/>
                  <a:pt x="3365500" y="4025971"/>
                  <a:pt x="3342640" y="4078676"/>
                </a:cubicBezTo>
                <a:cubicBezTo>
                  <a:pt x="3319780" y="4131381"/>
                  <a:pt x="3308350" y="4162496"/>
                  <a:pt x="3293110" y="4213296"/>
                </a:cubicBezTo>
                <a:cubicBezTo>
                  <a:pt x="3277870" y="4264096"/>
                  <a:pt x="3273425" y="4288226"/>
                  <a:pt x="3265170" y="4333311"/>
                </a:cubicBezTo>
                <a:cubicBezTo>
                  <a:pt x="3256915" y="4378396"/>
                  <a:pt x="3255010" y="4386016"/>
                  <a:pt x="3250565" y="4439991"/>
                </a:cubicBezTo>
                <a:cubicBezTo>
                  <a:pt x="3246120" y="4493966"/>
                  <a:pt x="3243580" y="4541591"/>
                  <a:pt x="3243580" y="4602551"/>
                </a:cubicBezTo>
                <a:cubicBezTo>
                  <a:pt x="3243580" y="4663511"/>
                  <a:pt x="3237865" y="4680656"/>
                  <a:pt x="3250565" y="4744156"/>
                </a:cubicBezTo>
                <a:cubicBezTo>
                  <a:pt x="3263265" y="4807656"/>
                  <a:pt x="3286125" y="4866076"/>
                  <a:pt x="3307715" y="4921321"/>
                </a:cubicBezTo>
                <a:cubicBezTo>
                  <a:pt x="3329305" y="4976566"/>
                  <a:pt x="3326130" y="4975296"/>
                  <a:pt x="3357245" y="5020381"/>
                </a:cubicBezTo>
                <a:cubicBezTo>
                  <a:pt x="3388360" y="5065466"/>
                  <a:pt x="3375660" y="5075626"/>
                  <a:pt x="3463290" y="5148016"/>
                </a:cubicBezTo>
                <a:cubicBezTo>
                  <a:pt x="3550920" y="5220406"/>
                  <a:pt x="3709670" y="5330896"/>
                  <a:pt x="3796030" y="5381696"/>
                </a:cubicBezTo>
                <a:cubicBezTo>
                  <a:pt x="3882390" y="5432496"/>
                  <a:pt x="3769360" y="5363281"/>
                  <a:pt x="3895725" y="5403286"/>
                </a:cubicBezTo>
                <a:cubicBezTo>
                  <a:pt x="4022090" y="5443291"/>
                  <a:pt x="4295140" y="5544891"/>
                  <a:pt x="4426585" y="5580451"/>
                </a:cubicBezTo>
                <a:cubicBezTo>
                  <a:pt x="4558030" y="5616011"/>
                  <a:pt x="4485005" y="5569021"/>
                  <a:pt x="4554220" y="5580451"/>
                </a:cubicBezTo>
                <a:cubicBezTo>
                  <a:pt x="4623435" y="5591881"/>
                  <a:pt x="4708525" y="5621091"/>
                  <a:pt x="4773930" y="5636966"/>
                </a:cubicBezTo>
                <a:cubicBezTo>
                  <a:pt x="4839335" y="5652841"/>
                  <a:pt x="4850130" y="5672526"/>
                  <a:pt x="4879975" y="5658556"/>
                </a:cubicBezTo>
                <a:cubicBezTo>
                  <a:pt x="4909820" y="5644586"/>
                  <a:pt x="4919345" y="5611566"/>
                  <a:pt x="4922520" y="5566481"/>
                </a:cubicBezTo>
                <a:cubicBezTo>
                  <a:pt x="4925695" y="5521396"/>
                  <a:pt x="4908550" y="5476946"/>
                  <a:pt x="4894580" y="5431861"/>
                </a:cubicBezTo>
                <a:cubicBezTo>
                  <a:pt x="4880610" y="5386776"/>
                  <a:pt x="4874895" y="5381061"/>
                  <a:pt x="4852035" y="5339786"/>
                </a:cubicBezTo>
                <a:cubicBezTo>
                  <a:pt x="4829175" y="5298511"/>
                  <a:pt x="4816475" y="5271206"/>
                  <a:pt x="4780915" y="5226121"/>
                </a:cubicBezTo>
                <a:cubicBezTo>
                  <a:pt x="4745355" y="5181036"/>
                  <a:pt x="4709160" y="5144206"/>
                  <a:pt x="4674870" y="5113091"/>
                </a:cubicBezTo>
                <a:cubicBezTo>
                  <a:pt x="4640580" y="5081976"/>
                  <a:pt x="4643120" y="5094676"/>
                  <a:pt x="4610735" y="5070546"/>
                </a:cubicBezTo>
                <a:cubicBezTo>
                  <a:pt x="4578350" y="5046416"/>
                  <a:pt x="4572635" y="5024826"/>
                  <a:pt x="4511675" y="4992441"/>
                </a:cubicBezTo>
                <a:cubicBezTo>
                  <a:pt x="4450715" y="4960056"/>
                  <a:pt x="4373245" y="4934021"/>
                  <a:pt x="4306570" y="4907351"/>
                </a:cubicBezTo>
                <a:cubicBezTo>
                  <a:pt x="4239895" y="4880681"/>
                  <a:pt x="4222750" y="4870521"/>
                  <a:pt x="4178935" y="4857821"/>
                </a:cubicBezTo>
                <a:cubicBezTo>
                  <a:pt x="4135120" y="4845121"/>
                  <a:pt x="4129405" y="4852106"/>
                  <a:pt x="4086860" y="4843851"/>
                </a:cubicBezTo>
                <a:cubicBezTo>
                  <a:pt x="4044315" y="4835596"/>
                  <a:pt x="4007485" y="4820991"/>
                  <a:pt x="3966210" y="4815276"/>
                </a:cubicBezTo>
                <a:cubicBezTo>
                  <a:pt x="3924935" y="4809561"/>
                  <a:pt x="3915410" y="4817816"/>
                  <a:pt x="3881120" y="4815276"/>
                </a:cubicBezTo>
                <a:cubicBezTo>
                  <a:pt x="3846830" y="4812736"/>
                  <a:pt x="3835400" y="4803846"/>
                  <a:pt x="3796030" y="4801306"/>
                </a:cubicBezTo>
                <a:cubicBezTo>
                  <a:pt x="3756660" y="4798766"/>
                  <a:pt x="3736975" y="4798766"/>
                  <a:pt x="3683000" y="4801306"/>
                </a:cubicBezTo>
                <a:cubicBezTo>
                  <a:pt x="3629025" y="4803846"/>
                  <a:pt x="3586480" y="4809561"/>
                  <a:pt x="3526790" y="4815276"/>
                </a:cubicBezTo>
                <a:cubicBezTo>
                  <a:pt x="3467100" y="4820991"/>
                  <a:pt x="3451860" y="4817816"/>
                  <a:pt x="3385185" y="4829246"/>
                </a:cubicBezTo>
                <a:cubicBezTo>
                  <a:pt x="3318510" y="4840676"/>
                  <a:pt x="3288665" y="4853376"/>
                  <a:pt x="3194050" y="4871791"/>
                </a:cubicBezTo>
                <a:cubicBezTo>
                  <a:pt x="3099435" y="4890206"/>
                  <a:pt x="3004185" y="4899731"/>
                  <a:pt x="2910840" y="4921321"/>
                </a:cubicBezTo>
                <a:cubicBezTo>
                  <a:pt x="2817495" y="4942911"/>
                  <a:pt x="2808605" y="4951801"/>
                  <a:pt x="2726690" y="4978471"/>
                </a:cubicBezTo>
                <a:cubicBezTo>
                  <a:pt x="2644775" y="5005141"/>
                  <a:pt x="2578100" y="5024826"/>
                  <a:pt x="2499995" y="5055941"/>
                </a:cubicBezTo>
                <a:cubicBezTo>
                  <a:pt x="2421890" y="5087056"/>
                  <a:pt x="2400300" y="5097216"/>
                  <a:pt x="2336800" y="5134046"/>
                </a:cubicBezTo>
                <a:cubicBezTo>
                  <a:pt x="2273300" y="5170876"/>
                  <a:pt x="2240915" y="5197546"/>
                  <a:pt x="2181225" y="5240091"/>
                </a:cubicBezTo>
                <a:cubicBezTo>
                  <a:pt x="2121535" y="5282636"/>
                  <a:pt x="2085975" y="5311211"/>
                  <a:pt x="2038985" y="5346771"/>
                </a:cubicBezTo>
                <a:cubicBezTo>
                  <a:pt x="1991995" y="5382331"/>
                  <a:pt x="1985010" y="5390586"/>
                  <a:pt x="1946910" y="5417256"/>
                </a:cubicBezTo>
                <a:cubicBezTo>
                  <a:pt x="1908810" y="5443926"/>
                  <a:pt x="1884680" y="5459801"/>
                  <a:pt x="1847850" y="5481391"/>
                </a:cubicBezTo>
                <a:cubicBezTo>
                  <a:pt x="1811020" y="5502981"/>
                  <a:pt x="1804035" y="5513776"/>
                  <a:pt x="1762760" y="5523936"/>
                </a:cubicBezTo>
                <a:cubicBezTo>
                  <a:pt x="1721485" y="5534096"/>
                  <a:pt x="1734820" y="5550606"/>
                  <a:pt x="1642745" y="5530921"/>
                </a:cubicBezTo>
                <a:cubicBezTo>
                  <a:pt x="1550670" y="5511236"/>
                  <a:pt x="1445260" y="5506156"/>
                  <a:pt x="1302385" y="5424241"/>
                </a:cubicBezTo>
                <a:cubicBezTo>
                  <a:pt x="1159510" y="5342326"/>
                  <a:pt x="1020445" y="5207706"/>
                  <a:pt x="927100" y="5120076"/>
                </a:cubicBezTo>
                <a:cubicBezTo>
                  <a:pt x="833755" y="5032446"/>
                  <a:pt x="860425" y="5032446"/>
                  <a:pt x="835025" y="4985456"/>
                </a:cubicBezTo>
                <a:cubicBezTo>
                  <a:pt x="809625" y="4938466"/>
                  <a:pt x="824865" y="4951166"/>
                  <a:pt x="799465" y="4885761"/>
                </a:cubicBezTo>
                <a:cubicBezTo>
                  <a:pt x="774065" y="4820356"/>
                  <a:pt x="731520" y="4722566"/>
                  <a:pt x="707390" y="4659066"/>
                </a:cubicBezTo>
                <a:cubicBezTo>
                  <a:pt x="683260" y="4595566"/>
                  <a:pt x="687070" y="4600646"/>
                  <a:pt x="678815" y="4566991"/>
                </a:cubicBezTo>
                <a:cubicBezTo>
                  <a:pt x="670560" y="4533336"/>
                  <a:pt x="677545" y="4546036"/>
                  <a:pt x="664845" y="4489521"/>
                </a:cubicBezTo>
                <a:cubicBezTo>
                  <a:pt x="652145" y="4433006"/>
                  <a:pt x="626745" y="4371411"/>
                  <a:pt x="615315" y="4283781"/>
                </a:cubicBezTo>
                <a:cubicBezTo>
                  <a:pt x="603885" y="4196151"/>
                  <a:pt x="609600" y="4113601"/>
                  <a:pt x="608330" y="4050101"/>
                </a:cubicBezTo>
                <a:cubicBezTo>
                  <a:pt x="607060" y="3986601"/>
                  <a:pt x="603885" y="4008826"/>
                  <a:pt x="608330" y="3965011"/>
                </a:cubicBezTo>
                <a:cubicBezTo>
                  <a:pt x="612775" y="3921196"/>
                  <a:pt x="614045" y="3892621"/>
                  <a:pt x="629285" y="3830391"/>
                </a:cubicBezTo>
                <a:cubicBezTo>
                  <a:pt x="644525" y="3768161"/>
                  <a:pt x="666115" y="3708471"/>
                  <a:pt x="685800" y="3653226"/>
                </a:cubicBezTo>
                <a:cubicBezTo>
                  <a:pt x="705485" y="3597981"/>
                  <a:pt x="711200" y="3597981"/>
                  <a:pt x="728345" y="3554166"/>
                </a:cubicBezTo>
                <a:cubicBezTo>
                  <a:pt x="745490" y="3510351"/>
                  <a:pt x="751205" y="3484316"/>
                  <a:pt x="770890" y="3433516"/>
                </a:cubicBezTo>
                <a:cubicBezTo>
                  <a:pt x="790575" y="3382716"/>
                  <a:pt x="781050" y="3409386"/>
                  <a:pt x="828040" y="3298896"/>
                </a:cubicBezTo>
                <a:cubicBezTo>
                  <a:pt x="875030" y="3188406"/>
                  <a:pt x="960120" y="3005526"/>
                  <a:pt x="1005205" y="2881066"/>
                </a:cubicBezTo>
                <a:cubicBezTo>
                  <a:pt x="1050290" y="2756606"/>
                  <a:pt x="1043305" y="2743271"/>
                  <a:pt x="1054735" y="2675326"/>
                </a:cubicBezTo>
                <a:cubicBezTo>
                  <a:pt x="1066165" y="2607381"/>
                  <a:pt x="1043305" y="2588331"/>
                  <a:pt x="1061720" y="2541341"/>
                </a:cubicBezTo>
                <a:cubicBezTo>
                  <a:pt x="1080135" y="2494351"/>
                  <a:pt x="1091565" y="2479746"/>
                  <a:pt x="1146810" y="2441646"/>
                </a:cubicBezTo>
                <a:cubicBezTo>
                  <a:pt x="1202055" y="2403546"/>
                  <a:pt x="1285875" y="2373701"/>
                  <a:pt x="1337945" y="2349571"/>
                </a:cubicBezTo>
                <a:cubicBezTo>
                  <a:pt x="1390015" y="2325441"/>
                  <a:pt x="1357630" y="2336871"/>
                  <a:pt x="1408430" y="2321631"/>
                </a:cubicBezTo>
                <a:cubicBezTo>
                  <a:pt x="1459230" y="2306391"/>
                  <a:pt x="1530985" y="2282261"/>
                  <a:pt x="1593215" y="2272101"/>
                </a:cubicBezTo>
                <a:cubicBezTo>
                  <a:pt x="1655445" y="2261941"/>
                  <a:pt x="1682115" y="2272101"/>
                  <a:pt x="1720215" y="2272101"/>
                </a:cubicBezTo>
                <a:cubicBezTo>
                  <a:pt x="1758315" y="2272101"/>
                  <a:pt x="1743075" y="2258131"/>
                  <a:pt x="1784350" y="2272101"/>
                </a:cubicBezTo>
                <a:cubicBezTo>
                  <a:pt x="1825625" y="2286071"/>
                  <a:pt x="1852295" y="2294326"/>
                  <a:pt x="1925955" y="2342586"/>
                </a:cubicBezTo>
                <a:cubicBezTo>
                  <a:pt x="1999615" y="2390846"/>
                  <a:pt x="2085975" y="2451806"/>
                  <a:pt x="2152650" y="2512766"/>
                </a:cubicBezTo>
                <a:cubicBezTo>
                  <a:pt x="2219325" y="2573726"/>
                  <a:pt x="2233295" y="2604841"/>
                  <a:pt x="2258695" y="2647386"/>
                </a:cubicBezTo>
                <a:cubicBezTo>
                  <a:pt x="2284095" y="2689931"/>
                  <a:pt x="2284730" y="2691201"/>
                  <a:pt x="2280285" y="2725491"/>
                </a:cubicBezTo>
                <a:cubicBezTo>
                  <a:pt x="2275840" y="2759781"/>
                  <a:pt x="2277745" y="2788991"/>
                  <a:pt x="2237740" y="2817566"/>
                </a:cubicBezTo>
                <a:cubicBezTo>
                  <a:pt x="2197735" y="2846141"/>
                  <a:pt x="2135505" y="2854396"/>
                  <a:pt x="2081530" y="2867096"/>
                </a:cubicBezTo>
                <a:cubicBezTo>
                  <a:pt x="2027555" y="2879796"/>
                  <a:pt x="2009775" y="2878526"/>
                  <a:pt x="1968500" y="2881066"/>
                </a:cubicBezTo>
                <a:cubicBezTo>
                  <a:pt x="1927225" y="2883606"/>
                  <a:pt x="1911985" y="2881066"/>
                  <a:pt x="1876425" y="2881066"/>
                </a:cubicBezTo>
                <a:cubicBezTo>
                  <a:pt x="1840865" y="2881066"/>
                  <a:pt x="1842135" y="2879796"/>
                  <a:pt x="1791335" y="2881066"/>
                </a:cubicBezTo>
                <a:cubicBezTo>
                  <a:pt x="1740535" y="2882336"/>
                  <a:pt x="1678940" y="2890591"/>
                  <a:pt x="1621155" y="2888051"/>
                </a:cubicBezTo>
                <a:cubicBezTo>
                  <a:pt x="1563370" y="2885511"/>
                  <a:pt x="1537970" y="2877256"/>
                  <a:pt x="1501140" y="2867096"/>
                </a:cubicBezTo>
                <a:cubicBezTo>
                  <a:pt x="1464310" y="2856936"/>
                  <a:pt x="1463675" y="2851221"/>
                  <a:pt x="1437005" y="2838521"/>
                </a:cubicBezTo>
                <a:cubicBezTo>
                  <a:pt x="1410335" y="2825821"/>
                  <a:pt x="1393190" y="2825821"/>
                  <a:pt x="1366520" y="2802961"/>
                </a:cubicBezTo>
                <a:cubicBezTo>
                  <a:pt x="1339850" y="2780101"/>
                  <a:pt x="1320800" y="2754066"/>
                  <a:pt x="1302385" y="2725491"/>
                </a:cubicBezTo>
                <a:cubicBezTo>
                  <a:pt x="1283970" y="2696916"/>
                  <a:pt x="1284605" y="2716601"/>
                  <a:pt x="1274445" y="2661356"/>
                </a:cubicBezTo>
                <a:cubicBezTo>
                  <a:pt x="1264285" y="2606111"/>
                  <a:pt x="1257300" y="2505146"/>
                  <a:pt x="1252855" y="2448631"/>
                </a:cubicBezTo>
                <a:cubicBezTo>
                  <a:pt x="1248410" y="2392116"/>
                  <a:pt x="1252855" y="2434661"/>
                  <a:pt x="1252855" y="2378146"/>
                </a:cubicBezTo>
                <a:cubicBezTo>
                  <a:pt x="1252855" y="2321631"/>
                  <a:pt x="1252855" y="2253051"/>
                  <a:pt x="1252855" y="2165421"/>
                </a:cubicBezTo>
                <a:cubicBezTo>
                  <a:pt x="1252855" y="2077791"/>
                  <a:pt x="1244600" y="2023816"/>
                  <a:pt x="1252855" y="1938726"/>
                </a:cubicBezTo>
                <a:cubicBezTo>
                  <a:pt x="1261110" y="1853636"/>
                  <a:pt x="1279525" y="1816806"/>
                  <a:pt x="1295400" y="1740606"/>
                </a:cubicBezTo>
                <a:cubicBezTo>
                  <a:pt x="1311275" y="1664406"/>
                  <a:pt x="1304290" y="1633291"/>
                  <a:pt x="1330960" y="1556456"/>
                </a:cubicBezTo>
                <a:cubicBezTo>
                  <a:pt x="1357630" y="1479621"/>
                  <a:pt x="1372235" y="1442791"/>
                  <a:pt x="1430020" y="1357701"/>
                </a:cubicBezTo>
                <a:cubicBezTo>
                  <a:pt x="1487805" y="1272611"/>
                  <a:pt x="1570355" y="1190696"/>
                  <a:pt x="1621155" y="1131006"/>
                </a:cubicBezTo>
                <a:cubicBezTo>
                  <a:pt x="1671955" y="1071316"/>
                  <a:pt x="1648460" y="1096081"/>
                  <a:pt x="1685290" y="1060521"/>
                </a:cubicBezTo>
                <a:cubicBezTo>
                  <a:pt x="1722120" y="1024961"/>
                  <a:pt x="1767205" y="989401"/>
                  <a:pt x="1805305" y="953841"/>
                </a:cubicBezTo>
                <a:cubicBezTo>
                  <a:pt x="1843405" y="918281"/>
                  <a:pt x="1851025" y="911931"/>
                  <a:pt x="1876425" y="883356"/>
                </a:cubicBezTo>
                <a:cubicBezTo>
                  <a:pt x="1901825" y="854781"/>
                  <a:pt x="1921510" y="842081"/>
                  <a:pt x="1932940" y="812236"/>
                </a:cubicBezTo>
                <a:cubicBezTo>
                  <a:pt x="1944370" y="782391"/>
                  <a:pt x="1932940" y="769691"/>
                  <a:pt x="1932940" y="734131"/>
                </a:cubicBezTo>
                <a:cubicBezTo>
                  <a:pt x="1932940" y="698571"/>
                  <a:pt x="1932940" y="671901"/>
                  <a:pt x="1932940" y="635071"/>
                </a:cubicBezTo>
                <a:cubicBezTo>
                  <a:pt x="1932940" y="598241"/>
                  <a:pt x="1943100" y="598241"/>
                  <a:pt x="1932940" y="549981"/>
                </a:cubicBezTo>
                <a:cubicBezTo>
                  <a:pt x="1922780" y="501721"/>
                  <a:pt x="1924685" y="457906"/>
                  <a:pt x="1883410" y="394406"/>
                </a:cubicBezTo>
                <a:cubicBezTo>
                  <a:pt x="1842135" y="330906"/>
                  <a:pt x="1824355" y="289631"/>
                  <a:pt x="1727835" y="231211"/>
                </a:cubicBezTo>
                <a:cubicBezTo>
                  <a:pt x="1631315" y="172791"/>
                  <a:pt x="1513205" y="142946"/>
                  <a:pt x="1401445" y="103576"/>
                </a:cubicBezTo>
                <a:cubicBezTo>
                  <a:pt x="1289685" y="64206"/>
                  <a:pt x="1255395" y="52776"/>
                  <a:pt x="1167765" y="33091"/>
                </a:cubicBezTo>
                <a:cubicBezTo>
                  <a:pt x="1080135" y="13406"/>
                  <a:pt x="1024890" y="10231"/>
                  <a:pt x="962660" y="4516"/>
                </a:cubicBezTo>
                <a:cubicBezTo>
                  <a:pt x="900430" y="-1199"/>
                  <a:pt x="895985" y="4516"/>
                  <a:pt x="855980" y="4516"/>
                </a:cubicBezTo>
                <a:cubicBezTo>
                  <a:pt x="815975" y="4516"/>
                  <a:pt x="831850" y="-5644"/>
                  <a:pt x="763905" y="4516"/>
                </a:cubicBezTo>
                <a:cubicBezTo>
                  <a:pt x="695960" y="14676"/>
                  <a:pt x="594360" y="36901"/>
                  <a:pt x="516255" y="54046"/>
                </a:cubicBezTo>
                <a:cubicBezTo>
                  <a:pt x="438150" y="71191"/>
                  <a:pt x="478155" y="68016"/>
                  <a:pt x="374650" y="89606"/>
                </a:cubicBezTo>
                <a:cubicBezTo>
                  <a:pt x="271145" y="111196"/>
                  <a:pt x="72390" y="147391"/>
                  <a:pt x="0" y="160726"/>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082" name="任意多边形 5"/>
          <p:cNvSpPr/>
          <p:nvPr/>
        </p:nvSpPr>
        <p:spPr>
          <a:xfrm rot="13560000">
            <a:off x="8940800" y="5922645"/>
            <a:ext cx="212090" cy="220345"/>
          </a:xfrm>
          <a:custGeom>
            <a:avLst/>
            <a:gdLst>
              <a:gd name="connisteX0" fmla="*/ 9166225 w 10867987"/>
              <a:gd name="connsiteY0" fmla="*/ 684600 h 5663316"/>
              <a:gd name="connisteX1" fmla="*/ 9046210 w 10867987"/>
              <a:gd name="connsiteY1" fmla="*/ 677615 h 5663316"/>
              <a:gd name="connisteX2" fmla="*/ 8918575 w 10867987"/>
              <a:gd name="connsiteY2" fmla="*/ 677615 h 5663316"/>
              <a:gd name="connisteX3" fmla="*/ 8804910 w 10867987"/>
              <a:gd name="connsiteY3" fmla="*/ 677615 h 5663316"/>
              <a:gd name="connisteX4" fmla="*/ 8620760 w 10867987"/>
              <a:gd name="connsiteY4" fmla="*/ 720160 h 5663316"/>
              <a:gd name="connisteX5" fmla="*/ 8479155 w 10867987"/>
              <a:gd name="connsiteY5" fmla="*/ 762705 h 5663316"/>
              <a:gd name="connisteX6" fmla="*/ 8344535 w 10867987"/>
              <a:gd name="connsiteY6" fmla="*/ 833825 h 5663316"/>
              <a:gd name="connisteX7" fmla="*/ 8188960 w 10867987"/>
              <a:gd name="connsiteY7" fmla="*/ 960825 h 5663316"/>
              <a:gd name="connisteX8" fmla="*/ 8103870 w 10867987"/>
              <a:gd name="connsiteY8" fmla="*/ 1074490 h 5663316"/>
              <a:gd name="connisteX9" fmla="*/ 8032750 w 10867987"/>
              <a:gd name="connsiteY9" fmla="*/ 1188155 h 5663316"/>
              <a:gd name="connisteX10" fmla="*/ 7983220 w 10867987"/>
              <a:gd name="connsiteY10" fmla="*/ 1280230 h 5663316"/>
              <a:gd name="connisteX11" fmla="*/ 7905115 w 10867987"/>
              <a:gd name="connsiteY11" fmla="*/ 1471365 h 5663316"/>
              <a:gd name="connisteX12" fmla="*/ 7877175 w 10867987"/>
              <a:gd name="connsiteY12" fmla="*/ 1541850 h 5663316"/>
              <a:gd name="connisteX13" fmla="*/ 7763510 w 10867987"/>
              <a:gd name="connsiteY13" fmla="*/ 1853635 h 5663316"/>
              <a:gd name="connisteX14" fmla="*/ 7713980 w 10867987"/>
              <a:gd name="connsiteY14" fmla="*/ 1974285 h 5663316"/>
              <a:gd name="connisteX15" fmla="*/ 7614920 w 10867987"/>
              <a:gd name="connsiteY15" fmla="*/ 2250510 h 5663316"/>
              <a:gd name="connisteX16" fmla="*/ 7466330 w 10867987"/>
              <a:gd name="connsiteY16" fmla="*/ 2633415 h 5663316"/>
              <a:gd name="connisteX17" fmla="*/ 7430770 w 10867987"/>
              <a:gd name="connsiteY17" fmla="*/ 2717870 h 5663316"/>
              <a:gd name="connisteX18" fmla="*/ 7331710 w 10867987"/>
              <a:gd name="connsiteY18" fmla="*/ 2930595 h 5663316"/>
              <a:gd name="connisteX19" fmla="*/ 7154545 w 10867987"/>
              <a:gd name="connsiteY19" fmla="*/ 3121730 h 5663316"/>
              <a:gd name="connisteX20" fmla="*/ 7083425 w 10867987"/>
              <a:gd name="connsiteY20" fmla="*/ 3178880 h 5663316"/>
              <a:gd name="connisteX21" fmla="*/ 6729095 w 10867987"/>
              <a:gd name="connsiteY21" fmla="*/ 3341440 h 5663316"/>
              <a:gd name="connisteX22" fmla="*/ 6367780 w 10867987"/>
              <a:gd name="connsiteY22" fmla="*/ 3455105 h 5663316"/>
              <a:gd name="connisteX23" fmla="*/ 5779770 w 10867987"/>
              <a:gd name="connsiteY23" fmla="*/ 3547180 h 5663316"/>
              <a:gd name="connisteX24" fmla="*/ 5262880 w 10867987"/>
              <a:gd name="connsiteY24" fmla="*/ 3596710 h 5663316"/>
              <a:gd name="connisteX25" fmla="*/ 4731385 w 10867987"/>
              <a:gd name="connsiteY25" fmla="*/ 3596710 h 5663316"/>
              <a:gd name="connisteX26" fmla="*/ 4618355 w 10867987"/>
              <a:gd name="connsiteY26" fmla="*/ 3596710 h 5663316"/>
              <a:gd name="connisteX27" fmla="*/ 4434205 w 10867987"/>
              <a:gd name="connsiteY27" fmla="*/ 3547180 h 5663316"/>
              <a:gd name="connisteX28" fmla="*/ 4122420 w 10867987"/>
              <a:gd name="connsiteY28" fmla="*/ 3412560 h 5663316"/>
              <a:gd name="connisteX29" fmla="*/ 3994785 w 10867987"/>
              <a:gd name="connsiteY29" fmla="*/ 3313500 h 5663316"/>
              <a:gd name="connisteX30" fmla="*/ 3860165 w 10867987"/>
              <a:gd name="connsiteY30" fmla="*/ 3164275 h 5663316"/>
              <a:gd name="connisteX31" fmla="*/ 3810635 w 10867987"/>
              <a:gd name="connsiteY31" fmla="*/ 3079185 h 5663316"/>
              <a:gd name="connisteX32" fmla="*/ 3768090 w 10867987"/>
              <a:gd name="connsiteY32" fmla="*/ 2930595 h 5663316"/>
              <a:gd name="connisteX33" fmla="*/ 3739515 w 10867987"/>
              <a:gd name="connsiteY33" fmla="*/ 2703900 h 5663316"/>
              <a:gd name="connisteX34" fmla="*/ 3739515 w 10867987"/>
              <a:gd name="connsiteY34" fmla="*/ 2583250 h 5663316"/>
              <a:gd name="connisteX35" fmla="*/ 3796030 w 10867987"/>
              <a:gd name="connsiteY35" fmla="*/ 2470220 h 5663316"/>
              <a:gd name="connisteX36" fmla="*/ 3867150 w 10867987"/>
              <a:gd name="connsiteY36" fmla="*/ 2413705 h 5663316"/>
              <a:gd name="connisteX37" fmla="*/ 4065270 w 10867987"/>
              <a:gd name="connsiteY37" fmla="*/ 2286070 h 5663316"/>
              <a:gd name="connisteX38" fmla="*/ 4561205 w 10867987"/>
              <a:gd name="connsiteY38" fmla="*/ 2187010 h 5663316"/>
              <a:gd name="connisteX39" fmla="*/ 4745355 w 10867987"/>
              <a:gd name="connsiteY39" fmla="*/ 2172405 h 5663316"/>
              <a:gd name="connisteX40" fmla="*/ 5411470 w 10867987"/>
              <a:gd name="connsiteY40" fmla="*/ 2122875 h 5663316"/>
              <a:gd name="connisteX41" fmla="*/ 5680710 w 10867987"/>
              <a:gd name="connsiteY41" fmla="*/ 2122875 h 5663316"/>
              <a:gd name="connisteX42" fmla="*/ 5751830 w 10867987"/>
              <a:gd name="connsiteY42" fmla="*/ 2122875 h 5663316"/>
              <a:gd name="connisteX43" fmla="*/ 5857875 w 10867987"/>
              <a:gd name="connsiteY43" fmla="*/ 2122875 h 5663316"/>
              <a:gd name="connisteX44" fmla="*/ 6021070 w 10867987"/>
              <a:gd name="connsiteY44" fmla="*/ 2137480 h 5663316"/>
              <a:gd name="connisteX45" fmla="*/ 6403340 w 10867987"/>
              <a:gd name="connsiteY45" fmla="*/ 2165420 h 5663316"/>
              <a:gd name="connisteX46" fmla="*/ 6559550 w 10867987"/>
              <a:gd name="connsiteY46" fmla="*/ 2207965 h 5663316"/>
              <a:gd name="connisteX47" fmla="*/ 6807200 w 10867987"/>
              <a:gd name="connsiteY47" fmla="*/ 2229555 h 5663316"/>
              <a:gd name="connisteX48" fmla="*/ 7118985 w 10867987"/>
              <a:gd name="connsiteY48" fmla="*/ 2272100 h 5663316"/>
              <a:gd name="connisteX49" fmla="*/ 7331710 w 10867987"/>
              <a:gd name="connsiteY49" fmla="*/ 2286070 h 5663316"/>
              <a:gd name="connisteX50" fmla="*/ 7621905 w 10867987"/>
              <a:gd name="connsiteY50" fmla="*/ 2300040 h 5663316"/>
              <a:gd name="connisteX51" fmla="*/ 7778115 w 10867987"/>
              <a:gd name="connsiteY51" fmla="*/ 2314010 h 5663316"/>
              <a:gd name="connisteX52" fmla="*/ 8181975 w 10867987"/>
              <a:gd name="connsiteY52" fmla="*/ 2328615 h 5663316"/>
              <a:gd name="connisteX53" fmla="*/ 8642350 w 10867987"/>
              <a:gd name="connsiteY53" fmla="*/ 2328615 h 5663316"/>
              <a:gd name="connisteX54" fmla="*/ 9357995 w 10867987"/>
              <a:gd name="connsiteY54" fmla="*/ 2314010 h 5663316"/>
              <a:gd name="connisteX55" fmla="*/ 9513570 w 10867987"/>
              <a:gd name="connsiteY55" fmla="*/ 2293055 h 5663316"/>
              <a:gd name="connisteX56" fmla="*/ 9860915 w 10867987"/>
              <a:gd name="connsiteY56" fmla="*/ 2229555 h 5663316"/>
              <a:gd name="connisteX57" fmla="*/ 10094595 w 10867987"/>
              <a:gd name="connsiteY57" fmla="*/ 2158435 h 5663316"/>
              <a:gd name="connisteX58" fmla="*/ 10229215 w 10867987"/>
              <a:gd name="connsiteY58" fmla="*/ 2129860 h 5663316"/>
              <a:gd name="connisteX59" fmla="*/ 10476865 w 10867987"/>
              <a:gd name="connsiteY59" fmla="*/ 2030800 h 5663316"/>
              <a:gd name="connisteX60" fmla="*/ 10547985 w 10867987"/>
              <a:gd name="connsiteY60" fmla="*/ 2002860 h 5663316"/>
              <a:gd name="connisteX61" fmla="*/ 10774680 w 10867987"/>
              <a:gd name="connsiteY61" fmla="*/ 1868240 h 5663316"/>
              <a:gd name="connisteX62" fmla="*/ 10831195 w 10867987"/>
              <a:gd name="connsiteY62" fmla="*/ 1804105 h 5663316"/>
              <a:gd name="connisteX63" fmla="*/ 10866755 w 10867987"/>
              <a:gd name="connsiteY63" fmla="*/ 1684090 h 5663316"/>
              <a:gd name="connisteX64" fmla="*/ 10852785 w 10867987"/>
              <a:gd name="connsiteY64" fmla="*/ 1591380 h 5663316"/>
              <a:gd name="connisteX65" fmla="*/ 10817225 w 10867987"/>
              <a:gd name="connsiteY65" fmla="*/ 1485335 h 5663316"/>
              <a:gd name="connisteX66" fmla="*/ 10746105 w 10867987"/>
              <a:gd name="connsiteY66" fmla="*/ 1393260 h 5663316"/>
              <a:gd name="connisteX67" fmla="*/ 10561955 w 10867987"/>
              <a:gd name="connsiteY67" fmla="*/ 1265625 h 5663316"/>
              <a:gd name="connisteX68" fmla="*/ 10469880 w 10867987"/>
              <a:gd name="connsiteY68" fmla="*/ 1237685 h 5663316"/>
              <a:gd name="connisteX69" fmla="*/ 10399395 w 10867987"/>
              <a:gd name="connsiteY69" fmla="*/ 1272610 h 5663316"/>
              <a:gd name="connisteX70" fmla="*/ 10278745 w 10867987"/>
              <a:gd name="connsiteY70" fmla="*/ 1364685 h 5663316"/>
              <a:gd name="connisteX71" fmla="*/ 10080625 w 10867987"/>
              <a:gd name="connsiteY71" fmla="*/ 1527880 h 5663316"/>
              <a:gd name="connisteX72" fmla="*/ 9959975 w 10867987"/>
              <a:gd name="connsiteY72" fmla="*/ 1633925 h 5663316"/>
              <a:gd name="connisteX73" fmla="*/ 9825355 w 10867987"/>
              <a:gd name="connsiteY73" fmla="*/ 1776165 h 5663316"/>
              <a:gd name="connisteX74" fmla="*/ 9747250 w 10867987"/>
              <a:gd name="connsiteY74" fmla="*/ 1903165 h 5663316"/>
              <a:gd name="connisteX75" fmla="*/ 9655175 w 10867987"/>
              <a:gd name="connsiteY75" fmla="*/ 2045405 h 5663316"/>
              <a:gd name="connisteX76" fmla="*/ 9471025 w 10867987"/>
              <a:gd name="connsiteY76" fmla="*/ 2314010 h 5663316"/>
              <a:gd name="connisteX77" fmla="*/ 9428480 w 10867987"/>
              <a:gd name="connsiteY77" fmla="*/ 2392115 h 5663316"/>
              <a:gd name="connisteX78" fmla="*/ 9315450 w 10867987"/>
              <a:gd name="connsiteY78" fmla="*/ 2541340 h 5663316"/>
              <a:gd name="connisteX79" fmla="*/ 9244330 w 10867987"/>
              <a:gd name="connsiteY79" fmla="*/ 2640400 h 5663316"/>
              <a:gd name="connisteX80" fmla="*/ 9194800 w 10867987"/>
              <a:gd name="connsiteY80" fmla="*/ 2710885 h 5663316"/>
              <a:gd name="connisteX81" fmla="*/ 9138285 w 10867987"/>
              <a:gd name="connsiteY81" fmla="*/ 2788990 h 5663316"/>
              <a:gd name="connisteX82" fmla="*/ 9074150 w 10867987"/>
              <a:gd name="connsiteY82" fmla="*/ 2895035 h 5663316"/>
              <a:gd name="connisteX83" fmla="*/ 8847455 w 10867987"/>
              <a:gd name="connsiteY83" fmla="*/ 3143320 h 5663316"/>
              <a:gd name="connisteX84" fmla="*/ 8748395 w 10867987"/>
              <a:gd name="connsiteY84" fmla="*/ 3228410 h 5663316"/>
              <a:gd name="connisteX85" fmla="*/ 8528685 w 10867987"/>
              <a:gd name="connsiteY85" fmla="*/ 3448120 h 5663316"/>
              <a:gd name="connisteX86" fmla="*/ 8401050 w 10867987"/>
              <a:gd name="connsiteY86" fmla="*/ 3554165 h 5663316"/>
              <a:gd name="connisteX87" fmla="*/ 8259445 w 10867987"/>
              <a:gd name="connsiteY87" fmla="*/ 3667195 h 5663316"/>
              <a:gd name="connisteX88" fmla="*/ 8110855 w 10867987"/>
              <a:gd name="connsiteY88" fmla="*/ 3780860 h 5663316"/>
              <a:gd name="connisteX89" fmla="*/ 7834630 w 10867987"/>
              <a:gd name="connsiteY89" fmla="*/ 3951040 h 5663316"/>
              <a:gd name="connisteX90" fmla="*/ 7713980 w 10867987"/>
              <a:gd name="connsiteY90" fmla="*/ 4000570 h 5663316"/>
              <a:gd name="connisteX91" fmla="*/ 7572375 w 10867987"/>
              <a:gd name="connsiteY91" fmla="*/ 4071055 h 5663316"/>
              <a:gd name="connisteX92" fmla="*/ 7140575 w 10867987"/>
              <a:gd name="connsiteY92" fmla="*/ 4220280 h 5663316"/>
              <a:gd name="connisteX93" fmla="*/ 6892290 w 10867987"/>
              <a:gd name="connsiteY93" fmla="*/ 4290765 h 5663316"/>
              <a:gd name="connisteX94" fmla="*/ 6679565 w 10867987"/>
              <a:gd name="connsiteY94" fmla="*/ 4340295 h 5663316"/>
              <a:gd name="connisteX95" fmla="*/ 6339840 w 10867987"/>
              <a:gd name="connsiteY95" fmla="*/ 4404430 h 5663316"/>
              <a:gd name="connisteX96" fmla="*/ 6205220 w 10867987"/>
              <a:gd name="connsiteY96" fmla="*/ 4418400 h 5663316"/>
              <a:gd name="connisteX97" fmla="*/ 5779770 w 10867987"/>
              <a:gd name="connsiteY97" fmla="*/ 4453960 h 5663316"/>
              <a:gd name="connisteX98" fmla="*/ 5645150 w 10867987"/>
              <a:gd name="connsiteY98" fmla="*/ 4453960 h 5663316"/>
              <a:gd name="connisteX99" fmla="*/ 5383530 w 10867987"/>
              <a:gd name="connsiteY99" fmla="*/ 4467930 h 5663316"/>
              <a:gd name="connisteX100" fmla="*/ 5227320 w 10867987"/>
              <a:gd name="connsiteY100" fmla="*/ 4467930 h 5663316"/>
              <a:gd name="connisteX101" fmla="*/ 5106670 w 10867987"/>
              <a:gd name="connsiteY101" fmla="*/ 4467930 h 5663316"/>
              <a:gd name="connisteX102" fmla="*/ 5007610 w 10867987"/>
              <a:gd name="connsiteY102" fmla="*/ 4453960 h 5663316"/>
              <a:gd name="connisteX103" fmla="*/ 4908550 w 10867987"/>
              <a:gd name="connsiteY103" fmla="*/ 4432370 h 5663316"/>
              <a:gd name="connisteX104" fmla="*/ 4830445 w 10867987"/>
              <a:gd name="connsiteY104" fmla="*/ 4397445 h 5663316"/>
              <a:gd name="connisteX105" fmla="*/ 4752975 w 10867987"/>
              <a:gd name="connsiteY105" fmla="*/ 4333310 h 5663316"/>
              <a:gd name="connisteX106" fmla="*/ 4780915 w 10867987"/>
              <a:gd name="connsiteY106" fmla="*/ 4255840 h 5663316"/>
              <a:gd name="connisteX107" fmla="*/ 4859020 w 10867987"/>
              <a:gd name="connsiteY107" fmla="*/ 4220280 h 5663316"/>
              <a:gd name="connisteX108" fmla="*/ 5022215 w 10867987"/>
              <a:gd name="connsiteY108" fmla="*/ 4163130 h 5663316"/>
              <a:gd name="connisteX109" fmla="*/ 5163820 w 10867987"/>
              <a:gd name="connsiteY109" fmla="*/ 4121220 h 5663316"/>
              <a:gd name="connisteX110" fmla="*/ 5312410 w 10867987"/>
              <a:gd name="connsiteY110" fmla="*/ 4106615 h 5663316"/>
              <a:gd name="connisteX111" fmla="*/ 5440045 w 10867987"/>
              <a:gd name="connsiteY111" fmla="*/ 4106615 h 5663316"/>
              <a:gd name="connisteX112" fmla="*/ 5518150 w 10867987"/>
              <a:gd name="connsiteY112" fmla="*/ 4106615 h 5663316"/>
              <a:gd name="connisteX113" fmla="*/ 5595620 w 10867987"/>
              <a:gd name="connsiteY113" fmla="*/ 4106615 h 5663316"/>
              <a:gd name="connisteX114" fmla="*/ 5673725 w 10867987"/>
              <a:gd name="connsiteY114" fmla="*/ 4106615 h 5663316"/>
              <a:gd name="connisteX115" fmla="*/ 5751830 w 10867987"/>
              <a:gd name="connsiteY115" fmla="*/ 4106615 h 5663316"/>
              <a:gd name="connisteX116" fmla="*/ 5871845 w 10867987"/>
              <a:gd name="connsiteY116" fmla="*/ 4106615 h 5663316"/>
              <a:gd name="connisteX117" fmla="*/ 6063615 w 10867987"/>
              <a:gd name="connsiteY117" fmla="*/ 4106615 h 5663316"/>
              <a:gd name="connisteX118" fmla="*/ 6212205 w 10867987"/>
              <a:gd name="connsiteY118" fmla="*/ 4106615 h 5663316"/>
              <a:gd name="connisteX119" fmla="*/ 6318250 w 10867987"/>
              <a:gd name="connsiteY119" fmla="*/ 4106615 h 5663316"/>
              <a:gd name="connisteX120" fmla="*/ 6495415 w 10867987"/>
              <a:gd name="connsiteY120" fmla="*/ 4106615 h 5663316"/>
              <a:gd name="connisteX121" fmla="*/ 6623050 w 10867987"/>
              <a:gd name="connsiteY121" fmla="*/ 4106615 h 5663316"/>
              <a:gd name="connisteX122" fmla="*/ 6729095 w 10867987"/>
              <a:gd name="connsiteY122" fmla="*/ 4121220 h 5663316"/>
              <a:gd name="connisteX123" fmla="*/ 6977380 w 10867987"/>
              <a:gd name="connsiteY123" fmla="*/ 4149160 h 5663316"/>
              <a:gd name="connisteX124" fmla="*/ 7275195 w 10867987"/>
              <a:gd name="connsiteY124" fmla="*/ 4205675 h 5663316"/>
              <a:gd name="connisteX125" fmla="*/ 7345680 w 10867987"/>
              <a:gd name="connsiteY125" fmla="*/ 4227265 h 5663316"/>
              <a:gd name="connisteX126" fmla="*/ 7770495 w 10867987"/>
              <a:gd name="connsiteY126" fmla="*/ 4290765 h 5663316"/>
              <a:gd name="connisteX127" fmla="*/ 7919720 w 10867987"/>
              <a:gd name="connsiteY127" fmla="*/ 4326325 h 5663316"/>
              <a:gd name="connisteX128" fmla="*/ 8153400 w 10867987"/>
              <a:gd name="connsiteY128" fmla="*/ 4361885 h 5663316"/>
              <a:gd name="connisteX129" fmla="*/ 8387080 w 10867987"/>
              <a:gd name="connsiteY129" fmla="*/ 4375855 h 5663316"/>
              <a:gd name="connisteX130" fmla="*/ 8472170 w 10867987"/>
              <a:gd name="connsiteY130" fmla="*/ 4375855 h 5663316"/>
              <a:gd name="connisteX131" fmla="*/ 8670290 w 10867987"/>
              <a:gd name="connsiteY131" fmla="*/ 4389825 h 5663316"/>
              <a:gd name="connisteX132" fmla="*/ 8734425 w 10867987"/>
              <a:gd name="connsiteY132" fmla="*/ 4389825 h 5663316"/>
              <a:gd name="connisteX133" fmla="*/ 8961120 w 10867987"/>
              <a:gd name="connsiteY133" fmla="*/ 4389825 h 5663316"/>
              <a:gd name="connisteX134" fmla="*/ 9145270 w 10867987"/>
              <a:gd name="connsiteY134" fmla="*/ 4354900 h 5663316"/>
              <a:gd name="connisteX135" fmla="*/ 9230360 w 10867987"/>
              <a:gd name="connsiteY135" fmla="*/ 4326325 h 5663316"/>
              <a:gd name="connisteX136" fmla="*/ 9308465 w 10867987"/>
              <a:gd name="connsiteY136" fmla="*/ 4305370 h 5663316"/>
              <a:gd name="connisteX137" fmla="*/ 9400540 w 10867987"/>
              <a:gd name="connsiteY137" fmla="*/ 4276795 h 5663316"/>
              <a:gd name="connisteX138" fmla="*/ 9506585 w 10867987"/>
              <a:gd name="connsiteY138" fmla="*/ 4234250 h 5663316"/>
              <a:gd name="connisteX139" fmla="*/ 9584690 w 10867987"/>
              <a:gd name="connsiteY139" fmla="*/ 4184720 h 5663316"/>
              <a:gd name="connisteX140" fmla="*/ 9740265 w 10867987"/>
              <a:gd name="connsiteY140" fmla="*/ 4057085 h 5663316"/>
              <a:gd name="connisteX141" fmla="*/ 9860915 w 10867987"/>
              <a:gd name="connsiteY141" fmla="*/ 3731330 h 5663316"/>
              <a:gd name="connisteX142" fmla="*/ 9839325 w 10867987"/>
              <a:gd name="connsiteY142" fmla="*/ 3476060 h 5663316"/>
              <a:gd name="connisteX143" fmla="*/ 9804400 w 10867987"/>
              <a:gd name="connsiteY143" fmla="*/ 3341440 h 5663316"/>
              <a:gd name="connisteX144" fmla="*/ 9804400 w 10867987"/>
              <a:gd name="connsiteY144" fmla="*/ 3263970 h 5663316"/>
              <a:gd name="connisteX145" fmla="*/ 9775825 w 10867987"/>
              <a:gd name="connsiteY145" fmla="*/ 3157290 h 5663316"/>
              <a:gd name="connisteX146" fmla="*/ 9683750 w 10867987"/>
              <a:gd name="connsiteY146" fmla="*/ 3086805 h 5663316"/>
              <a:gd name="connisteX147" fmla="*/ 9584690 w 10867987"/>
              <a:gd name="connsiteY147" fmla="*/ 3022670 h 5663316"/>
              <a:gd name="connisteX148" fmla="*/ 9492615 w 10867987"/>
              <a:gd name="connsiteY148" fmla="*/ 2987110 h 5663316"/>
              <a:gd name="connisteX149" fmla="*/ 9343390 w 10867987"/>
              <a:gd name="connsiteY149" fmla="*/ 2973140 h 5663316"/>
              <a:gd name="connisteX150" fmla="*/ 9223375 w 10867987"/>
              <a:gd name="connsiteY150" fmla="*/ 2973140 h 5663316"/>
              <a:gd name="connisteX151" fmla="*/ 9116695 w 10867987"/>
              <a:gd name="connsiteY151" fmla="*/ 2973140 h 5663316"/>
              <a:gd name="connisteX152" fmla="*/ 9024620 w 10867987"/>
              <a:gd name="connsiteY152" fmla="*/ 2973140 h 5663316"/>
              <a:gd name="connisteX153" fmla="*/ 8904605 w 10867987"/>
              <a:gd name="connsiteY153" fmla="*/ 3022670 h 5663316"/>
              <a:gd name="connisteX154" fmla="*/ 8826500 w 10867987"/>
              <a:gd name="connsiteY154" fmla="*/ 3058230 h 5663316"/>
              <a:gd name="connisteX155" fmla="*/ 8741410 w 10867987"/>
              <a:gd name="connsiteY155" fmla="*/ 3107760 h 5663316"/>
              <a:gd name="connisteX156" fmla="*/ 8670290 w 10867987"/>
              <a:gd name="connsiteY156" fmla="*/ 3157290 h 5663316"/>
              <a:gd name="connisteX157" fmla="*/ 8514715 w 10867987"/>
              <a:gd name="connsiteY157" fmla="*/ 3221425 h 5663316"/>
              <a:gd name="connisteX158" fmla="*/ 8259445 w 10867987"/>
              <a:gd name="connsiteY158" fmla="*/ 3277940 h 5663316"/>
              <a:gd name="connisteX159" fmla="*/ 8167370 w 10867987"/>
              <a:gd name="connsiteY159" fmla="*/ 3305880 h 5663316"/>
              <a:gd name="connisteX160" fmla="*/ 7919720 w 10867987"/>
              <a:gd name="connsiteY160" fmla="*/ 3305880 h 5663316"/>
              <a:gd name="connisteX161" fmla="*/ 7720965 w 10867987"/>
              <a:gd name="connsiteY161" fmla="*/ 3305880 h 5663316"/>
              <a:gd name="connisteX162" fmla="*/ 7487285 w 10867987"/>
              <a:gd name="connsiteY162" fmla="*/ 3305880 h 5663316"/>
              <a:gd name="connisteX163" fmla="*/ 7211060 w 10867987"/>
              <a:gd name="connsiteY163" fmla="*/ 3305880 h 5663316"/>
              <a:gd name="connisteX164" fmla="*/ 6530975 w 10867987"/>
              <a:gd name="connsiteY164" fmla="*/ 3291910 h 5663316"/>
              <a:gd name="connisteX165" fmla="*/ 6134100 w 10867987"/>
              <a:gd name="connsiteY165" fmla="*/ 3270955 h 5663316"/>
              <a:gd name="connisteX166" fmla="*/ 6049010 w 10867987"/>
              <a:gd name="connsiteY166" fmla="*/ 3270955 h 5663316"/>
              <a:gd name="connisteX167" fmla="*/ 5922010 w 10867987"/>
              <a:gd name="connsiteY167" fmla="*/ 3256350 h 5663316"/>
              <a:gd name="connisteX168" fmla="*/ 5850890 w 10867987"/>
              <a:gd name="connsiteY168" fmla="*/ 3256350 h 5663316"/>
              <a:gd name="connisteX169" fmla="*/ 5666740 w 10867987"/>
              <a:gd name="connsiteY169" fmla="*/ 3221425 h 5663316"/>
              <a:gd name="connisteX170" fmla="*/ 5440045 w 10867987"/>
              <a:gd name="connsiteY170" fmla="*/ 3178880 h 5663316"/>
              <a:gd name="connisteX171" fmla="*/ 5368925 w 10867987"/>
              <a:gd name="connsiteY171" fmla="*/ 3150305 h 5663316"/>
              <a:gd name="connisteX172" fmla="*/ 5234305 w 10867987"/>
              <a:gd name="connsiteY172" fmla="*/ 3086805 h 5663316"/>
              <a:gd name="connisteX173" fmla="*/ 5099685 w 10867987"/>
              <a:gd name="connsiteY173" fmla="*/ 3001715 h 5663316"/>
              <a:gd name="connisteX174" fmla="*/ 5029200 w 10867987"/>
              <a:gd name="connsiteY174" fmla="*/ 2952185 h 5663316"/>
              <a:gd name="connisteX175" fmla="*/ 4930140 w 10867987"/>
              <a:gd name="connsiteY175" fmla="*/ 2909640 h 5663316"/>
              <a:gd name="connisteX176" fmla="*/ 4823460 w 10867987"/>
              <a:gd name="connsiteY176" fmla="*/ 2902655 h 5663316"/>
              <a:gd name="connisteX177" fmla="*/ 4674870 w 10867987"/>
              <a:gd name="connsiteY177" fmla="*/ 2923610 h 5663316"/>
              <a:gd name="connisteX178" fmla="*/ 4603750 w 10867987"/>
              <a:gd name="connsiteY178" fmla="*/ 2937580 h 5663316"/>
              <a:gd name="connisteX179" fmla="*/ 4490720 w 10867987"/>
              <a:gd name="connsiteY179" fmla="*/ 2987110 h 5663316"/>
              <a:gd name="connisteX180" fmla="*/ 4384040 w 10867987"/>
              <a:gd name="connsiteY180" fmla="*/ 3036640 h 5663316"/>
              <a:gd name="connisteX181" fmla="*/ 4228465 w 10867987"/>
              <a:gd name="connsiteY181" fmla="*/ 3129350 h 5663316"/>
              <a:gd name="connisteX182" fmla="*/ 4086860 w 10867987"/>
              <a:gd name="connsiteY182" fmla="*/ 3249365 h 5663316"/>
              <a:gd name="connisteX183" fmla="*/ 3867150 w 10867987"/>
              <a:gd name="connsiteY183" fmla="*/ 3455105 h 5663316"/>
              <a:gd name="connisteX184" fmla="*/ 3618865 w 10867987"/>
              <a:gd name="connsiteY184" fmla="*/ 3717360 h 5663316"/>
              <a:gd name="connisteX185" fmla="*/ 3470275 w 10867987"/>
              <a:gd name="connsiteY185" fmla="*/ 3865950 h 5663316"/>
              <a:gd name="connisteX186" fmla="*/ 3406775 w 10867987"/>
              <a:gd name="connsiteY186" fmla="*/ 3951040 h 5663316"/>
              <a:gd name="connisteX187" fmla="*/ 3342640 w 10867987"/>
              <a:gd name="connsiteY187" fmla="*/ 4078675 h 5663316"/>
              <a:gd name="connisteX188" fmla="*/ 3293110 w 10867987"/>
              <a:gd name="connsiteY188" fmla="*/ 4213295 h 5663316"/>
              <a:gd name="connisteX189" fmla="*/ 3265170 w 10867987"/>
              <a:gd name="connsiteY189" fmla="*/ 4333310 h 5663316"/>
              <a:gd name="connisteX190" fmla="*/ 3250565 w 10867987"/>
              <a:gd name="connsiteY190" fmla="*/ 4439990 h 5663316"/>
              <a:gd name="connisteX191" fmla="*/ 3243580 w 10867987"/>
              <a:gd name="connsiteY191" fmla="*/ 4602550 h 5663316"/>
              <a:gd name="connisteX192" fmla="*/ 3250565 w 10867987"/>
              <a:gd name="connsiteY192" fmla="*/ 4744155 h 5663316"/>
              <a:gd name="connisteX193" fmla="*/ 3307715 w 10867987"/>
              <a:gd name="connsiteY193" fmla="*/ 4921320 h 5663316"/>
              <a:gd name="connisteX194" fmla="*/ 3357245 w 10867987"/>
              <a:gd name="connsiteY194" fmla="*/ 5020380 h 5663316"/>
              <a:gd name="connisteX195" fmla="*/ 3463290 w 10867987"/>
              <a:gd name="connsiteY195" fmla="*/ 5148015 h 5663316"/>
              <a:gd name="connisteX196" fmla="*/ 3796030 w 10867987"/>
              <a:gd name="connsiteY196" fmla="*/ 5381695 h 5663316"/>
              <a:gd name="connisteX197" fmla="*/ 3895725 w 10867987"/>
              <a:gd name="connsiteY197" fmla="*/ 5403285 h 5663316"/>
              <a:gd name="connisteX198" fmla="*/ 4426585 w 10867987"/>
              <a:gd name="connsiteY198" fmla="*/ 5580450 h 5663316"/>
              <a:gd name="connisteX199" fmla="*/ 4554220 w 10867987"/>
              <a:gd name="connsiteY199" fmla="*/ 5580450 h 5663316"/>
              <a:gd name="connisteX200" fmla="*/ 4773930 w 10867987"/>
              <a:gd name="connsiteY200" fmla="*/ 5636965 h 5663316"/>
              <a:gd name="connisteX201" fmla="*/ 4879975 w 10867987"/>
              <a:gd name="connsiteY201" fmla="*/ 5658555 h 5663316"/>
              <a:gd name="connisteX202" fmla="*/ 4922520 w 10867987"/>
              <a:gd name="connsiteY202" fmla="*/ 5566480 h 5663316"/>
              <a:gd name="connisteX203" fmla="*/ 4894580 w 10867987"/>
              <a:gd name="connsiteY203" fmla="*/ 5431860 h 5663316"/>
              <a:gd name="connisteX204" fmla="*/ 4852035 w 10867987"/>
              <a:gd name="connsiteY204" fmla="*/ 5339785 h 5663316"/>
              <a:gd name="connisteX205" fmla="*/ 4780915 w 10867987"/>
              <a:gd name="connsiteY205" fmla="*/ 5226120 h 5663316"/>
              <a:gd name="connisteX206" fmla="*/ 4674870 w 10867987"/>
              <a:gd name="connsiteY206" fmla="*/ 5113090 h 5663316"/>
              <a:gd name="connisteX207" fmla="*/ 4610735 w 10867987"/>
              <a:gd name="connsiteY207" fmla="*/ 5070545 h 5663316"/>
              <a:gd name="connisteX208" fmla="*/ 4511675 w 10867987"/>
              <a:gd name="connsiteY208" fmla="*/ 4992440 h 5663316"/>
              <a:gd name="connisteX209" fmla="*/ 4306570 w 10867987"/>
              <a:gd name="connsiteY209" fmla="*/ 4907350 h 5663316"/>
              <a:gd name="connisteX210" fmla="*/ 4178935 w 10867987"/>
              <a:gd name="connsiteY210" fmla="*/ 4857820 h 5663316"/>
              <a:gd name="connisteX211" fmla="*/ 4086860 w 10867987"/>
              <a:gd name="connsiteY211" fmla="*/ 4843850 h 5663316"/>
              <a:gd name="connisteX212" fmla="*/ 3966210 w 10867987"/>
              <a:gd name="connsiteY212" fmla="*/ 4815275 h 5663316"/>
              <a:gd name="connisteX213" fmla="*/ 3881120 w 10867987"/>
              <a:gd name="connsiteY213" fmla="*/ 4815275 h 5663316"/>
              <a:gd name="connisteX214" fmla="*/ 3796030 w 10867987"/>
              <a:gd name="connsiteY214" fmla="*/ 4801305 h 5663316"/>
              <a:gd name="connisteX215" fmla="*/ 3683000 w 10867987"/>
              <a:gd name="connsiteY215" fmla="*/ 4801305 h 5663316"/>
              <a:gd name="connisteX216" fmla="*/ 3526790 w 10867987"/>
              <a:gd name="connsiteY216" fmla="*/ 4815275 h 5663316"/>
              <a:gd name="connisteX217" fmla="*/ 3385185 w 10867987"/>
              <a:gd name="connsiteY217" fmla="*/ 4829245 h 5663316"/>
              <a:gd name="connisteX218" fmla="*/ 3194050 w 10867987"/>
              <a:gd name="connsiteY218" fmla="*/ 4871790 h 5663316"/>
              <a:gd name="connisteX219" fmla="*/ 2910840 w 10867987"/>
              <a:gd name="connsiteY219" fmla="*/ 4921320 h 5663316"/>
              <a:gd name="connisteX220" fmla="*/ 2726690 w 10867987"/>
              <a:gd name="connsiteY220" fmla="*/ 4978470 h 5663316"/>
              <a:gd name="connisteX221" fmla="*/ 2499995 w 10867987"/>
              <a:gd name="connsiteY221" fmla="*/ 5055940 h 5663316"/>
              <a:gd name="connisteX222" fmla="*/ 2336800 w 10867987"/>
              <a:gd name="connsiteY222" fmla="*/ 5134045 h 5663316"/>
              <a:gd name="connisteX223" fmla="*/ 2181225 w 10867987"/>
              <a:gd name="connsiteY223" fmla="*/ 5240090 h 5663316"/>
              <a:gd name="connisteX224" fmla="*/ 2038985 w 10867987"/>
              <a:gd name="connsiteY224" fmla="*/ 5346770 h 5663316"/>
              <a:gd name="connisteX225" fmla="*/ 1946910 w 10867987"/>
              <a:gd name="connsiteY225" fmla="*/ 5417255 h 5663316"/>
              <a:gd name="connisteX226" fmla="*/ 1847850 w 10867987"/>
              <a:gd name="connsiteY226" fmla="*/ 5481390 h 5663316"/>
              <a:gd name="connisteX227" fmla="*/ 1762760 w 10867987"/>
              <a:gd name="connsiteY227" fmla="*/ 5523935 h 5663316"/>
              <a:gd name="connisteX228" fmla="*/ 1642745 w 10867987"/>
              <a:gd name="connsiteY228" fmla="*/ 5530920 h 5663316"/>
              <a:gd name="connisteX229" fmla="*/ 1302385 w 10867987"/>
              <a:gd name="connsiteY229" fmla="*/ 5424240 h 5663316"/>
              <a:gd name="connisteX230" fmla="*/ 927100 w 10867987"/>
              <a:gd name="connsiteY230" fmla="*/ 5120075 h 5663316"/>
              <a:gd name="connisteX231" fmla="*/ 835025 w 10867987"/>
              <a:gd name="connsiteY231" fmla="*/ 4985455 h 5663316"/>
              <a:gd name="connisteX232" fmla="*/ 799465 w 10867987"/>
              <a:gd name="connsiteY232" fmla="*/ 4885760 h 5663316"/>
              <a:gd name="connisteX233" fmla="*/ 707390 w 10867987"/>
              <a:gd name="connsiteY233" fmla="*/ 4659065 h 5663316"/>
              <a:gd name="connisteX234" fmla="*/ 678815 w 10867987"/>
              <a:gd name="connsiteY234" fmla="*/ 4566990 h 5663316"/>
              <a:gd name="connisteX235" fmla="*/ 664845 w 10867987"/>
              <a:gd name="connsiteY235" fmla="*/ 4489520 h 5663316"/>
              <a:gd name="connisteX236" fmla="*/ 615315 w 10867987"/>
              <a:gd name="connsiteY236" fmla="*/ 4283780 h 5663316"/>
              <a:gd name="connisteX237" fmla="*/ 608330 w 10867987"/>
              <a:gd name="connsiteY237" fmla="*/ 4050100 h 5663316"/>
              <a:gd name="connisteX238" fmla="*/ 608330 w 10867987"/>
              <a:gd name="connsiteY238" fmla="*/ 3965010 h 5663316"/>
              <a:gd name="connisteX239" fmla="*/ 629285 w 10867987"/>
              <a:gd name="connsiteY239" fmla="*/ 3830390 h 5663316"/>
              <a:gd name="connisteX240" fmla="*/ 685800 w 10867987"/>
              <a:gd name="connsiteY240" fmla="*/ 3653225 h 5663316"/>
              <a:gd name="connisteX241" fmla="*/ 728345 w 10867987"/>
              <a:gd name="connsiteY241" fmla="*/ 3554165 h 5663316"/>
              <a:gd name="connisteX242" fmla="*/ 770890 w 10867987"/>
              <a:gd name="connsiteY242" fmla="*/ 3433515 h 5663316"/>
              <a:gd name="connisteX243" fmla="*/ 828040 w 10867987"/>
              <a:gd name="connsiteY243" fmla="*/ 3298895 h 5663316"/>
              <a:gd name="connisteX244" fmla="*/ 1005205 w 10867987"/>
              <a:gd name="connsiteY244" fmla="*/ 2881065 h 5663316"/>
              <a:gd name="connisteX245" fmla="*/ 1054735 w 10867987"/>
              <a:gd name="connsiteY245" fmla="*/ 2675325 h 5663316"/>
              <a:gd name="connisteX246" fmla="*/ 1061720 w 10867987"/>
              <a:gd name="connsiteY246" fmla="*/ 2541340 h 5663316"/>
              <a:gd name="connisteX247" fmla="*/ 1146810 w 10867987"/>
              <a:gd name="connsiteY247" fmla="*/ 2441645 h 5663316"/>
              <a:gd name="connisteX248" fmla="*/ 1337945 w 10867987"/>
              <a:gd name="connsiteY248" fmla="*/ 2349570 h 5663316"/>
              <a:gd name="connisteX249" fmla="*/ 1408430 w 10867987"/>
              <a:gd name="connsiteY249" fmla="*/ 2321630 h 5663316"/>
              <a:gd name="connisteX250" fmla="*/ 1593215 w 10867987"/>
              <a:gd name="connsiteY250" fmla="*/ 2272100 h 5663316"/>
              <a:gd name="connisteX251" fmla="*/ 1720215 w 10867987"/>
              <a:gd name="connsiteY251" fmla="*/ 2272100 h 5663316"/>
              <a:gd name="connisteX252" fmla="*/ 1784350 w 10867987"/>
              <a:gd name="connsiteY252" fmla="*/ 2272100 h 5663316"/>
              <a:gd name="connisteX253" fmla="*/ 1925955 w 10867987"/>
              <a:gd name="connsiteY253" fmla="*/ 2342585 h 5663316"/>
              <a:gd name="connisteX254" fmla="*/ 2152650 w 10867987"/>
              <a:gd name="connsiteY254" fmla="*/ 2512765 h 5663316"/>
              <a:gd name="connisteX255" fmla="*/ 2258695 w 10867987"/>
              <a:gd name="connsiteY255" fmla="*/ 2647385 h 5663316"/>
              <a:gd name="connisteX256" fmla="*/ 2280285 w 10867987"/>
              <a:gd name="connsiteY256" fmla="*/ 2725490 h 5663316"/>
              <a:gd name="connisteX257" fmla="*/ 2237740 w 10867987"/>
              <a:gd name="connsiteY257" fmla="*/ 2817565 h 5663316"/>
              <a:gd name="connisteX258" fmla="*/ 2081530 w 10867987"/>
              <a:gd name="connsiteY258" fmla="*/ 2867095 h 5663316"/>
              <a:gd name="connisteX259" fmla="*/ 1968500 w 10867987"/>
              <a:gd name="connsiteY259" fmla="*/ 2881065 h 5663316"/>
              <a:gd name="connisteX260" fmla="*/ 1876425 w 10867987"/>
              <a:gd name="connsiteY260" fmla="*/ 2881065 h 5663316"/>
              <a:gd name="connisteX261" fmla="*/ 1791335 w 10867987"/>
              <a:gd name="connsiteY261" fmla="*/ 2881065 h 5663316"/>
              <a:gd name="connisteX262" fmla="*/ 1621155 w 10867987"/>
              <a:gd name="connsiteY262" fmla="*/ 2888050 h 5663316"/>
              <a:gd name="connisteX263" fmla="*/ 1501140 w 10867987"/>
              <a:gd name="connsiteY263" fmla="*/ 2867095 h 5663316"/>
              <a:gd name="connisteX264" fmla="*/ 1437005 w 10867987"/>
              <a:gd name="connsiteY264" fmla="*/ 2838520 h 5663316"/>
              <a:gd name="connisteX265" fmla="*/ 1366520 w 10867987"/>
              <a:gd name="connsiteY265" fmla="*/ 2802960 h 5663316"/>
              <a:gd name="connisteX266" fmla="*/ 1302385 w 10867987"/>
              <a:gd name="connsiteY266" fmla="*/ 2725490 h 5663316"/>
              <a:gd name="connisteX267" fmla="*/ 1274445 w 10867987"/>
              <a:gd name="connsiteY267" fmla="*/ 2661355 h 5663316"/>
              <a:gd name="connisteX268" fmla="*/ 1252855 w 10867987"/>
              <a:gd name="connsiteY268" fmla="*/ 2448630 h 5663316"/>
              <a:gd name="connisteX269" fmla="*/ 1252855 w 10867987"/>
              <a:gd name="connsiteY269" fmla="*/ 2378145 h 5663316"/>
              <a:gd name="connisteX270" fmla="*/ 1252855 w 10867987"/>
              <a:gd name="connsiteY270" fmla="*/ 2165420 h 5663316"/>
              <a:gd name="connisteX271" fmla="*/ 1252855 w 10867987"/>
              <a:gd name="connsiteY271" fmla="*/ 1938725 h 5663316"/>
              <a:gd name="connisteX272" fmla="*/ 1295400 w 10867987"/>
              <a:gd name="connsiteY272" fmla="*/ 1740605 h 5663316"/>
              <a:gd name="connisteX273" fmla="*/ 1330960 w 10867987"/>
              <a:gd name="connsiteY273" fmla="*/ 1556455 h 5663316"/>
              <a:gd name="connisteX274" fmla="*/ 1430020 w 10867987"/>
              <a:gd name="connsiteY274" fmla="*/ 1357700 h 5663316"/>
              <a:gd name="connisteX275" fmla="*/ 1621155 w 10867987"/>
              <a:gd name="connsiteY275" fmla="*/ 1131005 h 5663316"/>
              <a:gd name="connisteX276" fmla="*/ 1685290 w 10867987"/>
              <a:gd name="connsiteY276" fmla="*/ 1060520 h 5663316"/>
              <a:gd name="connisteX277" fmla="*/ 1805305 w 10867987"/>
              <a:gd name="connsiteY277" fmla="*/ 953840 h 5663316"/>
              <a:gd name="connisteX278" fmla="*/ 1876425 w 10867987"/>
              <a:gd name="connsiteY278" fmla="*/ 883355 h 5663316"/>
              <a:gd name="connisteX279" fmla="*/ 1932940 w 10867987"/>
              <a:gd name="connsiteY279" fmla="*/ 812235 h 5663316"/>
              <a:gd name="connisteX280" fmla="*/ 1932940 w 10867987"/>
              <a:gd name="connsiteY280" fmla="*/ 734130 h 5663316"/>
              <a:gd name="connisteX281" fmla="*/ 1932940 w 10867987"/>
              <a:gd name="connsiteY281" fmla="*/ 635070 h 5663316"/>
              <a:gd name="connisteX282" fmla="*/ 1932940 w 10867987"/>
              <a:gd name="connsiteY282" fmla="*/ 549980 h 5663316"/>
              <a:gd name="connisteX283" fmla="*/ 1883410 w 10867987"/>
              <a:gd name="connsiteY283" fmla="*/ 394405 h 5663316"/>
              <a:gd name="connisteX284" fmla="*/ 1727835 w 10867987"/>
              <a:gd name="connsiteY284" fmla="*/ 231210 h 5663316"/>
              <a:gd name="connisteX285" fmla="*/ 1401445 w 10867987"/>
              <a:gd name="connsiteY285" fmla="*/ 103575 h 5663316"/>
              <a:gd name="connisteX286" fmla="*/ 1167765 w 10867987"/>
              <a:gd name="connsiteY286" fmla="*/ 33090 h 5663316"/>
              <a:gd name="connisteX287" fmla="*/ 962660 w 10867987"/>
              <a:gd name="connsiteY287" fmla="*/ 4515 h 5663316"/>
              <a:gd name="connisteX288" fmla="*/ 855980 w 10867987"/>
              <a:gd name="connsiteY288" fmla="*/ 4515 h 5663316"/>
              <a:gd name="connisteX289" fmla="*/ 763905 w 10867987"/>
              <a:gd name="connsiteY289" fmla="*/ 4515 h 5663316"/>
              <a:gd name="connisteX290" fmla="*/ 516255 w 10867987"/>
              <a:gd name="connsiteY290" fmla="*/ 54045 h 5663316"/>
              <a:gd name="connisteX291" fmla="*/ 374650 w 10867987"/>
              <a:gd name="connsiteY291" fmla="*/ 89605 h 5663316"/>
              <a:gd name="connisteX292" fmla="*/ 0 w 10867987"/>
              <a:gd name="connsiteY292" fmla="*/ 160725 h 56633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 ang="0">
                <a:pos x="connisteX174" y="connsiteY174"/>
              </a:cxn>
              <a:cxn ang="0">
                <a:pos x="connisteX175" y="connsiteY175"/>
              </a:cxn>
              <a:cxn ang="0">
                <a:pos x="connisteX176" y="connsiteY176"/>
              </a:cxn>
              <a:cxn ang="0">
                <a:pos x="connisteX177" y="connsiteY177"/>
              </a:cxn>
              <a:cxn ang="0">
                <a:pos x="connisteX178" y="connsiteY178"/>
              </a:cxn>
              <a:cxn ang="0">
                <a:pos x="connisteX179" y="connsiteY179"/>
              </a:cxn>
              <a:cxn ang="0">
                <a:pos x="connisteX180" y="connsiteY180"/>
              </a:cxn>
              <a:cxn ang="0">
                <a:pos x="connisteX181" y="connsiteY181"/>
              </a:cxn>
              <a:cxn ang="0">
                <a:pos x="connisteX182" y="connsiteY182"/>
              </a:cxn>
              <a:cxn ang="0">
                <a:pos x="connisteX183" y="connsiteY183"/>
              </a:cxn>
              <a:cxn ang="0">
                <a:pos x="connisteX184" y="connsiteY184"/>
              </a:cxn>
              <a:cxn ang="0">
                <a:pos x="connisteX185" y="connsiteY185"/>
              </a:cxn>
              <a:cxn ang="0">
                <a:pos x="connisteX186" y="connsiteY186"/>
              </a:cxn>
              <a:cxn ang="0">
                <a:pos x="connisteX187" y="connsiteY187"/>
              </a:cxn>
              <a:cxn ang="0">
                <a:pos x="connisteX188" y="connsiteY188"/>
              </a:cxn>
              <a:cxn ang="0">
                <a:pos x="connisteX189" y="connsiteY189"/>
              </a:cxn>
              <a:cxn ang="0">
                <a:pos x="connisteX190" y="connsiteY190"/>
              </a:cxn>
              <a:cxn ang="0">
                <a:pos x="connisteX191" y="connsiteY191"/>
              </a:cxn>
              <a:cxn ang="0">
                <a:pos x="connisteX192" y="connsiteY192"/>
              </a:cxn>
              <a:cxn ang="0">
                <a:pos x="connisteX193" y="connsiteY193"/>
              </a:cxn>
              <a:cxn ang="0">
                <a:pos x="connisteX194" y="connsiteY194"/>
              </a:cxn>
              <a:cxn ang="0">
                <a:pos x="connisteX195" y="connsiteY195"/>
              </a:cxn>
              <a:cxn ang="0">
                <a:pos x="connisteX196" y="connsiteY196"/>
              </a:cxn>
              <a:cxn ang="0">
                <a:pos x="connisteX197" y="connsiteY197"/>
              </a:cxn>
              <a:cxn ang="0">
                <a:pos x="connisteX198" y="connsiteY198"/>
              </a:cxn>
              <a:cxn ang="0">
                <a:pos x="connisteX199" y="connsiteY199"/>
              </a:cxn>
              <a:cxn ang="0">
                <a:pos x="connisteX200" y="connsiteY200"/>
              </a:cxn>
              <a:cxn ang="0">
                <a:pos x="connisteX201" y="connsiteY201"/>
              </a:cxn>
              <a:cxn ang="0">
                <a:pos x="connisteX202" y="connsiteY202"/>
              </a:cxn>
              <a:cxn ang="0">
                <a:pos x="connisteX203" y="connsiteY203"/>
              </a:cxn>
              <a:cxn ang="0">
                <a:pos x="connisteX204" y="connsiteY204"/>
              </a:cxn>
              <a:cxn ang="0">
                <a:pos x="connisteX205" y="connsiteY205"/>
              </a:cxn>
              <a:cxn ang="0">
                <a:pos x="connisteX206" y="connsiteY206"/>
              </a:cxn>
              <a:cxn ang="0">
                <a:pos x="connisteX207" y="connsiteY207"/>
              </a:cxn>
              <a:cxn ang="0">
                <a:pos x="connisteX208" y="connsiteY208"/>
              </a:cxn>
              <a:cxn ang="0">
                <a:pos x="connisteX209" y="connsiteY209"/>
              </a:cxn>
              <a:cxn ang="0">
                <a:pos x="connisteX210" y="connsiteY210"/>
              </a:cxn>
              <a:cxn ang="0">
                <a:pos x="connisteX211" y="connsiteY211"/>
              </a:cxn>
              <a:cxn ang="0">
                <a:pos x="connisteX212" y="connsiteY212"/>
              </a:cxn>
              <a:cxn ang="0">
                <a:pos x="connisteX213" y="connsiteY213"/>
              </a:cxn>
              <a:cxn ang="0">
                <a:pos x="connisteX214" y="connsiteY214"/>
              </a:cxn>
              <a:cxn ang="0">
                <a:pos x="connisteX215" y="connsiteY215"/>
              </a:cxn>
              <a:cxn ang="0">
                <a:pos x="connisteX216" y="connsiteY216"/>
              </a:cxn>
              <a:cxn ang="0">
                <a:pos x="connisteX217" y="connsiteY217"/>
              </a:cxn>
              <a:cxn ang="0">
                <a:pos x="connisteX218" y="connsiteY218"/>
              </a:cxn>
              <a:cxn ang="0">
                <a:pos x="connisteX219" y="connsiteY219"/>
              </a:cxn>
              <a:cxn ang="0">
                <a:pos x="connisteX220" y="connsiteY220"/>
              </a:cxn>
              <a:cxn ang="0">
                <a:pos x="connisteX221" y="connsiteY221"/>
              </a:cxn>
              <a:cxn ang="0">
                <a:pos x="connisteX222" y="connsiteY222"/>
              </a:cxn>
              <a:cxn ang="0">
                <a:pos x="connisteX223" y="connsiteY223"/>
              </a:cxn>
              <a:cxn ang="0">
                <a:pos x="connisteX224" y="connsiteY224"/>
              </a:cxn>
              <a:cxn ang="0">
                <a:pos x="connisteX225" y="connsiteY225"/>
              </a:cxn>
              <a:cxn ang="0">
                <a:pos x="connisteX226" y="connsiteY226"/>
              </a:cxn>
              <a:cxn ang="0">
                <a:pos x="connisteX227" y="connsiteY227"/>
              </a:cxn>
              <a:cxn ang="0">
                <a:pos x="connisteX228" y="connsiteY228"/>
              </a:cxn>
              <a:cxn ang="0">
                <a:pos x="connisteX229" y="connsiteY229"/>
              </a:cxn>
              <a:cxn ang="0">
                <a:pos x="connisteX230" y="connsiteY230"/>
              </a:cxn>
              <a:cxn ang="0">
                <a:pos x="connisteX231" y="connsiteY231"/>
              </a:cxn>
              <a:cxn ang="0">
                <a:pos x="connisteX232" y="connsiteY232"/>
              </a:cxn>
              <a:cxn ang="0">
                <a:pos x="connisteX233" y="connsiteY233"/>
              </a:cxn>
              <a:cxn ang="0">
                <a:pos x="connisteX234" y="connsiteY234"/>
              </a:cxn>
              <a:cxn ang="0">
                <a:pos x="connisteX235" y="connsiteY235"/>
              </a:cxn>
              <a:cxn ang="0">
                <a:pos x="connisteX236" y="connsiteY236"/>
              </a:cxn>
              <a:cxn ang="0">
                <a:pos x="connisteX237" y="connsiteY237"/>
              </a:cxn>
              <a:cxn ang="0">
                <a:pos x="connisteX238" y="connsiteY238"/>
              </a:cxn>
              <a:cxn ang="0">
                <a:pos x="connisteX239" y="connsiteY239"/>
              </a:cxn>
              <a:cxn ang="0">
                <a:pos x="connisteX240" y="connsiteY240"/>
              </a:cxn>
              <a:cxn ang="0">
                <a:pos x="connisteX241" y="connsiteY241"/>
              </a:cxn>
              <a:cxn ang="0">
                <a:pos x="connisteX242" y="connsiteY242"/>
              </a:cxn>
              <a:cxn ang="0">
                <a:pos x="connisteX243" y="connsiteY243"/>
              </a:cxn>
              <a:cxn ang="0">
                <a:pos x="connisteX244" y="connsiteY244"/>
              </a:cxn>
              <a:cxn ang="0">
                <a:pos x="connisteX245" y="connsiteY245"/>
              </a:cxn>
              <a:cxn ang="0">
                <a:pos x="connisteX246" y="connsiteY246"/>
              </a:cxn>
              <a:cxn ang="0">
                <a:pos x="connisteX247" y="connsiteY247"/>
              </a:cxn>
              <a:cxn ang="0">
                <a:pos x="connisteX248" y="connsiteY248"/>
              </a:cxn>
              <a:cxn ang="0">
                <a:pos x="connisteX249" y="connsiteY249"/>
              </a:cxn>
              <a:cxn ang="0">
                <a:pos x="connisteX250" y="connsiteY250"/>
              </a:cxn>
              <a:cxn ang="0">
                <a:pos x="connisteX251" y="connsiteY251"/>
              </a:cxn>
              <a:cxn ang="0">
                <a:pos x="connisteX252" y="connsiteY252"/>
              </a:cxn>
              <a:cxn ang="0">
                <a:pos x="connisteX253" y="connsiteY253"/>
              </a:cxn>
              <a:cxn ang="0">
                <a:pos x="connisteX254" y="connsiteY254"/>
              </a:cxn>
              <a:cxn ang="0">
                <a:pos x="connisteX255" y="connsiteY255"/>
              </a:cxn>
              <a:cxn ang="0">
                <a:pos x="connisteX256" y="connsiteY256"/>
              </a:cxn>
              <a:cxn ang="0">
                <a:pos x="connisteX257" y="connsiteY257"/>
              </a:cxn>
              <a:cxn ang="0">
                <a:pos x="connisteX258" y="connsiteY258"/>
              </a:cxn>
              <a:cxn ang="0">
                <a:pos x="connisteX259" y="connsiteY259"/>
              </a:cxn>
              <a:cxn ang="0">
                <a:pos x="connisteX260" y="connsiteY260"/>
              </a:cxn>
              <a:cxn ang="0">
                <a:pos x="connisteX261" y="connsiteY261"/>
              </a:cxn>
              <a:cxn ang="0">
                <a:pos x="connisteX262" y="connsiteY262"/>
              </a:cxn>
              <a:cxn ang="0">
                <a:pos x="connisteX263" y="connsiteY263"/>
              </a:cxn>
              <a:cxn ang="0">
                <a:pos x="connisteX264" y="connsiteY264"/>
              </a:cxn>
              <a:cxn ang="0">
                <a:pos x="connisteX265" y="connsiteY265"/>
              </a:cxn>
              <a:cxn ang="0">
                <a:pos x="connisteX266" y="connsiteY266"/>
              </a:cxn>
              <a:cxn ang="0">
                <a:pos x="connisteX267" y="connsiteY267"/>
              </a:cxn>
              <a:cxn ang="0">
                <a:pos x="connisteX268" y="connsiteY268"/>
              </a:cxn>
              <a:cxn ang="0">
                <a:pos x="connisteX269" y="connsiteY269"/>
              </a:cxn>
              <a:cxn ang="0">
                <a:pos x="connisteX270" y="connsiteY270"/>
              </a:cxn>
              <a:cxn ang="0">
                <a:pos x="connisteX271" y="connsiteY271"/>
              </a:cxn>
              <a:cxn ang="0">
                <a:pos x="connisteX272" y="connsiteY272"/>
              </a:cxn>
              <a:cxn ang="0">
                <a:pos x="connisteX273" y="connsiteY273"/>
              </a:cxn>
              <a:cxn ang="0">
                <a:pos x="connisteX274" y="connsiteY274"/>
              </a:cxn>
              <a:cxn ang="0">
                <a:pos x="connisteX275" y="connsiteY275"/>
              </a:cxn>
              <a:cxn ang="0">
                <a:pos x="connisteX276" y="connsiteY276"/>
              </a:cxn>
              <a:cxn ang="0">
                <a:pos x="connisteX277" y="connsiteY277"/>
              </a:cxn>
              <a:cxn ang="0">
                <a:pos x="connisteX278" y="connsiteY278"/>
              </a:cxn>
              <a:cxn ang="0">
                <a:pos x="connisteX279" y="connsiteY279"/>
              </a:cxn>
              <a:cxn ang="0">
                <a:pos x="connisteX280" y="connsiteY280"/>
              </a:cxn>
              <a:cxn ang="0">
                <a:pos x="connisteX281" y="connsiteY281"/>
              </a:cxn>
              <a:cxn ang="0">
                <a:pos x="connisteX282" y="connsiteY282"/>
              </a:cxn>
              <a:cxn ang="0">
                <a:pos x="connisteX283" y="connsiteY283"/>
              </a:cxn>
              <a:cxn ang="0">
                <a:pos x="connisteX284" y="connsiteY284"/>
              </a:cxn>
              <a:cxn ang="0">
                <a:pos x="connisteX285" y="connsiteY285"/>
              </a:cxn>
              <a:cxn ang="0">
                <a:pos x="connisteX286" y="connsiteY286"/>
              </a:cxn>
              <a:cxn ang="0">
                <a:pos x="connisteX287" y="connsiteY287"/>
              </a:cxn>
              <a:cxn ang="0">
                <a:pos x="connisteX288" y="connsiteY288"/>
              </a:cxn>
              <a:cxn ang="0">
                <a:pos x="connisteX289" y="connsiteY289"/>
              </a:cxn>
              <a:cxn ang="0">
                <a:pos x="connisteX290" y="connsiteY290"/>
              </a:cxn>
              <a:cxn ang="0">
                <a:pos x="connisteX291" y="connsiteY291"/>
              </a:cxn>
              <a:cxn ang="0">
                <a:pos x="connisteX292" y="connsiteY292"/>
              </a:cxn>
            </a:cxnLst>
            <a:rect l="l" t="t" r="r" b="b"/>
            <a:pathLst>
              <a:path w="10867987" h="5663316">
                <a:moveTo>
                  <a:pt x="9166225" y="684601"/>
                </a:moveTo>
                <a:cubicBezTo>
                  <a:pt x="9144635" y="683331"/>
                  <a:pt x="9095740" y="678886"/>
                  <a:pt x="9046210" y="677616"/>
                </a:cubicBezTo>
                <a:cubicBezTo>
                  <a:pt x="8996680" y="676346"/>
                  <a:pt x="8966835" y="677616"/>
                  <a:pt x="8918575" y="677616"/>
                </a:cubicBezTo>
                <a:cubicBezTo>
                  <a:pt x="8870315" y="677616"/>
                  <a:pt x="8864600" y="669361"/>
                  <a:pt x="8804910" y="677616"/>
                </a:cubicBezTo>
                <a:cubicBezTo>
                  <a:pt x="8745220" y="685871"/>
                  <a:pt x="8686165" y="703016"/>
                  <a:pt x="8620760" y="720161"/>
                </a:cubicBezTo>
                <a:cubicBezTo>
                  <a:pt x="8555355" y="737306"/>
                  <a:pt x="8534400" y="739846"/>
                  <a:pt x="8479155" y="762706"/>
                </a:cubicBezTo>
                <a:cubicBezTo>
                  <a:pt x="8423910" y="785566"/>
                  <a:pt x="8402320" y="794456"/>
                  <a:pt x="8344535" y="833826"/>
                </a:cubicBezTo>
                <a:cubicBezTo>
                  <a:pt x="8286750" y="873196"/>
                  <a:pt x="8237220" y="912566"/>
                  <a:pt x="8188960" y="960826"/>
                </a:cubicBezTo>
                <a:cubicBezTo>
                  <a:pt x="8140700" y="1009086"/>
                  <a:pt x="8134985" y="1028771"/>
                  <a:pt x="8103870" y="1074491"/>
                </a:cubicBezTo>
                <a:cubicBezTo>
                  <a:pt x="8072755" y="1120211"/>
                  <a:pt x="8056880" y="1146881"/>
                  <a:pt x="8032750" y="1188156"/>
                </a:cubicBezTo>
                <a:cubicBezTo>
                  <a:pt x="8008620" y="1229431"/>
                  <a:pt x="8008620" y="1223716"/>
                  <a:pt x="7983220" y="1280231"/>
                </a:cubicBezTo>
                <a:cubicBezTo>
                  <a:pt x="7957820" y="1336746"/>
                  <a:pt x="7926070" y="1419296"/>
                  <a:pt x="7905115" y="1471366"/>
                </a:cubicBezTo>
                <a:cubicBezTo>
                  <a:pt x="7884160" y="1523436"/>
                  <a:pt x="7905750" y="1465651"/>
                  <a:pt x="7877175" y="1541851"/>
                </a:cubicBezTo>
                <a:cubicBezTo>
                  <a:pt x="7848600" y="1618051"/>
                  <a:pt x="7795895" y="1767276"/>
                  <a:pt x="7763510" y="1853636"/>
                </a:cubicBezTo>
                <a:cubicBezTo>
                  <a:pt x="7731125" y="1939996"/>
                  <a:pt x="7743825" y="1894911"/>
                  <a:pt x="7713980" y="1974286"/>
                </a:cubicBezTo>
                <a:cubicBezTo>
                  <a:pt x="7684135" y="2053661"/>
                  <a:pt x="7664450" y="2118431"/>
                  <a:pt x="7614920" y="2250511"/>
                </a:cubicBezTo>
                <a:cubicBezTo>
                  <a:pt x="7565390" y="2382591"/>
                  <a:pt x="7503160" y="2540071"/>
                  <a:pt x="7466330" y="2633416"/>
                </a:cubicBezTo>
                <a:cubicBezTo>
                  <a:pt x="7429500" y="2726761"/>
                  <a:pt x="7457440" y="2658181"/>
                  <a:pt x="7430770" y="2717871"/>
                </a:cubicBezTo>
                <a:cubicBezTo>
                  <a:pt x="7404100" y="2777561"/>
                  <a:pt x="7386955" y="2849951"/>
                  <a:pt x="7331710" y="2930596"/>
                </a:cubicBezTo>
                <a:cubicBezTo>
                  <a:pt x="7276465" y="3011241"/>
                  <a:pt x="7204075" y="3072201"/>
                  <a:pt x="7154545" y="3121731"/>
                </a:cubicBezTo>
                <a:cubicBezTo>
                  <a:pt x="7105015" y="3171261"/>
                  <a:pt x="7168515" y="3135066"/>
                  <a:pt x="7083425" y="3178881"/>
                </a:cubicBezTo>
                <a:cubicBezTo>
                  <a:pt x="6998335" y="3222696"/>
                  <a:pt x="6871970" y="3286196"/>
                  <a:pt x="6729095" y="3341441"/>
                </a:cubicBezTo>
                <a:cubicBezTo>
                  <a:pt x="6586220" y="3396686"/>
                  <a:pt x="6557645" y="3413831"/>
                  <a:pt x="6367780" y="3455106"/>
                </a:cubicBezTo>
                <a:cubicBezTo>
                  <a:pt x="6177915" y="3496381"/>
                  <a:pt x="6000750" y="3518606"/>
                  <a:pt x="5779770" y="3547181"/>
                </a:cubicBezTo>
                <a:cubicBezTo>
                  <a:pt x="5558790" y="3575756"/>
                  <a:pt x="5472430" y="3586551"/>
                  <a:pt x="5262880" y="3596711"/>
                </a:cubicBezTo>
                <a:cubicBezTo>
                  <a:pt x="5053330" y="3606871"/>
                  <a:pt x="4860290" y="3596711"/>
                  <a:pt x="4731385" y="3596711"/>
                </a:cubicBezTo>
                <a:cubicBezTo>
                  <a:pt x="4602480" y="3596711"/>
                  <a:pt x="4678045" y="3606871"/>
                  <a:pt x="4618355" y="3596711"/>
                </a:cubicBezTo>
                <a:cubicBezTo>
                  <a:pt x="4558665" y="3586551"/>
                  <a:pt x="4533265" y="3584011"/>
                  <a:pt x="4434205" y="3547181"/>
                </a:cubicBezTo>
                <a:cubicBezTo>
                  <a:pt x="4335145" y="3510351"/>
                  <a:pt x="4210050" y="3459551"/>
                  <a:pt x="4122420" y="3412561"/>
                </a:cubicBezTo>
                <a:cubicBezTo>
                  <a:pt x="4034790" y="3365571"/>
                  <a:pt x="4047490" y="3363031"/>
                  <a:pt x="3994785" y="3313501"/>
                </a:cubicBezTo>
                <a:cubicBezTo>
                  <a:pt x="3942080" y="3263971"/>
                  <a:pt x="3896995" y="3211266"/>
                  <a:pt x="3860165" y="3164276"/>
                </a:cubicBezTo>
                <a:cubicBezTo>
                  <a:pt x="3823335" y="3117286"/>
                  <a:pt x="3829050" y="3126176"/>
                  <a:pt x="3810635" y="3079186"/>
                </a:cubicBezTo>
                <a:cubicBezTo>
                  <a:pt x="3792220" y="3032196"/>
                  <a:pt x="3782060" y="3005526"/>
                  <a:pt x="3768090" y="2930596"/>
                </a:cubicBezTo>
                <a:cubicBezTo>
                  <a:pt x="3754120" y="2855666"/>
                  <a:pt x="3745230" y="2773116"/>
                  <a:pt x="3739515" y="2703901"/>
                </a:cubicBezTo>
                <a:cubicBezTo>
                  <a:pt x="3733800" y="2634686"/>
                  <a:pt x="3728085" y="2630241"/>
                  <a:pt x="3739515" y="2583251"/>
                </a:cubicBezTo>
                <a:cubicBezTo>
                  <a:pt x="3750945" y="2536261"/>
                  <a:pt x="3770630" y="2503876"/>
                  <a:pt x="3796030" y="2470221"/>
                </a:cubicBezTo>
                <a:cubicBezTo>
                  <a:pt x="3821430" y="2436566"/>
                  <a:pt x="3813175" y="2450536"/>
                  <a:pt x="3867150" y="2413706"/>
                </a:cubicBezTo>
                <a:cubicBezTo>
                  <a:pt x="3921125" y="2376876"/>
                  <a:pt x="3926205" y="2331156"/>
                  <a:pt x="4065270" y="2286071"/>
                </a:cubicBezTo>
                <a:cubicBezTo>
                  <a:pt x="4204335" y="2240986"/>
                  <a:pt x="4425315" y="2209871"/>
                  <a:pt x="4561205" y="2187011"/>
                </a:cubicBezTo>
                <a:cubicBezTo>
                  <a:pt x="4697095" y="2164151"/>
                  <a:pt x="4575175" y="2185106"/>
                  <a:pt x="4745355" y="2172406"/>
                </a:cubicBezTo>
                <a:cubicBezTo>
                  <a:pt x="4915535" y="2159706"/>
                  <a:pt x="5224145" y="2133036"/>
                  <a:pt x="5411470" y="2122876"/>
                </a:cubicBezTo>
                <a:cubicBezTo>
                  <a:pt x="5598795" y="2112716"/>
                  <a:pt x="5612765" y="2122876"/>
                  <a:pt x="5680710" y="2122876"/>
                </a:cubicBezTo>
                <a:cubicBezTo>
                  <a:pt x="5748655" y="2122876"/>
                  <a:pt x="5716270" y="2122876"/>
                  <a:pt x="5751830" y="2122876"/>
                </a:cubicBezTo>
                <a:cubicBezTo>
                  <a:pt x="5787390" y="2122876"/>
                  <a:pt x="5803900" y="2119701"/>
                  <a:pt x="5857875" y="2122876"/>
                </a:cubicBezTo>
                <a:cubicBezTo>
                  <a:pt x="5911850" y="2126051"/>
                  <a:pt x="5911850" y="2129226"/>
                  <a:pt x="6021070" y="2137481"/>
                </a:cubicBezTo>
                <a:cubicBezTo>
                  <a:pt x="6130290" y="2145736"/>
                  <a:pt x="6295390" y="2151451"/>
                  <a:pt x="6403340" y="2165421"/>
                </a:cubicBezTo>
                <a:cubicBezTo>
                  <a:pt x="6511290" y="2179391"/>
                  <a:pt x="6478905" y="2195266"/>
                  <a:pt x="6559550" y="2207966"/>
                </a:cubicBezTo>
                <a:cubicBezTo>
                  <a:pt x="6640195" y="2220666"/>
                  <a:pt x="6695440" y="2216856"/>
                  <a:pt x="6807200" y="2229556"/>
                </a:cubicBezTo>
                <a:cubicBezTo>
                  <a:pt x="6918960" y="2242256"/>
                  <a:pt x="7014210" y="2260671"/>
                  <a:pt x="7118985" y="2272101"/>
                </a:cubicBezTo>
                <a:cubicBezTo>
                  <a:pt x="7223760" y="2283531"/>
                  <a:pt x="7231380" y="2280356"/>
                  <a:pt x="7331710" y="2286071"/>
                </a:cubicBezTo>
                <a:cubicBezTo>
                  <a:pt x="7432040" y="2291786"/>
                  <a:pt x="7532370" y="2294326"/>
                  <a:pt x="7621905" y="2300041"/>
                </a:cubicBezTo>
                <a:cubicBezTo>
                  <a:pt x="7711440" y="2305756"/>
                  <a:pt x="7666355" y="2308296"/>
                  <a:pt x="7778115" y="2314011"/>
                </a:cubicBezTo>
                <a:cubicBezTo>
                  <a:pt x="7889875" y="2319726"/>
                  <a:pt x="8009255" y="2325441"/>
                  <a:pt x="8181975" y="2328616"/>
                </a:cubicBezTo>
                <a:cubicBezTo>
                  <a:pt x="8354695" y="2331791"/>
                  <a:pt x="8407400" y="2331791"/>
                  <a:pt x="8642350" y="2328616"/>
                </a:cubicBezTo>
                <a:cubicBezTo>
                  <a:pt x="8877300" y="2325441"/>
                  <a:pt x="9184005" y="2320996"/>
                  <a:pt x="9357995" y="2314011"/>
                </a:cubicBezTo>
                <a:cubicBezTo>
                  <a:pt x="9531985" y="2307026"/>
                  <a:pt x="9413240" y="2310201"/>
                  <a:pt x="9513570" y="2293056"/>
                </a:cubicBezTo>
                <a:cubicBezTo>
                  <a:pt x="9613900" y="2275911"/>
                  <a:pt x="9744710" y="2256226"/>
                  <a:pt x="9860915" y="2229556"/>
                </a:cubicBezTo>
                <a:cubicBezTo>
                  <a:pt x="9977120" y="2202886"/>
                  <a:pt x="10020935" y="2178121"/>
                  <a:pt x="10094595" y="2158436"/>
                </a:cubicBezTo>
                <a:cubicBezTo>
                  <a:pt x="10168255" y="2138751"/>
                  <a:pt x="10153015" y="2155261"/>
                  <a:pt x="10229215" y="2129861"/>
                </a:cubicBezTo>
                <a:cubicBezTo>
                  <a:pt x="10305415" y="2104461"/>
                  <a:pt x="10413365" y="2056201"/>
                  <a:pt x="10476865" y="2030801"/>
                </a:cubicBezTo>
                <a:cubicBezTo>
                  <a:pt x="10540365" y="2005401"/>
                  <a:pt x="10488295" y="2035246"/>
                  <a:pt x="10547985" y="2002861"/>
                </a:cubicBezTo>
                <a:cubicBezTo>
                  <a:pt x="10607675" y="1970476"/>
                  <a:pt x="10718165" y="1908246"/>
                  <a:pt x="10774680" y="1868241"/>
                </a:cubicBezTo>
                <a:cubicBezTo>
                  <a:pt x="10831195" y="1828236"/>
                  <a:pt x="10812780" y="1840936"/>
                  <a:pt x="10831195" y="1804106"/>
                </a:cubicBezTo>
                <a:cubicBezTo>
                  <a:pt x="10849610" y="1767276"/>
                  <a:pt x="10862310" y="1726636"/>
                  <a:pt x="10866755" y="1684091"/>
                </a:cubicBezTo>
                <a:cubicBezTo>
                  <a:pt x="10871200" y="1641546"/>
                  <a:pt x="10862945" y="1631386"/>
                  <a:pt x="10852785" y="1591381"/>
                </a:cubicBezTo>
                <a:cubicBezTo>
                  <a:pt x="10842625" y="1551376"/>
                  <a:pt x="10838815" y="1524706"/>
                  <a:pt x="10817225" y="1485336"/>
                </a:cubicBezTo>
                <a:cubicBezTo>
                  <a:pt x="10795635" y="1445966"/>
                  <a:pt x="10796905" y="1437076"/>
                  <a:pt x="10746105" y="1393261"/>
                </a:cubicBezTo>
                <a:cubicBezTo>
                  <a:pt x="10695305" y="1349446"/>
                  <a:pt x="10617200" y="1296741"/>
                  <a:pt x="10561955" y="1265626"/>
                </a:cubicBezTo>
                <a:cubicBezTo>
                  <a:pt x="10506710" y="1234511"/>
                  <a:pt x="10502265" y="1236416"/>
                  <a:pt x="10469880" y="1237686"/>
                </a:cubicBezTo>
                <a:cubicBezTo>
                  <a:pt x="10437495" y="1238956"/>
                  <a:pt x="10437495" y="1247211"/>
                  <a:pt x="10399395" y="1272611"/>
                </a:cubicBezTo>
                <a:cubicBezTo>
                  <a:pt x="10361295" y="1298011"/>
                  <a:pt x="10342245" y="1313886"/>
                  <a:pt x="10278745" y="1364686"/>
                </a:cubicBezTo>
                <a:cubicBezTo>
                  <a:pt x="10215245" y="1415486"/>
                  <a:pt x="10144125" y="1473906"/>
                  <a:pt x="10080625" y="1527881"/>
                </a:cubicBezTo>
                <a:cubicBezTo>
                  <a:pt x="10017125" y="1581856"/>
                  <a:pt x="10010775" y="1584396"/>
                  <a:pt x="9959975" y="1633926"/>
                </a:cubicBezTo>
                <a:cubicBezTo>
                  <a:pt x="9909175" y="1683456"/>
                  <a:pt x="9867900" y="1722191"/>
                  <a:pt x="9825355" y="1776166"/>
                </a:cubicBezTo>
                <a:cubicBezTo>
                  <a:pt x="9782810" y="1830141"/>
                  <a:pt x="9781540" y="1849191"/>
                  <a:pt x="9747250" y="1903166"/>
                </a:cubicBezTo>
                <a:cubicBezTo>
                  <a:pt x="9712960" y="1957141"/>
                  <a:pt x="9710420" y="1963491"/>
                  <a:pt x="9655175" y="2045406"/>
                </a:cubicBezTo>
                <a:cubicBezTo>
                  <a:pt x="9599930" y="2127321"/>
                  <a:pt x="9516110" y="2244796"/>
                  <a:pt x="9471025" y="2314011"/>
                </a:cubicBezTo>
                <a:cubicBezTo>
                  <a:pt x="9425940" y="2383226"/>
                  <a:pt x="9459595" y="2346396"/>
                  <a:pt x="9428480" y="2392116"/>
                </a:cubicBezTo>
                <a:cubicBezTo>
                  <a:pt x="9397365" y="2437836"/>
                  <a:pt x="9352280" y="2491811"/>
                  <a:pt x="9315450" y="2541341"/>
                </a:cubicBezTo>
                <a:cubicBezTo>
                  <a:pt x="9278620" y="2590871"/>
                  <a:pt x="9268460" y="2606746"/>
                  <a:pt x="9244330" y="2640401"/>
                </a:cubicBezTo>
                <a:cubicBezTo>
                  <a:pt x="9220200" y="2674056"/>
                  <a:pt x="9215755" y="2681041"/>
                  <a:pt x="9194800" y="2710886"/>
                </a:cubicBezTo>
                <a:cubicBezTo>
                  <a:pt x="9173845" y="2740731"/>
                  <a:pt x="9162415" y="2752161"/>
                  <a:pt x="9138285" y="2788991"/>
                </a:cubicBezTo>
                <a:cubicBezTo>
                  <a:pt x="9114155" y="2825821"/>
                  <a:pt x="9132570" y="2823916"/>
                  <a:pt x="9074150" y="2895036"/>
                </a:cubicBezTo>
                <a:cubicBezTo>
                  <a:pt x="9015730" y="2966156"/>
                  <a:pt x="8912860" y="3076646"/>
                  <a:pt x="8847455" y="3143321"/>
                </a:cubicBezTo>
                <a:cubicBezTo>
                  <a:pt x="8782050" y="3209996"/>
                  <a:pt x="8811895" y="3167451"/>
                  <a:pt x="8748395" y="3228411"/>
                </a:cubicBezTo>
                <a:cubicBezTo>
                  <a:pt x="8684895" y="3289371"/>
                  <a:pt x="8597900" y="3382716"/>
                  <a:pt x="8528685" y="3448121"/>
                </a:cubicBezTo>
                <a:cubicBezTo>
                  <a:pt x="8459470" y="3513526"/>
                  <a:pt x="8455025" y="3510351"/>
                  <a:pt x="8401050" y="3554166"/>
                </a:cubicBezTo>
                <a:cubicBezTo>
                  <a:pt x="8347075" y="3597981"/>
                  <a:pt x="8317230" y="3622111"/>
                  <a:pt x="8259445" y="3667196"/>
                </a:cubicBezTo>
                <a:cubicBezTo>
                  <a:pt x="8201660" y="3712281"/>
                  <a:pt x="8195945" y="3724346"/>
                  <a:pt x="8110855" y="3780861"/>
                </a:cubicBezTo>
                <a:cubicBezTo>
                  <a:pt x="8025765" y="3837376"/>
                  <a:pt x="7914005" y="3907226"/>
                  <a:pt x="7834630" y="3951041"/>
                </a:cubicBezTo>
                <a:cubicBezTo>
                  <a:pt x="7755255" y="3994856"/>
                  <a:pt x="7766685" y="3976441"/>
                  <a:pt x="7713980" y="4000571"/>
                </a:cubicBezTo>
                <a:cubicBezTo>
                  <a:pt x="7661275" y="4024701"/>
                  <a:pt x="7687310" y="4027241"/>
                  <a:pt x="7572375" y="4071056"/>
                </a:cubicBezTo>
                <a:cubicBezTo>
                  <a:pt x="7457440" y="4114871"/>
                  <a:pt x="7276465" y="4176466"/>
                  <a:pt x="7140575" y="4220281"/>
                </a:cubicBezTo>
                <a:cubicBezTo>
                  <a:pt x="7004685" y="4264096"/>
                  <a:pt x="6984365" y="4266636"/>
                  <a:pt x="6892290" y="4290766"/>
                </a:cubicBezTo>
                <a:cubicBezTo>
                  <a:pt x="6800215" y="4314896"/>
                  <a:pt x="6790055" y="4317436"/>
                  <a:pt x="6679565" y="4340296"/>
                </a:cubicBezTo>
                <a:cubicBezTo>
                  <a:pt x="6569075" y="4363156"/>
                  <a:pt x="6434455" y="4388556"/>
                  <a:pt x="6339840" y="4404431"/>
                </a:cubicBezTo>
                <a:cubicBezTo>
                  <a:pt x="6245225" y="4420306"/>
                  <a:pt x="6316980" y="4408241"/>
                  <a:pt x="6205220" y="4418401"/>
                </a:cubicBezTo>
                <a:cubicBezTo>
                  <a:pt x="6093460" y="4428561"/>
                  <a:pt x="5891530" y="4446976"/>
                  <a:pt x="5779770" y="4453961"/>
                </a:cubicBezTo>
                <a:cubicBezTo>
                  <a:pt x="5668010" y="4460946"/>
                  <a:pt x="5724525" y="4451421"/>
                  <a:pt x="5645150" y="4453961"/>
                </a:cubicBezTo>
                <a:cubicBezTo>
                  <a:pt x="5565775" y="4456501"/>
                  <a:pt x="5467350" y="4465391"/>
                  <a:pt x="5383530" y="4467931"/>
                </a:cubicBezTo>
                <a:cubicBezTo>
                  <a:pt x="5299710" y="4470471"/>
                  <a:pt x="5282565" y="4467931"/>
                  <a:pt x="5227320" y="4467931"/>
                </a:cubicBezTo>
                <a:cubicBezTo>
                  <a:pt x="5172075" y="4467931"/>
                  <a:pt x="5150485" y="4470471"/>
                  <a:pt x="5106670" y="4467931"/>
                </a:cubicBezTo>
                <a:cubicBezTo>
                  <a:pt x="5062855" y="4465391"/>
                  <a:pt x="5046980" y="4460946"/>
                  <a:pt x="5007610" y="4453961"/>
                </a:cubicBezTo>
                <a:cubicBezTo>
                  <a:pt x="4968240" y="4446976"/>
                  <a:pt x="4944110" y="4443801"/>
                  <a:pt x="4908550" y="4432371"/>
                </a:cubicBezTo>
                <a:cubicBezTo>
                  <a:pt x="4872990" y="4420941"/>
                  <a:pt x="4861560" y="4417131"/>
                  <a:pt x="4830445" y="4397446"/>
                </a:cubicBezTo>
                <a:cubicBezTo>
                  <a:pt x="4799330" y="4377761"/>
                  <a:pt x="4763135" y="4361886"/>
                  <a:pt x="4752975" y="4333311"/>
                </a:cubicBezTo>
                <a:cubicBezTo>
                  <a:pt x="4742815" y="4304736"/>
                  <a:pt x="4759960" y="4278701"/>
                  <a:pt x="4780915" y="4255841"/>
                </a:cubicBezTo>
                <a:cubicBezTo>
                  <a:pt x="4801870" y="4232981"/>
                  <a:pt x="4810760" y="4238696"/>
                  <a:pt x="4859020" y="4220281"/>
                </a:cubicBezTo>
                <a:cubicBezTo>
                  <a:pt x="4907280" y="4201866"/>
                  <a:pt x="4961255" y="4182816"/>
                  <a:pt x="5022215" y="4163131"/>
                </a:cubicBezTo>
                <a:cubicBezTo>
                  <a:pt x="5083175" y="4143446"/>
                  <a:pt x="5106035" y="4132651"/>
                  <a:pt x="5163820" y="4121221"/>
                </a:cubicBezTo>
                <a:cubicBezTo>
                  <a:pt x="5221605" y="4109791"/>
                  <a:pt x="5257165" y="4109791"/>
                  <a:pt x="5312410" y="4106616"/>
                </a:cubicBezTo>
                <a:cubicBezTo>
                  <a:pt x="5367655" y="4103441"/>
                  <a:pt x="5398770" y="4106616"/>
                  <a:pt x="5440045" y="4106616"/>
                </a:cubicBezTo>
                <a:cubicBezTo>
                  <a:pt x="5481320" y="4106616"/>
                  <a:pt x="5487035" y="4106616"/>
                  <a:pt x="5518150" y="4106616"/>
                </a:cubicBezTo>
                <a:cubicBezTo>
                  <a:pt x="5549265" y="4106616"/>
                  <a:pt x="5564505" y="4106616"/>
                  <a:pt x="5595620" y="4106616"/>
                </a:cubicBezTo>
                <a:cubicBezTo>
                  <a:pt x="5626735" y="4106616"/>
                  <a:pt x="5642610" y="4106616"/>
                  <a:pt x="5673725" y="4106616"/>
                </a:cubicBezTo>
                <a:cubicBezTo>
                  <a:pt x="5704840" y="4106616"/>
                  <a:pt x="5712460" y="4106616"/>
                  <a:pt x="5751830" y="4106616"/>
                </a:cubicBezTo>
                <a:cubicBezTo>
                  <a:pt x="5791200" y="4106616"/>
                  <a:pt x="5809615" y="4106616"/>
                  <a:pt x="5871845" y="4106616"/>
                </a:cubicBezTo>
                <a:cubicBezTo>
                  <a:pt x="5934075" y="4106616"/>
                  <a:pt x="5995670" y="4106616"/>
                  <a:pt x="6063615" y="4106616"/>
                </a:cubicBezTo>
                <a:cubicBezTo>
                  <a:pt x="6131560" y="4106616"/>
                  <a:pt x="6161405" y="4106616"/>
                  <a:pt x="6212205" y="4106616"/>
                </a:cubicBezTo>
                <a:cubicBezTo>
                  <a:pt x="6263005" y="4106616"/>
                  <a:pt x="6261735" y="4106616"/>
                  <a:pt x="6318250" y="4106616"/>
                </a:cubicBezTo>
                <a:cubicBezTo>
                  <a:pt x="6374765" y="4106616"/>
                  <a:pt x="6434455" y="4106616"/>
                  <a:pt x="6495415" y="4106616"/>
                </a:cubicBezTo>
                <a:cubicBezTo>
                  <a:pt x="6556375" y="4106616"/>
                  <a:pt x="6576060" y="4103441"/>
                  <a:pt x="6623050" y="4106616"/>
                </a:cubicBezTo>
                <a:cubicBezTo>
                  <a:pt x="6670040" y="4109791"/>
                  <a:pt x="6657975" y="4112966"/>
                  <a:pt x="6729095" y="4121221"/>
                </a:cubicBezTo>
                <a:cubicBezTo>
                  <a:pt x="6800215" y="4129476"/>
                  <a:pt x="6868160" y="4132016"/>
                  <a:pt x="6977380" y="4149161"/>
                </a:cubicBezTo>
                <a:cubicBezTo>
                  <a:pt x="7086600" y="4166306"/>
                  <a:pt x="7201535" y="4189801"/>
                  <a:pt x="7275195" y="4205676"/>
                </a:cubicBezTo>
                <a:cubicBezTo>
                  <a:pt x="7348855" y="4221551"/>
                  <a:pt x="7246620" y="4210121"/>
                  <a:pt x="7345680" y="4227266"/>
                </a:cubicBezTo>
                <a:cubicBezTo>
                  <a:pt x="7444740" y="4244411"/>
                  <a:pt x="7655560" y="4271081"/>
                  <a:pt x="7770495" y="4290766"/>
                </a:cubicBezTo>
                <a:cubicBezTo>
                  <a:pt x="7885430" y="4310451"/>
                  <a:pt x="7842885" y="4312356"/>
                  <a:pt x="7919720" y="4326326"/>
                </a:cubicBezTo>
                <a:cubicBezTo>
                  <a:pt x="7996555" y="4340296"/>
                  <a:pt x="8060055" y="4351726"/>
                  <a:pt x="8153400" y="4361886"/>
                </a:cubicBezTo>
                <a:cubicBezTo>
                  <a:pt x="8246745" y="4372046"/>
                  <a:pt x="8323580" y="4373316"/>
                  <a:pt x="8387080" y="4375856"/>
                </a:cubicBezTo>
                <a:cubicBezTo>
                  <a:pt x="8450580" y="4378396"/>
                  <a:pt x="8415655" y="4373316"/>
                  <a:pt x="8472170" y="4375856"/>
                </a:cubicBezTo>
                <a:cubicBezTo>
                  <a:pt x="8528685" y="4378396"/>
                  <a:pt x="8617585" y="4387286"/>
                  <a:pt x="8670290" y="4389826"/>
                </a:cubicBezTo>
                <a:cubicBezTo>
                  <a:pt x="8722995" y="4392366"/>
                  <a:pt x="8676005" y="4389826"/>
                  <a:pt x="8734425" y="4389826"/>
                </a:cubicBezTo>
                <a:cubicBezTo>
                  <a:pt x="8792845" y="4389826"/>
                  <a:pt x="8879205" y="4396811"/>
                  <a:pt x="8961120" y="4389826"/>
                </a:cubicBezTo>
                <a:cubicBezTo>
                  <a:pt x="9043035" y="4382841"/>
                  <a:pt x="9091295" y="4367601"/>
                  <a:pt x="9145270" y="4354901"/>
                </a:cubicBezTo>
                <a:cubicBezTo>
                  <a:pt x="9199245" y="4342201"/>
                  <a:pt x="9197975" y="4336486"/>
                  <a:pt x="9230360" y="4326326"/>
                </a:cubicBezTo>
                <a:cubicBezTo>
                  <a:pt x="9262745" y="4316166"/>
                  <a:pt x="9274175" y="4315531"/>
                  <a:pt x="9308465" y="4305371"/>
                </a:cubicBezTo>
                <a:cubicBezTo>
                  <a:pt x="9342755" y="4295211"/>
                  <a:pt x="9361170" y="4290766"/>
                  <a:pt x="9400540" y="4276796"/>
                </a:cubicBezTo>
                <a:cubicBezTo>
                  <a:pt x="9439910" y="4262826"/>
                  <a:pt x="9469755" y="4252666"/>
                  <a:pt x="9506585" y="4234251"/>
                </a:cubicBezTo>
                <a:cubicBezTo>
                  <a:pt x="9543415" y="4215836"/>
                  <a:pt x="9537700" y="4220281"/>
                  <a:pt x="9584690" y="4184721"/>
                </a:cubicBezTo>
                <a:cubicBezTo>
                  <a:pt x="9631680" y="4149161"/>
                  <a:pt x="9685020" y="4147891"/>
                  <a:pt x="9740265" y="4057086"/>
                </a:cubicBezTo>
                <a:cubicBezTo>
                  <a:pt x="9795510" y="3966281"/>
                  <a:pt x="9841230" y="3847536"/>
                  <a:pt x="9860915" y="3731331"/>
                </a:cubicBezTo>
                <a:cubicBezTo>
                  <a:pt x="9880600" y="3615126"/>
                  <a:pt x="9850755" y="3554166"/>
                  <a:pt x="9839325" y="3476061"/>
                </a:cubicBezTo>
                <a:cubicBezTo>
                  <a:pt x="9827895" y="3397956"/>
                  <a:pt x="9811385" y="3383986"/>
                  <a:pt x="9804400" y="3341441"/>
                </a:cubicBezTo>
                <a:cubicBezTo>
                  <a:pt x="9797415" y="3298896"/>
                  <a:pt x="9810115" y="3300801"/>
                  <a:pt x="9804400" y="3263971"/>
                </a:cubicBezTo>
                <a:cubicBezTo>
                  <a:pt x="9798685" y="3227141"/>
                  <a:pt x="9799955" y="3192851"/>
                  <a:pt x="9775825" y="3157291"/>
                </a:cubicBezTo>
                <a:cubicBezTo>
                  <a:pt x="9751695" y="3121731"/>
                  <a:pt x="9721850" y="3113476"/>
                  <a:pt x="9683750" y="3086806"/>
                </a:cubicBezTo>
                <a:cubicBezTo>
                  <a:pt x="9645650" y="3060136"/>
                  <a:pt x="9622790" y="3042356"/>
                  <a:pt x="9584690" y="3022671"/>
                </a:cubicBezTo>
                <a:cubicBezTo>
                  <a:pt x="9546590" y="3002986"/>
                  <a:pt x="9540875" y="2997271"/>
                  <a:pt x="9492615" y="2987111"/>
                </a:cubicBezTo>
                <a:cubicBezTo>
                  <a:pt x="9444355" y="2976951"/>
                  <a:pt x="9397365" y="2975681"/>
                  <a:pt x="9343390" y="2973141"/>
                </a:cubicBezTo>
                <a:cubicBezTo>
                  <a:pt x="9289415" y="2970601"/>
                  <a:pt x="9268460" y="2973141"/>
                  <a:pt x="9223375" y="2973141"/>
                </a:cubicBezTo>
                <a:cubicBezTo>
                  <a:pt x="9178290" y="2973141"/>
                  <a:pt x="9156700" y="2973141"/>
                  <a:pt x="9116695" y="2973141"/>
                </a:cubicBezTo>
                <a:cubicBezTo>
                  <a:pt x="9076690" y="2973141"/>
                  <a:pt x="9067165" y="2962981"/>
                  <a:pt x="9024620" y="2973141"/>
                </a:cubicBezTo>
                <a:cubicBezTo>
                  <a:pt x="8982075" y="2983301"/>
                  <a:pt x="8943975" y="3005526"/>
                  <a:pt x="8904605" y="3022671"/>
                </a:cubicBezTo>
                <a:cubicBezTo>
                  <a:pt x="8865235" y="3039816"/>
                  <a:pt x="8858885" y="3041086"/>
                  <a:pt x="8826500" y="3058231"/>
                </a:cubicBezTo>
                <a:cubicBezTo>
                  <a:pt x="8794115" y="3075376"/>
                  <a:pt x="8772525" y="3088076"/>
                  <a:pt x="8741410" y="3107761"/>
                </a:cubicBezTo>
                <a:cubicBezTo>
                  <a:pt x="8710295" y="3127446"/>
                  <a:pt x="8715375" y="3134431"/>
                  <a:pt x="8670290" y="3157291"/>
                </a:cubicBezTo>
                <a:cubicBezTo>
                  <a:pt x="8625205" y="3180151"/>
                  <a:pt x="8596630" y="3197296"/>
                  <a:pt x="8514715" y="3221426"/>
                </a:cubicBezTo>
                <a:cubicBezTo>
                  <a:pt x="8432800" y="3245556"/>
                  <a:pt x="8328660" y="3260796"/>
                  <a:pt x="8259445" y="3277941"/>
                </a:cubicBezTo>
                <a:cubicBezTo>
                  <a:pt x="8190230" y="3295086"/>
                  <a:pt x="8235315" y="3300166"/>
                  <a:pt x="8167370" y="3305881"/>
                </a:cubicBezTo>
                <a:cubicBezTo>
                  <a:pt x="8099425" y="3311596"/>
                  <a:pt x="8009255" y="3305881"/>
                  <a:pt x="7919720" y="3305881"/>
                </a:cubicBezTo>
                <a:cubicBezTo>
                  <a:pt x="7830185" y="3305881"/>
                  <a:pt x="7807325" y="3305881"/>
                  <a:pt x="7720965" y="3305881"/>
                </a:cubicBezTo>
                <a:cubicBezTo>
                  <a:pt x="7634605" y="3305881"/>
                  <a:pt x="7589520" y="3305881"/>
                  <a:pt x="7487285" y="3305881"/>
                </a:cubicBezTo>
                <a:cubicBezTo>
                  <a:pt x="7385050" y="3305881"/>
                  <a:pt x="7402195" y="3308421"/>
                  <a:pt x="7211060" y="3305881"/>
                </a:cubicBezTo>
                <a:cubicBezTo>
                  <a:pt x="7019925" y="3303341"/>
                  <a:pt x="6746240" y="3298896"/>
                  <a:pt x="6530975" y="3291911"/>
                </a:cubicBezTo>
                <a:cubicBezTo>
                  <a:pt x="6315710" y="3284926"/>
                  <a:pt x="6230620" y="3275401"/>
                  <a:pt x="6134100" y="3270956"/>
                </a:cubicBezTo>
                <a:cubicBezTo>
                  <a:pt x="6037580" y="3266511"/>
                  <a:pt x="6091555" y="3274131"/>
                  <a:pt x="6049010" y="3270956"/>
                </a:cubicBezTo>
                <a:cubicBezTo>
                  <a:pt x="6006465" y="3267781"/>
                  <a:pt x="5961380" y="3259526"/>
                  <a:pt x="5922010" y="3256351"/>
                </a:cubicBezTo>
                <a:cubicBezTo>
                  <a:pt x="5882640" y="3253176"/>
                  <a:pt x="5901690" y="3263336"/>
                  <a:pt x="5850890" y="3256351"/>
                </a:cubicBezTo>
                <a:cubicBezTo>
                  <a:pt x="5800090" y="3249366"/>
                  <a:pt x="5748655" y="3236666"/>
                  <a:pt x="5666740" y="3221426"/>
                </a:cubicBezTo>
                <a:cubicBezTo>
                  <a:pt x="5584825" y="3206186"/>
                  <a:pt x="5499735" y="3192851"/>
                  <a:pt x="5440045" y="3178881"/>
                </a:cubicBezTo>
                <a:cubicBezTo>
                  <a:pt x="5380355" y="3164911"/>
                  <a:pt x="5410200" y="3168721"/>
                  <a:pt x="5368925" y="3150306"/>
                </a:cubicBezTo>
                <a:cubicBezTo>
                  <a:pt x="5327650" y="3131891"/>
                  <a:pt x="5288280" y="3116651"/>
                  <a:pt x="5234305" y="3086806"/>
                </a:cubicBezTo>
                <a:cubicBezTo>
                  <a:pt x="5180330" y="3056961"/>
                  <a:pt x="5140960" y="3028386"/>
                  <a:pt x="5099685" y="3001716"/>
                </a:cubicBezTo>
                <a:cubicBezTo>
                  <a:pt x="5058410" y="2975046"/>
                  <a:pt x="5062855" y="2970601"/>
                  <a:pt x="5029200" y="2952186"/>
                </a:cubicBezTo>
                <a:cubicBezTo>
                  <a:pt x="4995545" y="2933771"/>
                  <a:pt x="4971415" y="2919801"/>
                  <a:pt x="4930140" y="2909641"/>
                </a:cubicBezTo>
                <a:cubicBezTo>
                  <a:pt x="4888865" y="2899481"/>
                  <a:pt x="4874260" y="2900116"/>
                  <a:pt x="4823460" y="2902656"/>
                </a:cubicBezTo>
                <a:cubicBezTo>
                  <a:pt x="4772660" y="2905196"/>
                  <a:pt x="4718685" y="2916626"/>
                  <a:pt x="4674870" y="2923611"/>
                </a:cubicBezTo>
                <a:cubicBezTo>
                  <a:pt x="4631055" y="2930596"/>
                  <a:pt x="4640580" y="2924881"/>
                  <a:pt x="4603750" y="2937581"/>
                </a:cubicBezTo>
                <a:cubicBezTo>
                  <a:pt x="4566920" y="2950281"/>
                  <a:pt x="4534535" y="2967426"/>
                  <a:pt x="4490720" y="2987111"/>
                </a:cubicBezTo>
                <a:cubicBezTo>
                  <a:pt x="4446905" y="3006796"/>
                  <a:pt x="4436745" y="3008066"/>
                  <a:pt x="4384040" y="3036641"/>
                </a:cubicBezTo>
                <a:cubicBezTo>
                  <a:pt x="4331335" y="3065216"/>
                  <a:pt x="4288155" y="3086806"/>
                  <a:pt x="4228465" y="3129351"/>
                </a:cubicBezTo>
                <a:cubicBezTo>
                  <a:pt x="4168775" y="3171896"/>
                  <a:pt x="4159250" y="3183961"/>
                  <a:pt x="4086860" y="3249366"/>
                </a:cubicBezTo>
                <a:cubicBezTo>
                  <a:pt x="4014470" y="3314771"/>
                  <a:pt x="3960495" y="3361761"/>
                  <a:pt x="3867150" y="3455106"/>
                </a:cubicBezTo>
                <a:cubicBezTo>
                  <a:pt x="3773805" y="3548451"/>
                  <a:pt x="3698240" y="3635446"/>
                  <a:pt x="3618865" y="3717361"/>
                </a:cubicBezTo>
                <a:cubicBezTo>
                  <a:pt x="3539490" y="3799276"/>
                  <a:pt x="3512820" y="3818961"/>
                  <a:pt x="3470275" y="3865951"/>
                </a:cubicBezTo>
                <a:cubicBezTo>
                  <a:pt x="3427730" y="3912941"/>
                  <a:pt x="3432175" y="3908496"/>
                  <a:pt x="3406775" y="3951041"/>
                </a:cubicBezTo>
                <a:cubicBezTo>
                  <a:pt x="3381375" y="3993586"/>
                  <a:pt x="3365500" y="4025971"/>
                  <a:pt x="3342640" y="4078676"/>
                </a:cubicBezTo>
                <a:cubicBezTo>
                  <a:pt x="3319780" y="4131381"/>
                  <a:pt x="3308350" y="4162496"/>
                  <a:pt x="3293110" y="4213296"/>
                </a:cubicBezTo>
                <a:cubicBezTo>
                  <a:pt x="3277870" y="4264096"/>
                  <a:pt x="3273425" y="4288226"/>
                  <a:pt x="3265170" y="4333311"/>
                </a:cubicBezTo>
                <a:cubicBezTo>
                  <a:pt x="3256915" y="4378396"/>
                  <a:pt x="3255010" y="4386016"/>
                  <a:pt x="3250565" y="4439991"/>
                </a:cubicBezTo>
                <a:cubicBezTo>
                  <a:pt x="3246120" y="4493966"/>
                  <a:pt x="3243580" y="4541591"/>
                  <a:pt x="3243580" y="4602551"/>
                </a:cubicBezTo>
                <a:cubicBezTo>
                  <a:pt x="3243580" y="4663511"/>
                  <a:pt x="3237865" y="4680656"/>
                  <a:pt x="3250565" y="4744156"/>
                </a:cubicBezTo>
                <a:cubicBezTo>
                  <a:pt x="3263265" y="4807656"/>
                  <a:pt x="3286125" y="4866076"/>
                  <a:pt x="3307715" y="4921321"/>
                </a:cubicBezTo>
                <a:cubicBezTo>
                  <a:pt x="3329305" y="4976566"/>
                  <a:pt x="3326130" y="4975296"/>
                  <a:pt x="3357245" y="5020381"/>
                </a:cubicBezTo>
                <a:cubicBezTo>
                  <a:pt x="3388360" y="5065466"/>
                  <a:pt x="3375660" y="5075626"/>
                  <a:pt x="3463290" y="5148016"/>
                </a:cubicBezTo>
                <a:cubicBezTo>
                  <a:pt x="3550920" y="5220406"/>
                  <a:pt x="3709670" y="5330896"/>
                  <a:pt x="3796030" y="5381696"/>
                </a:cubicBezTo>
                <a:cubicBezTo>
                  <a:pt x="3882390" y="5432496"/>
                  <a:pt x="3769360" y="5363281"/>
                  <a:pt x="3895725" y="5403286"/>
                </a:cubicBezTo>
                <a:cubicBezTo>
                  <a:pt x="4022090" y="5443291"/>
                  <a:pt x="4295140" y="5544891"/>
                  <a:pt x="4426585" y="5580451"/>
                </a:cubicBezTo>
                <a:cubicBezTo>
                  <a:pt x="4558030" y="5616011"/>
                  <a:pt x="4485005" y="5569021"/>
                  <a:pt x="4554220" y="5580451"/>
                </a:cubicBezTo>
                <a:cubicBezTo>
                  <a:pt x="4623435" y="5591881"/>
                  <a:pt x="4708525" y="5621091"/>
                  <a:pt x="4773930" y="5636966"/>
                </a:cubicBezTo>
                <a:cubicBezTo>
                  <a:pt x="4839335" y="5652841"/>
                  <a:pt x="4850130" y="5672526"/>
                  <a:pt x="4879975" y="5658556"/>
                </a:cubicBezTo>
                <a:cubicBezTo>
                  <a:pt x="4909820" y="5644586"/>
                  <a:pt x="4919345" y="5611566"/>
                  <a:pt x="4922520" y="5566481"/>
                </a:cubicBezTo>
                <a:cubicBezTo>
                  <a:pt x="4925695" y="5521396"/>
                  <a:pt x="4908550" y="5476946"/>
                  <a:pt x="4894580" y="5431861"/>
                </a:cubicBezTo>
                <a:cubicBezTo>
                  <a:pt x="4880610" y="5386776"/>
                  <a:pt x="4874895" y="5381061"/>
                  <a:pt x="4852035" y="5339786"/>
                </a:cubicBezTo>
                <a:cubicBezTo>
                  <a:pt x="4829175" y="5298511"/>
                  <a:pt x="4816475" y="5271206"/>
                  <a:pt x="4780915" y="5226121"/>
                </a:cubicBezTo>
                <a:cubicBezTo>
                  <a:pt x="4745355" y="5181036"/>
                  <a:pt x="4709160" y="5144206"/>
                  <a:pt x="4674870" y="5113091"/>
                </a:cubicBezTo>
                <a:cubicBezTo>
                  <a:pt x="4640580" y="5081976"/>
                  <a:pt x="4643120" y="5094676"/>
                  <a:pt x="4610735" y="5070546"/>
                </a:cubicBezTo>
                <a:cubicBezTo>
                  <a:pt x="4578350" y="5046416"/>
                  <a:pt x="4572635" y="5024826"/>
                  <a:pt x="4511675" y="4992441"/>
                </a:cubicBezTo>
                <a:cubicBezTo>
                  <a:pt x="4450715" y="4960056"/>
                  <a:pt x="4373245" y="4934021"/>
                  <a:pt x="4306570" y="4907351"/>
                </a:cubicBezTo>
                <a:cubicBezTo>
                  <a:pt x="4239895" y="4880681"/>
                  <a:pt x="4222750" y="4870521"/>
                  <a:pt x="4178935" y="4857821"/>
                </a:cubicBezTo>
                <a:cubicBezTo>
                  <a:pt x="4135120" y="4845121"/>
                  <a:pt x="4129405" y="4852106"/>
                  <a:pt x="4086860" y="4843851"/>
                </a:cubicBezTo>
                <a:cubicBezTo>
                  <a:pt x="4044315" y="4835596"/>
                  <a:pt x="4007485" y="4820991"/>
                  <a:pt x="3966210" y="4815276"/>
                </a:cubicBezTo>
                <a:cubicBezTo>
                  <a:pt x="3924935" y="4809561"/>
                  <a:pt x="3915410" y="4817816"/>
                  <a:pt x="3881120" y="4815276"/>
                </a:cubicBezTo>
                <a:cubicBezTo>
                  <a:pt x="3846830" y="4812736"/>
                  <a:pt x="3835400" y="4803846"/>
                  <a:pt x="3796030" y="4801306"/>
                </a:cubicBezTo>
                <a:cubicBezTo>
                  <a:pt x="3756660" y="4798766"/>
                  <a:pt x="3736975" y="4798766"/>
                  <a:pt x="3683000" y="4801306"/>
                </a:cubicBezTo>
                <a:cubicBezTo>
                  <a:pt x="3629025" y="4803846"/>
                  <a:pt x="3586480" y="4809561"/>
                  <a:pt x="3526790" y="4815276"/>
                </a:cubicBezTo>
                <a:cubicBezTo>
                  <a:pt x="3467100" y="4820991"/>
                  <a:pt x="3451860" y="4817816"/>
                  <a:pt x="3385185" y="4829246"/>
                </a:cubicBezTo>
                <a:cubicBezTo>
                  <a:pt x="3318510" y="4840676"/>
                  <a:pt x="3288665" y="4853376"/>
                  <a:pt x="3194050" y="4871791"/>
                </a:cubicBezTo>
                <a:cubicBezTo>
                  <a:pt x="3099435" y="4890206"/>
                  <a:pt x="3004185" y="4899731"/>
                  <a:pt x="2910840" y="4921321"/>
                </a:cubicBezTo>
                <a:cubicBezTo>
                  <a:pt x="2817495" y="4942911"/>
                  <a:pt x="2808605" y="4951801"/>
                  <a:pt x="2726690" y="4978471"/>
                </a:cubicBezTo>
                <a:cubicBezTo>
                  <a:pt x="2644775" y="5005141"/>
                  <a:pt x="2578100" y="5024826"/>
                  <a:pt x="2499995" y="5055941"/>
                </a:cubicBezTo>
                <a:cubicBezTo>
                  <a:pt x="2421890" y="5087056"/>
                  <a:pt x="2400300" y="5097216"/>
                  <a:pt x="2336800" y="5134046"/>
                </a:cubicBezTo>
                <a:cubicBezTo>
                  <a:pt x="2273300" y="5170876"/>
                  <a:pt x="2240915" y="5197546"/>
                  <a:pt x="2181225" y="5240091"/>
                </a:cubicBezTo>
                <a:cubicBezTo>
                  <a:pt x="2121535" y="5282636"/>
                  <a:pt x="2085975" y="5311211"/>
                  <a:pt x="2038985" y="5346771"/>
                </a:cubicBezTo>
                <a:cubicBezTo>
                  <a:pt x="1991995" y="5382331"/>
                  <a:pt x="1985010" y="5390586"/>
                  <a:pt x="1946910" y="5417256"/>
                </a:cubicBezTo>
                <a:cubicBezTo>
                  <a:pt x="1908810" y="5443926"/>
                  <a:pt x="1884680" y="5459801"/>
                  <a:pt x="1847850" y="5481391"/>
                </a:cubicBezTo>
                <a:cubicBezTo>
                  <a:pt x="1811020" y="5502981"/>
                  <a:pt x="1804035" y="5513776"/>
                  <a:pt x="1762760" y="5523936"/>
                </a:cubicBezTo>
                <a:cubicBezTo>
                  <a:pt x="1721485" y="5534096"/>
                  <a:pt x="1734820" y="5550606"/>
                  <a:pt x="1642745" y="5530921"/>
                </a:cubicBezTo>
                <a:cubicBezTo>
                  <a:pt x="1550670" y="5511236"/>
                  <a:pt x="1445260" y="5506156"/>
                  <a:pt x="1302385" y="5424241"/>
                </a:cubicBezTo>
                <a:cubicBezTo>
                  <a:pt x="1159510" y="5342326"/>
                  <a:pt x="1020445" y="5207706"/>
                  <a:pt x="927100" y="5120076"/>
                </a:cubicBezTo>
                <a:cubicBezTo>
                  <a:pt x="833755" y="5032446"/>
                  <a:pt x="860425" y="5032446"/>
                  <a:pt x="835025" y="4985456"/>
                </a:cubicBezTo>
                <a:cubicBezTo>
                  <a:pt x="809625" y="4938466"/>
                  <a:pt x="824865" y="4951166"/>
                  <a:pt x="799465" y="4885761"/>
                </a:cubicBezTo>
                <a:cubicBezTo>
                  <a:pt x="774065" y="4820356"/>
                  <a:pt x="731520" y="4722566"/>
                  <a:pt x="707390" y="4659066"/>
                </a:cubicBezTo>
                <a:cubicBezTo>
                  <a:pt x="683260" y="4595566"/>
                  <a:pt x="687070" y="4600646"/>
                  <a:pt x="678815" y="4566991"/>
                </a:cubicBezTo>
                <a:cubicBezTo>
                  <a:pt x="670560" y="4533336"/>
                  <a:pt x="677545" y="4546036"/>
                  <a:pt x="664845" y="4489521"/>
                </a:cubicBezTo>
                <a:cubicBezTo>
                  <a:pt x="652145" y="4433006"/>
                  <a:pt x="626745" y="4371411"/>
                  <a:pt x="615315" y="4283781"/>
                </a:cubicBezTo>
                <a:cubicBezTo>
                  <a:pt x="603885" y="4196151"/>
                  <a:pt x="609600" y="4113601"/>
                  <a:pt x="608330" y="4050101"/>
                </a:cubicBezTo>
                <a:cubicBezTo>
                  <a:pt x="607060" y="3986601"/>
                  <a:pt x="603885" y="4008826"/>
                  <a:pt x="608330" y="3965011"/>
                </a:cubicBezTo>
                <a:cubicBezTo>
                  <a:pt x="612775" y="3921196"/>
                  <a:pt x="614045" y="3892621"/>
                  <a:pt x="629285" y="3830391"/>
                </a:cubicBezTo>
                <a:cubicBezTo>
                  <a:pt x="644525" y="3768161"/>
                  <a:pt x="666115" y="3708471"/>
                  <a:pt x="685800" y="3653226"/>
                </a:cubicBezTo>
                <a:cubicBezTo>
                  <a:pt x="705485" y="3597981"/>
                  <a:pt x="711200" y="3597981"/>
                  <a:pt x="728345" y="3554166"/>
                </a:cubicBezTo>
                <a:cubicBezTo>
                  <a:pt x="745490" y="3510351"/>
                  <a:pt x="751205" y="3484316"/>
                  <a:pt x="770890" y="3433516"/>
                </a:cubicBezTo>
                <a:cubicBezTo>
                  <a:pt x="790575" y="3382716"/>
                  <a:pt x="781050" y="3409386"/>
                  <a:pt x="828040" y="3298896"/>
                </a:cubicBezTo>
                <a:cubicBezTo>
                  <a:pt x="875030" y="3188406"/>
                  <a:pt x="960120" y="3005526"/>
                  <a:pt x="1005205" y="2881066"/>
                </a:cubicBezTo>
                <a:cubicBezTo>
                  <a:pt x="1050290" y="2756606"/>
                  <a:pt x="1043305" y="2743271"/>
                  <a:pt x="1054735" y="2675326"/>
                </a:cubicBezTo>
                <a:cubicBezTo>
                  <a:pt x="1066165" y="2607381"/>
                  <a:pt x="1043305" y="2588331"/>
                  <a:pt x="1061720" y="2541341"/>
                </a:cubicBezTo>
                <a:cubicBezTo>
                  <a:pt x="1080135" y="2494351"/>
                  <a:pt x="1091565" y="2479746"/>
                  <a:pt x="1146810" y="2441646"/>
                </a:cubicBezTo>
                <a:cubicBezTo>
                  <a:pt x="1202055" y="2403546"/>
                  <a:pt x="1285875" y="2373701"/>
                  <a:pt x="1337945" y="2349571"/>
                </a:cubicBezTo>
                <a:cubicBezTo>
                  <a:pt x="1390015" y="2325441"/>
                  <a:pt x="1357630" y="2336871"/>
                  <a:pt x="1408430" y="2321631"/>
                </a:cubicBezTo>
                <a:cubicBezTo>
                  <a:pt x="1459230" y="2306391"/>
                  <a:pt x="1530985" y="2282261"/>
                  <a:pt x="1593215" y="2272101"/>
                </a:cubicBezTo>
                <a:cubicBezTo>
                  <a:pt x="1655445" y="2261941"/>
                  <a:pt x="1682115" y="2272101"/>
                  <a:pt x="1720215" y="2272101"/>
                </a:cubicBezTo>
                <a:cubicBezTo>
                  <a:pt x="1758315" y="2272101"/>
                  <a:pt x="1743075" y="2258131"/>
                  <a:pt x="1784350" y="2272101"/>
                </a:cubicBezTo>
                <a:cubicBezTo>
                  <a:pt x="1825625" y="2286071"/>
                  <a:pt x="1852295" y="2294326"/>
                  <a:pt x="1925955" y="2342586"/>
                </a:cubicBezTo>
                <a:cubicBezTo>
                  <a:pt x="1999615" y="2390846"/>
                  <a:pt x="2085975" y="2451806"/>
                  <a:pt x="2152650" y="2512766"/>
                </a:cubicBezTo>
                <a:cubicBezTo>
                  <a:pt x="2219325" y="2573726"/>
                  <a:pt x="2233295" y="2604841"/>
                  <a:pt x="2258695" y="2647386"/>
                </a:cubicBezTo>
                <a:cubicBezTo>
                  <a:pt x="2284095" y="2689931"/>
                  <a:pt x="2284730" y="2691201"/>
                  <a:pt x="2280285" y="2725491"/>
                </a:cubicBezTo>
                <a:cubicBezTo>
                  <a:pt x="2275840" y="2759781"/>
                  <a:pt x="2277745" y="2788991"/>
                  <a:pt x="2237740" y="2817566"/>
                </a:cubicBezTo>
                <a:cubicBezTo>
                  <a:pt x="2197735" y="2846141"/>
                  <a:pt x="2135505" y="2854396"/>
                  <a:pt x="2081530" y="2867096"/>
                </a:cubicBezTo>
                <a:cubicBezTo>
                  <a:pt x="2027555" y="2879796"/>
                  <a:pt x="2009775" y="2878526"/>
                  <a:pt x="1968500" y="2881066"/>
                </a:cubicBezTo>
                <a:cubicBezTo>
                  <a:pt x="1927225" y="2883606"/>
                  <a:pt x="1911985" y="2881066"/>
                  <a:pt x="1876425" y="2881066"/>
                </a:cubicBezTo>
                <a:cubicBezTo>
                  <a:pt x="1840865" y="2881066"/>
                  <a:pt x="1842135" y="2879796"/>
                  <a:pt x="1791335" y="2881066"/>
                </a:cubicBezTo>
                <a:cubicBezTo>
                  <a:pt x="1740535" y="2882336"/>
                  <a:pt x="1678940" y="2890591"/>
                  <a:pt x="1621155" y="2888051"/>
                </a:cubicBezTo>
                <a:cubicBezTo>
                  <a:pt x="1563370" y="2885511"/>
                  <a:pt x="1537970" y="2877256"/>
                  <a:pt x="1501140" y="2867096"/>
                </a:cubicBezTo>
                <a:cubicBezTo>
                  <a:pt x="1464310" y="2856936"/>
                  <a:pt x="1463675" y="2851221"/>
                  <a:pt x="1437005" y="2838521"/>
                </a:cubicBezTo>
                <a:cubicBezTo>
                  <a:pt x="1410335" y="2825821"/>
                  <a:pt x="1393190" y="2825821"/>
                  <a:pt x="1366520" y="2802961"/>
                </a:cubicBezTo>
                <a:cubicBezTo>
                  <a:pt x="1339850" y="2780101"/>
                  <a:pt x="1320800" y="2754066"/>
                  <a:pt x="1302385" y="2725491"/>
                </a:cubicBezTo>
                <a:cubicBezTo>
                  <a:pt x="1283970" y="2696916"/>
                  <a:pt x="1284605" y="2716601"/>
                  <a:pt x="1274445" y="2661356"/>
                </a:cubicBezTo>
                <a:cubicBezTo>
                  <a:pt x="1264285" y="2606111"/>
                  <a:pt x="1257300" y="2505146"/>
                  <a:pt x="1252855" y="2448631"/>
                </a:cubicBezTo>
                <a:cubicBezTo>
                  <a:pt x="1248410" y="2392116"/>
                  <a:pt x="1252855" y="2434661"/>
                  <a:pt x="1252855" y="2378146"/>
                </a:cubicBezTo>
                <a:cubicBezTo>
                  <a:pt x="1252855" y="2321631"/>
                  <a:pt x="1252855" y="2253051"/>
                  <a:pt x="1252855" y="2165421"/>
                </a:cubicBezTo>
                <a:cubicBezTo>
                  <a:pt x="1252855" y="2077791"/>
                  <a:pt x="1244600" y="2023816"/>
                  <a:pt x="1252855" y="1938726"/>
                </a:cubicBezTo>
                <a:cubicBezTo>
                  <a:pt x="1261110" y="1853636"/>
                  <a:pt x="1279525" y="1816806"/>
                  <a:pt x="1295400" y="1740606"/>
                </a:cubicBezTo>
                <a:cubicBezTo>
                  <a:pt x="1311275" y="1664406"/>
                  <a:pt x="1304290" y="1633291"/>
                  <a:pt x="1330960" y="1556456"/>
                </a:cubicBezTo>
                <a:cubicBezTo>
                  <a:pt x="1357630" y="1479621"/>
                  <a:pt x="1372235" y="1442791"/>
                  <a:pt x="1430020" y="1357701"/>
                </a:cubicBezTo>
                <a:cubicBezTo>
                  <a:pt x="1487805" y="1272611"/>
                  <a:pt x="1570355" y="1190696"/>
                  <a:pt x="1621155" y="1131006"/>
                </a:cubicBezTo>
                <a:cubicBezTo>
                  <a:pt x="1671955" y="1071316"/>
                  <a:pt x="1648460" y="1096081"/>
                  <a:pt x="1685290" y="1060521"/>
                </a:cubicBezTo>
                <a:cubicBezTo>
                  <a:pt x="1722120" y="1024961"/>
                  <a:pt x="1767205" y="989401"/>
                  <a:pt x="1805305" y="953841"/>
                </a:cubicBezTo>
                <a:cubicBezTo>
                  <a:pt x="1843405" y="918281"/>
                  <a:pt x="1851025" y="911931"/>
                  <a:pt x="1876425" y="883356"/>
                </a:cubicBezTo>
                <a:cubicBezTo>
                  <a:pt x="1901825" y="854781"/>
                  <a:pt x="1921510" y="842081"/>
                  <a:pt x="1932940" y="812236"/>
                </a:cubicBezTo>
                <a:cubicBezTo>
                  <a:pt x="1944370" y="782391"/>
                  <a:pt x="1932940" y="769691"/>
                  <a:pt x="1932940" y="734131"/>
                </a:cubicBezTo>
                <a:cubicBezTo>
                  <a:pt x="1932940" y="698571"/>
                  <a:pt x="1932940" y="671901"/>
                  <a:pt x="1932940" y="635071"/>
                </a:cubicBezTo>
                <a:cubicBezTo>
                  <a:pt x="1932940" y="598241"/>
                  <a:pt x="1943100" y="598241"/>
                  <a:pt x="1932940" y="549981"/>
                </a:cubicBezTo>
                <a:cubicBezTo>
                  <a:pt x="1922780" y="501721"/>
                  <a:pt x="1924685" y="457906"/>
                  <a:pt x="1883410" y="394406"/>
                </a:cubicBezTo>
                <a:cubicBezTo>
                  <a:pt x="1842135" y="330906"/>
                  <a:pt x="1824355" y="289631"/>
                  <a:pt x="1727835" y="231211"/>
                </a:cubicBezTo>
                <a:cubicBezTo>
                  <a:pt x="1631315" y="172791"/>
                  <a:pt x="1513205" y="142946"/>
                  <a:pt x="1401445" y="103576"/>
                </a:cubicBezTo>
                <a:cubicBezTo>
                  <a:pt x="1289685" y="64206"/>
                  <a:pt x="1255395" y="52776"/>
                  <a:pt x="1167765" y="33091"/>
                </a:cubicBezTo>
                <a:cubicBezTo>
                  <a:pt x="1080135" y="13406"/>
                  <a:pt x="1024890" y="10231"/>
                  <a:pt x="962660" y="4516"/>
                </a:cubicBezTo>
                <a:cubicBezTo>
                  <a:pt x="900430" y="-1199"/>
                  <a:pt x="895985" y="4516"/>
                  <a:pt x="855980" y="4516"/>
                </a:cubicBezTo>
                <a:cubicBezTo>
                  <a:pt x="815975" y="4516"/>
                  <a:pt x="831850" y="-5644"/>
                  <a:pt x="763905" y="4516"/>
                </a:cubicBezTo>
                <a:cubicBezTo>
                  <a:pt x="695960" y="14676"/>
                  <a:pt x="594360" y="36901"/>
                  <a:pt x="516255" y="54046"/>
                </a:cubicBezTo>
                <a:cubicBezTo>
                  <a:pt x="438150" y="71191"/>
                  <a:pt x="478155" y="68016"/>
                  <a:pt x="374650" y="89606"/>
                </a:cubicBezTo>
                <a:cubicBezTo>
                  <a:pt x="271145" y="111196"/>
                  <a:pt x="72390" y="147391"/>
                  <a:pt x="0" y="160726"/>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083" name="任意多边形 6"/>
          <p:cNvSpPr/>
          <p:nvPr/>
        </p:nvSpPr>
        <p:spPr>
          <a:xfrm rot="7020000">
            <a:off x="9925685" y="5664200"/>
            <a:ext cx="212090" cy="220345"/>
          </a:xfrm>
          <a:custGeom>
            <a:avLst/>
            <a:gdLst>
              <a:gd name="connisteX0" fmla="*/ 9166225 w 10867987"/>
              <a:gd name="connsiteY0" fmla="*/ 684600 h 5663316"/>
              <a:gd name="connisteX1" fmla="*/ 9046210 w 10867987"/>
              <a:gd name="connsiteY1" fmla="*/ 677615 h 5663316"/>
              <a:gd name="connisteX2" fmla="*/ 8918575 w 10867987"/>
              <a:gd name="connsiteY2" fmla="*/ 677615 h 5663316"/>
              <a:gd name="connisteX3" fmla="*/ 8804910 w 10867987"/>
              <a:gd name="connsiteY3" fmla="*/ 677615 h 5663316"/>
              <a:gd name="connisteX4" fmla="*/ 8620760 w 10867987"/>
              <a:gd name="connsiteY4" fmla="*/ 720160 h 5663316"/>
              <a:gd name="connisteX5" fmla="*/ 8479155 w 10867987"/>
              <a:gd name="connsiteY5" fmla="*/ 762705 h 5663316"/>
              <a:gd name="connisteX6" fmla="*/ 8344535 w 10867987"/>
              <a:gd name="connsiteY6" fmla="*/ 833825 h 5663316"/>
              <a:gd name="connisteX7" fmla="*/ 8188960 w 10867987"/>
              <a:gd name="connsiteY7" fmla="*/ 960825 h 5663316"/>
              <a:gd name="connisteX8" fmla="*/ 8103870 w 10867987"/>
              <a:gd name="connsiteY8" fmla="*/ 1074490 h 5663316"/>
              <a:gd name="connisteX9" fmla="*/ 8032750 w 10867987"/>
              <a:gd name="connsiteY9" fmla="*/ 1188155 h 5663316"/>
              <a:gd name="connisteX10" fmla="*/ 7983220 w 10867987"/>
              <a:gd name="connsiteY10" fmla="*/ 1280230 h 5663316"/>
              <a:gd name="connisteX11" fmla="*/ 7905115 w 10867987"/>
              <a:gd name="connsiteY11" fmla="*/ 1471365 h 5663316"/>
              <a:gd name="connisteX12" fmla="*/ 7877175 w 10867987"/>
              <a:gd name="connsiteY12" fmla="*/ 1541850 h 5663316"/>
              <a:gd name="connisteX13" fmla="*/ 7763510 w 10867987"/>
              <a:gd name="connsiteY13" fmla="*/ 1853635 h 5663316"/>
              <a:gd name="connisteX14" fmla="*/ 7713980 w 10867987"/>
              <a:gd name="connsiteY14" fmla="*/ 1974285 h 5663316"/>
              <a:gd name="connisteX15" fmla="*/ 7614920 w 10867987"/>
              <a:gd name="connsiteY15" fmla="*/ 2250510 h 5663316"/>
              <a:gd name="connisteX16" fmla="*/ 7466330 w 10867987"/>
              <a:gd name="connsiteY16" fmla="*/ 2633415 h 5663316"/>
              <a:gd name="connisteX17" fmla="*/ 7430770 w 10867987"/>
              <a:gd name="connsiteY17" fmla="*/ 2717870 h 5663316"/>
              <a:gd name="connisteX18" fmla="*/ 7331710 w 10867987"/>
              <a:gd name="connsiteY18" fmla="*/ 2930595 h 5663316"/>
              <a:gd name="connisteX19" fmla="*/ 7154545 w 10867987"/>
              <a:gd name="connsiteY19" fmla="*/ 3121730 h 5663316"/>
              <a:gd name="connisteX20" fmla="*/ 7083425 w 10867987"/>
              <a:gd name="connsiteY20" fmla="*/ 3178880 h 5663316"/>
              <a:gd name="connisteX21" fmla="*/ 6729095 w 10867987"/>
              <a:gd name="connsiteY21" fmla="*/ 3341440 h 5663316"/>
              <a:gd name="connisteX22" fmla="*/ 6367780 w 10867987"/>
              <a:gd name="connsiteY22" fmla="*/ 3455105 h 5663316"/>
              <a:gd name="connisteX23" fmla="*/ 5779770 w 10867987"/>
              <a:gd name="connsiteY23" fmla="*/ 3547180 h 5663316"/>
              <a:gd name="connisteX24" fmla="*/ 5262880 w 10867987"/>
              <a:gd name="connsiteY24" fmla="*/ 3596710 h 5663316"/>
              <a:gd name="connisteX25" fmla="*/ 4731385 w 10867987"/>
              <a:gd name="connsiteY25" fmla="*/ 3596710 h 5663316"/>
              <a:gd name="connisteX26" fmla="*/ 4618355 w 10867987"/>
              <a:gd name="connsiteY26" fmla="*/ 3596710 h 5663316"/>
              <a:gd name="connisteX27" fmla="*/ 4434205 w 10867987"/>
              <a:gd name="connsiteY27" fmla="*/ 3547180 h 5663316"/>
              <a:gd name="connisteX28" fmla="*/ 4122420 w 10867987"/>
              <a:gd name="connsiteY28" fmla="*/ 3412560 h 5663316"/>
              <a:gd name="connisteX29" fmla="*/ 3994785 w 10867987"/>
              <a:gd name="connsiteY29" fmla="*/ 3313500 h 5663316"/>
              <a:gd name="connisteX30" fmla="*/ 3860165 w 10867987"/>
              <a:gd name="connsiteY30" fmla="*/ 3164275 h 5663316"/>
              <a:gd name="connisteX31" fmla="*/ 3810635 w 10867987"/>
              <a:gd name="connsiteY31" fmla="*/ 3079185 h 5663316"/>
              <a:gd name="connisteX32" fmla="*/ 3768090 w 10867987"/>
              <a:gd name="connsiteY32" fmla="*/ 2930595 h 5663316"/>
              <a:gd name="connisteX33" fmla="*/ 3739515 w 10867987"/>
              <a:gd name="connsiteY33" fmla="*/ 2703900 h 5663316"/>
              <a:gd name="connisteX34" fmla="*/ 3739515 w 10867987"/>
              <a:gd name="connsiteY34" fmla="*/ 2583250 h 5663316"/>
              <a:gd name="connisteX35" fmla="*/ 3796030 w 10867987"/>
              <a:gd name="connsiteY35" fmla="*/ 2470220 h 5663316"/>
              <a:gd name="connisteX36" fmla="*/ 3867150 w 10867987"/>
              <a:gd name="connsiteY36" fmla="*/ 2413705 h 5663316"/>
              <a:gd name="connisteX37" fmla="*/ 4065270 w 10867987"/>
              <a:gd name="connsiteY37" fmla="*/ 2286070 h 5663316"/>
              <a:gd name="connisteX38" fmla="*/ 4561205 w 10867987"/>
              <a:gd name="connsiteY38" fmla="*/ 2187010 h 5663316"/>
              <a:gd name="connisteX39" fmla="*/ 4745355 w 10867987"/>
              <a:gd name="connsiteY39" fmla="*/ 2172405 h 5663316"/>
              <a:gd name="connisteX40" fmla="*/ 5411470 w 10867987"/>
              <a:gd name="connsiteY40" fmla="*/ 2122875 h 5663316"/>
              <a:gd name="connisteX41" fmla="*/ 5680710 w 10867987"/>
              <a:gd name="connsiteY41" fmla="*/ 2122875 h 5663316"/>
              <a:gd name="connisteX42" fmla="*/ 5751830 w 10867987"/>
              <a:gd name="connsiteY42" fmla="*/ 2122875 h 5663316"/>
              <a:gd name="connisteX43" fmla="*/ 5857875 w 10867987"/>
              <a:gd name="connsiteY43" fmla="*/ 2122875 h 5663316"/>
              <a:gd name="connisteX44" fmla="*/ 6021070 w 10867987"/>
              <a:gd name="connsiteY44" fmla="*/ 2137480 h 5663316"/>
              <a:gd name="connisteX45" fmla="*/ 6403340 w 10867987"/>
              <a:gd name="connsiteY45" fmla="*/ 2165420 h 5663316"/>
              <a:gd name="connisteX46" fmla="*/ 6559550 w 10867987"/>
              <a:gd name="connsiteY46" fmla="*/ 2207965 h 5663316"/>
              <a:gd name="connisteX47" fmla="*/ 6807200 w 10867987"/>
              <a:gd name="connsiteY47" fmla="*/ 2229555 h 5663316"/>
              <a:gd name="connisteX48" fmla="*/ 7118985 w 10867987"/>
              <a:gd name="connsiteY48" fmla="*/ 2272100 h 5663316"/>
              <a:gd name="connisteX49" fmla="*/ 7331710 w 10867987"/>
              <a:gd name="connsiteY49" fmla="*/ 2286070 h 5663316"/>
              <a:gd name="connisteX50" fmla="*/ 7621905 w 10867987"/>
              <a:gd name="connsiteY50" fmla="*/ 2300040 h 5663316"/>
              <a:gd name="connisteX51" fmla="*/ 7778115 w 10867987"/>
              <a:gd name="connsiteY51" fmla="*/ 2314010 h 5663316"/>
              <a:gd name="connisteX52" fmla="*/ 8181975 w 10867987"/>
              <a:gd name="connsiteY52" fmla="*/ 2328615 h 5663316"/>
              <a:gd name="connisteX53" fmla="*/ 8642350 w 10867987"/>
              <a:gd name="connsiteY53" fmla="*/ 2328615 h 5663316"/>
              <a:gd name="connisteX54" fmla="*/ 9357995 w 10867987"/>
              <a:gd name="connsiteY54" fmla="*/ 2314010 h 5663316"/>
              <a:gd name="connisteX55" fmla="*/ 9513570 w 10867987"/>
              <a:gd name="connsiteY55" fmla="*/ 2293055 h 5663316"/>
              <a:gd name="connisteX56" fmla="*/ 9860915 w 10867987"/>
              <a:gd name="connsiteY56" fmla="*/ 2229555 h 5663316"/>
              <a:gd name="connisteX57" fmla="*/ 10094595 w 10867987"/>
              <a:gd name="connsiteY57" fmla="*/ 2158435 h 5663316"/>
              <a:gd name="connisteX58" fmla="*/ 10229215 w 10867987"/>
              <a:gd name="connsiteY58" fmla="*/ 2129860 h 5663316"/>
              <a:gd name="connisteX59" fmla="*/ 10476865 w 10867987"/>
              <a:gd name="connsiteY59" fmla="*/ 2030800 h 5663316"/>
              <a:gd name="connisteX60" fmla="*/ 10547985 w 10867987"/>
              <a:gd name="connsiteY60" fmla="*/ 2002860 h 5663316"/>
              <a:gd name="connisteX61" fmla="*/ 10774680 w 10867987"/>
              <a:gd name="connsiteY61" fmla="*/ 1868240 h 5663316"/>
              <a:gd name="connisteX62" fmla="*/ 10831195 w 10867987"/>
              <a:gd name="connsiteY62" fmla="*/ 1804105 h 5663316"/>
              <a:gd name="connisteX63" fmla="*/ 10866755 w 10867987"/>
              <a:gd name="connsiteY63" fmla="*/ 1684090 h 5663316"/>
              <a:gd name="connisteX64" fmla="*/ 10852785 w 10867987"/>
              <a:gd name="connsiteY64" fmla="*/ 1591380 h 5663316"/>
              <a:gd name="connisteX65" fmla="*/ 10817225 w 10867987"/>
              <a:gd name="connsiteY65" fmla="*/ 1485335 h 5663316"/>
              <a:gd name="connisteX66" fmla="*/ 10746105 w 10867987"/>
              <a:gd name="connsiteY66" fmla="*/ 1393260 h 5663316"/>
              <a:gd name="connisteX67" fmla="*/ 10561955 w 10867987"/>
              <a:gd name="connsiteY67" fmla="*/ 1265625 h 5663316"/>
              <a:gd name="connisteX68" fmla="*/ 10469880 w 10867987"/>
              <a:gd name="connsiteY68" fmla="*/ 1237685 h 5663316"/>
              <a:gd name="connisteX69" fmla="*/ 10399395 w 10867987"/>
              <a:gd name="connsiteY69" fmla="*/ 1272610 h 5663316"/>
              <a:gd name="connisteX70" fmla="*/ 10278745 w 10867987"/>
              <a:gd name="connsiteY70" fmla="*/ 1364685 h 5663316"/>
              <a:gd name="connisteX71" fmla="*/ 10080625 w 10867987"/>
              <a:gd name="connsiteY71" fmla="*/ 1527880 h 5663316"/>
              <a:gd name="connisteX72" fmla="*/ 9959975 w 10867987"/>
              <a:gd name="connsiteY72" fmla="*/ 1633925 h 5663316"/>
              <a:gd name="connisteX73" fmla="*/ 9825355 w 10867987"/>
              <a:gd name="connsiteY73" fmla="*/ 1776165 h 5663316"/>
              <a:gd name="connisteX74" fmla="*/ 9747250 w 10867987"/>
              <a:gd name="connsiteY74" fmla="*/ 1903165 h 5663316"/>
              <a:gd name="connisteX75" fmla="*/ 9655175 w 10867987"/>
              <a:gd name="connsiteY75" fmla="*/ 2045405 h 5663316"/>
              <a:gd name="connisteX76" fmla="*/ 9471025 w 10867987"/>
              <a:gd name="connsiteY76" fmla="*/ 2314010 h 5663316"/>
              <a:gd name="connisteX77" fmla="*/ 9428480 w 10867987"/>
              <a:gd name="connsiteY77" fmla="*/ 2392115 h 5663316"/>
              <a:gd name="connisteX78" fmla="*/ 9315450 w 10867987"/>
              <a:gd name="connsiteY78" fmla="*/ 2541340 h 5663316"/>
              <a:gd name="connisteX79" fmla="*/ 9244330 w 10867987"/>
              <a:gd name="connsiteY79" fmla="*/ 2640400 h 5663316"/>
              <a:gd name="connisteX80" fmla="*/ 9194800 w 10867987"/>
              <a:gd name="connsiteY80" fmla="*/ 2710885 h 5663316"/>
              <a:gd name="connisteX81" fmla="*/ 9138285 w 10867987"/>
              <a:gd name="connsiteY81" fmla="*/ 2788990 h 5663316"/>
              <a:gd name="connisteX82" fmla="*/ 9074150 w 10867987"/>
              <a:gd name="connsiteY82" fmla="*/ 2895035 h 5663316"/>
              <a:gd name="connisteX83" fmla="*/ 8847455 w 10867987"/>
              <a:gd name="connsiteY83" fmla="*/ 3143320 h 5663316"/>
              <a:gd name="connisteX84" fmla="*/ 8748395 w 10867987"/>
              <a:gd name="connsiteY84" fmla="*/ 3228410 h 5663316"/>
              <a:gd name="connisteX85" fmla="*/ 8528685 w 10867987"/>
              <a:gd name="connsiteY85" fmla="*/ 3448120 h 5663316"/>
              <a:gd name="connisteX86" fmla="*/ 8401050 w 10867987"/>
              <a:gd name="connsiteY86" fmla="*/ 3554165 h 5663316"/>
              <a:gd name="connisteX87" fmla="*/ 8259445 w 10867987"/>
              <a:gd name="connsiteY87" fmla="*/ 3667195 h 5663316"/>
              <a:gd name="connisteX88" fmla="*/ 8110855 w 10867987"/>
              <a:gd name="connsiteY88" fmla="*/ 3780860 h 5663316"/>
              <a:gd name="connisteX89" fmla="*/ 7834630 w 10867987"/>
              <a:gd name="connsiteY89" fmla="*/ 3951040 h 5663316"/>
              <a:gd name="connisteX90" fmla="*/ 7713980 w 10867987"/>
              <a:gd name="connsiteY90" fmla="*/ 4000570 h 5663316"/>
              <a:gd name="connisteX91" fmla="*/ 7572375 w 10867987"/>
              <a:gd name="connsiteY91" fmla="*/ 4071055 h 5663316"/>
              <a:gd name="connisteX92" fmla="*/ 7140575 w 10867987"/>
              <a:gd name="connsiteY92" fmla="*/ 4220280 h 5663316"/>
              <a:gd name="connisteX93" fmla="*/ 6892290 w 10867987"/>
              <a:gd name="connsiteY93" fmla="*/ 4290765 h 5663316"/>
              <a:gd name="connisteX94" fmla="*/ 6679565 w 10867987"/>
              <a:gd name="connsiteY94" fmla="*/ 4340295 h 5663316"/>
              <a:gd name="connisteX95" fmla="*/ 6339840 w 10867987"/>
              <a:gd name="connsiteY95" fmla="*/ 4404430 h 5663316"/>
              <a:gd name="connisteX96" fmla="*/ 6205220 w 10867987"/>
              <a:gd name="connsiteY96" fmla="*/ 4418400 h 5663316"/>
              <a:gd name="connisteX97" fmla="*/ 5779770 w 10867987"/>
              <a:gd name="connsiteY97" fmla="*/ 4453960 h 5663316"/>
              <a:gd name="connisteX98" fmla="*/ 5645150 w 10867987"/>
              <a:gd name="connsiteY98" fmla="*/ 4453960 h 5663316"/>
              <a:gd name="connisteX99" fmla="*/ 5383530 w 10867987"/>
              <a:gd name="connsiteY99" fmla="*/ 4467930 h 5663316"/>
              <a:gd name="connisteX100" fmla="*/ 5227320 w 10867987"/>
              <a:gd name="connsiteY100" fmla="*/ 4467930 h 5663316"/>
              <a:gd name="connisteX101" fmla="*/ 5106670 w 10867987"/>
              <a:gd name="connsiteY101" fmla="*/ 4467930 h 5663316"/>
              <a:gd name="connisteX102" fmla="*/ 5007610 w 10867987"/>
              <a:gd name="connsiteY102" fmla="*/ 4453960 h 5663316"/>
              <a:gd name="connisteX103" fmla="*/ 4908550 w 10867987"/>
              <a:gd name="connsiteY103" fmla="*/ 4432370 h 5663316"/>
              <a:gd name="connisteX104" fmla="*/ 4830445 w 10867987"/>
              <a:gd name="connsiteY104" fmla="*/ 4397445 h 5663316"/>
              <a:gd name="connisteX105" fmla="*/ 4752975 w 10867987"/>
              <a:gd name="connsiteY105" fmla="*/ 4333310 h 5663316"/>
              <a:gd name="connisteX106" fmla="*/ 4780915 w 10867987"/>
              <a:gd name="connsiteY106" fmla="*/ 4255840 h 5663316"/>
              <a:gd name="connisteX107" fmla="*/ 4859020 w 10867987"/>
              <a:gd name="connsiteY107" fmla="*/ 4220280 h 5663316"/>
              <a:gd name="connisteX108" fmla="*/ 5022215 w 10867987"/>
              <a:gd name="connsiteY108" fmla="*/ 4163130 h 5663316"/>
              <a:gd name="connisteX109" fmla="*/ 5163820 w 10867987"/>
              <a:gd name="connsiteY109" fmla="*/ 4121220 h 5663316"/>
              <a:gd name="connisteX110" fmla="*/ 5312410 w 10867987"/>
              <a:gd name="connsiteY110" fmla="*/ 4106615 h 5663316"/>
              <a:gd name="connisteX111" fmla="*/ 5440045 w 10867987"/>
              <a:gd name="connsiteY111" fmla="*/ 4106615 h 5663316"/>
              <a:gd name="connisteX112" fmla="*/ 5518150 w 10867987"/>
              <a:gd name="connsiteY112" fmla="*/ 4106615 h 5663316"/>
              <a:gd name="connisteX113" fmla="*/ 5595620 w 10867987"/>
              <a:gd name="connsiteY113" fmla="*/ 4106615 h 5663316"/>
              <a:gd name="connisteX114" fmla="*/ 5673725 w 10867987"/>
              <a:gd name="connsiteY114" fmla="*/ 4106615 h 5663316"/>
              <a:gd name="connisteX115" fmla="*/ 5751830 w 10867987"/>
              <a:gd name="connsiteY115" fmla="*/ 4106615 h 5663316"/>
              <a:gd name="connisteX116" fmla="*/ 5871845 w 10867987"/>
              <a:gd name="connsiteY116" fmla="*/ 4106615 h 5663316"/>
              <a:gd name="connisteX117" fmla="*/ 6063615 w 10867987"/>
              <a:gd name="connsiteY117" fmla="*/ 4106615 h 5663316"/>
              <a:gd name="connisteX118" fmla="*/ 6212205 w 10867987"/>
              <a:gd name="connsiteY118" fmla="*/ 4106615 h 5663316"/>
              <a:gd name="connisteX119" fmla="*/ 6318250 w 10867987"/>
              <a:gd name="connsiteY119" fmla="*/ 4106615 h 5663316"/>
              <a:gd name="connisteX120" fmla="*/ 6495415 w 10867987"/>
              <a:gd name="connsiteY120" fmla="*/ 4106615 h 5663316"/>
              <a:gd name="connisteX121" fmla="*/ 6623050 w 10867987"/>
              <a:gd name="connsiteY121" fmla="*/ 4106615 h 5663316"/>
              <a:gd name="connisteX122" fmla="*/ 6729095 w 10867987"/>
              <a:gd name="connsiteY122" fmla="*/ 4121220 h 5663316"/>
              <a:gd name="connisteX123" fmla="*/ 6977380 w 10867987"/>
              <a:gd name="connsiteY123" fmla="*/ 4149160 h 5663316"/>
              <a:gd name="connisteX124" fmla="*/ 7275195 w 10867987"/>
              <a:gd name="connsiteY124" fmla="*/ 4205675 h 5663316"/>
              <a:gd name="connisteX125" fmla="*/ 7345680 w 10867987"/>
              <a:gd name="connsiteY125" fmla="*/ 4227265 h 5663316"/>
              <a:gd name="connisteX126" fmla="*/ 7770495 w 10867987"/>
              <a:gd name="connsiteY126" fmla="*/ 4290765 h 5663316"/>
              <a:gd name="connisteX127" fmla="*/ 7919720 w 10867987"/>
              <a:gd name="connsiteY127" fmla="*/ 4326325 h 5663316"/>
              <a:gd name="connisteX128" fmla="*/ 8153400 w 10867987"/>
              <a:gd name="connsiteY128" fmla="*/ 4361885 h 5663316"/>
              <a:gd name="connisteX129" fmla="*/ 8387080 w 10867987"/>
              <a:gd name="connsiteY129" fmla="*/ 4375855 h 5663316"/>
              <a:gd name="connisteX130" fmla="*/ 8472170 w 10867987"/>
              <a:gd name="connsiteY130" fmla="*/ 4375855 h 5663316"/>
              <a:gd name="connisteX131" fmla="*/ 8670290 w 10867987"/>
              <a:gd name="connsiteY131" fmla="*/ 4389825 h 5663316"/>
              <a:gd name="connisteX132" fmla="*/ 8734425 w 10867987"/>
              <a:gd name="connsiteY132" fmla="*/ 4389825 h 5663316"/>
              <a:gd name="connisteX133" fmla="*/ 8961120 w 10867987"/>
              <a:gd name="connsiteY133" fmla="*/ 4389825 h 5663316"/>
              <a:gd name="connisteX134" fmla="*/ 9145270 w 10867987"/>
              <a:gd name="connsiteY134" fmla="*/ 4354900 h 5663316"/>
              <a:gd name="connisteX135" fmla="*/ 9230360 w 10867987"/>
              <a:gd name="connsiteY135" fmla="*/ 4326325 h 5663316"/>
              <a:gd name="connisteX136" fmla="*/ 9308465 w 10867987"/>
              <a:gd name="connsiteY136" fmla="*/ 4305370 h 5663316"/>
              <a:gd name="connisteX137" fmla="*/ 9400540 w 10867987"/>
              <a:gd name="connsiteY137" fmla="*/ 4276795 h 5663316"/>
              <a:gd name="connisteX138" fmla="*/ 9506585 w 10867987"/>
              <a:gd name="connsiteY138" fmla="*/ 4234250 h 5663316"/>
              <a:gd name="connisteX139" fmla="*/ 9584690 w 10867987"/>
              <a:gd name="connsiteY139" fmla="*/ 4184720 h 5663316"/>
              <a:gd name="connisteX140" fmla="*/ 9740265 w 10867987"/>
              <a:gd name="connsiteY140" fmla="*/ 4057085 h 5663316"/>
              <a:gd name="connisteX141" fmla="*/ 9860915 w 10867987"/>
              <a:gd name="connsiteY141" fmla="*/ 3731330 h 5663316"/>
              <a:gd name="connisteX142" fmla="*/ 9839325 w 10867987"/>
              <a:gd name="connsiteY142" fmla="*/ 3476060 h 5663316"/>
              <a:gd name="connisteX143" fmla="*/ 9804400 w 10867987"/>
              <a:gd name="connsiteY143" fmla="*/ 3341440 h 5663316"/>
              <a:gd name="connisteX144" fmla="*/ 9804400 w 10867987"/>
              <a:gd name="connsiteY144" fmla="*/ 3263970 h 5663316"/>
              <a:gd name="connisteX145" fmla="*/ 9775825 w 10867987"/>
              <a:gd name="connsiteY145" fmla="*/ 3157290 h 5663316"/>
              <a:gd name="connisteX146" fmla="*/ 9683750 w 10867987"/>
              <a:gd name="connsiteY146" fmla="*/ 3086805 h 5663316"/>
              <a:gd name="connisteX147" fmla="*/ 9584690 w 10867987"/>
              <a:gd name="connsiteY147" fmla="*/ 3022670 h 5663316"/>
              <a:gd name="connisteX148" fmla="*/ 9492615 w 10867987"/>
              <a:gd name="connsiteY148" fmla="*/ 2987110 h 5663316"/>
              <a:gd name="connisteX149" fmla="*/ 9343390 w 10867987"/>
              <a:gd name="connsiteY149" fmla="*/ 2973140 h 5663316"/>
              <a:gd name="connisteX150" fmla="*/ 9223375 w 10867987"/>
              <a:gd name="connsiteY150" fmla="*/ 2973140 h 5663316"/>
              <a:gd name="connisteX151" fmla="*/ 9116695 w 10867987"/>
              <a:gd name="connsiteY151" fmla="*/ 2973140 h 5663316"/>
              <a:gd name="connisteX152" fmla="*/ 9024620 w 10867987"/>
              <a:gd name="connsiteY152" fmla="*/ 2973140 h 5663316"/>
              <a:gd name="connisteX153" fmla="*/ 8904605 w 10867987"/>
              <a:gd name="connsiteY153" fmla="*/ 3022670 h 5663316"/>
              <a:gd name="connisteX154" fmla="*/ 8826500 w 10867987"/>
              <a:gd name="connsiteY154" fmla="*/ 3058230 h 5663316"/>
              <a:gd name="connisteX155" fmla="*/ 8741410 w 10867987"/>
              <a:gd name="connsiteY155" fmla="*/ 3107760 h 5663316"/>
              <a:gd name="connisteX156" fmla="*/ 8670290 w 10867987"/>
              <a:gd name="connsiteY156" fmla="*/ 3157290 h 5663316"/>
              <a:gd name="connisteX157" fmla="*/ 8514715 w 10867987"/>
              <a:gd name="connsiteY157" fmla="*/ 3221425 h 5663316"/>
              <a:gd name="connisteX158" fmla="*/ 8259445 w 10867987"/>
              <a:gd name="connsiteY158" fmla="*/ 3277940 h 5663316"/>
              <a:gd name="connisteX159" fmla="*/ 8167370 w 10867987"/>
              <a:gd name="connsiteY159" fmla="*/ 3305880 h 5663316"/>
              <a:gd name="connisteX160" fmla="*/ 7919720 w 10867987"/>
              <a:gd name="connsiteY160" fmla="*/ 3305880 h 5663316"/>
              <a:gd name="connisteX161" fmla="*/ 7720965 w 10867987"/>
              <a:gd name="connsiteY161" fmla="*/ 3305880 h 5663316"/>
              <a:gd name="connisteX162" fmla="*/ 7487285 w 10867987"/>
              <a:gd name="connsiteY162" fmla="*/ 3305880 h 5663316"/>
              <a:gd name="connisteX163" fmla="*/ 7211060 w 10867987"/>
              <a:gd name="connsiteY163" fmla="*/ 3305880 h 5663316"/>
              <a:gd name="connisteX164" fmla="*/ 6530975 w 10867987"/>
              <a:gd name="connsiteY164" fmla="*/ 3291910 h 5663316"/>
              <a:gd name="connisteX165" fmla="*/ 6134100 w 10867987"/>
              <a:gd name="connsiteY165" fmla="*/ 3270955 h 5663316"/>
              <a:gd name="connisteX166" fmla="*/ 6049010 w 10867987"/>
              <a:gd name="connsiteY166" fmla="*/ 3270955 h 5663316"/>
              <a:gd name="connisteX167" fmla="*/ 5922010 w 10867987"/>
              <a:gd name="connsiteY167" fmla="*/ 3256350 h 5663316"/>
              <a:gd name="connisteX168" fmla="*/ 5850890 w 10867987"/>
              <a:gd name="connsiteY168" fmla="*/ 3256350 h 5663316"/>
              <a:gd name="connisteX169" fmla="*/ 5666740 w 10867987"/>
              <a:gd name="connsiteY169" fmla="*/ 3221425 h 5663316"/>
              <a:gd name="connisteX170" fmla="*/ 5440045 w 10867987"/>
              <a:gd name="connsiteY170" fmla="*/ 3178880 h 5663316"/>
              <a:gd name="connisteX171" fmla="*/ 5368925 w 10867987"/>
              <a:gd name="connsiteY171" fmla="*/ 3150305 h 5663316"/>
              <a:gd name="connisteX172" fmla="*/ 5234305 w 10867987"/>
              <a:gd name="connsiteY172" fmla="*/ 3086805 h 5663316"/>
              <a:gd name="connisteX173" fmla="*/ 5099685 w 10867987"/>
              <a:gd name="connsiteY173" fmla="*/ 3001715 h 5663316"/>
              <a:gd name="connisteX174" fmla="*/ 5029200 w 10867987"/>
              <a:gd name="connsiteY174" fmla="*/ 2952185 h 5663316"/>
              <a:gd name="connisteX175" fmla="*/ 4930140 w 10867987"/>
              <a:gd name="connsiteY175" fmla="*/ 2909640 h 5663316"/>
              <a:gd name="connisteX176" fmla="*/ 4823460 w 10867987"/>
              <a:gd name="connsiteY176" fmla="*/ 2902655 h 5663316"/>
              <a:gd name="connisteX177" fmla="*/ 4674870 w 10867987"/>
              <a:gd name="connsiteY177" fmla="*/ 2923610 h 5663316"/>
              <a:gd name="connisteX178" fmla="*/ 4603750 w 10867987"/>
              <a:gd name="connsiteY178" fmla="*/ 2937580 h 5663316"/>
              <a:gd name="connisteX179" fmla="*/ 4490720 w 10867987"/>
              <a:gd name="connsiteY179" fmla="*/ 2987110 h 5663316"/>
              <a:gd name="connisteX180" fmla="*/ 4384040 w 10867987"/>
              <a:gd name="connsiteY180" fmla="*/ 3036640 h 5663316"/>
              <a:gd name="connisteX181" fmla="*/ 4228465 w 10867987"/>
              <a:gd name="connsiteY181" fmla="*/ 3129350 h 5663316"/>
              <a:gd name="connisteX182" fmla="*/ 4086860 w 10867987"/>
              <a:gd name="connsiteY182" fmla="*/ 3249365 h 5663316"/>
              <a:gd name="connisteX183" fmla="*/ 3867150 w 10867987"/>
              <a:gd name="connsiteY183" fmla="*/ 3455105 h 5663316"/>
              <a:gd name="connisteX184" fmla="*/ 3618865 w 10867987"/>
              <a:gd name="connsiteY184" fmla="*/ 3717360 h 5663316"/>
              <a:gd name="connisteX185" fmla="*/ 3470275 w 10867987"/>
              <a:gd name="connsiteY185" fmla="*/ 3865950 h 5663316"/>
              <a:gd name="connisteX186" fmla="*/ 3406775 w 10867987"/>
              <a:gd name="connsiteY186" fmla="*/ 3951040 h 5663316"/>
              <a:gd name="connisteX187" fmla="*/ 3342640 w 10867987"/>
              <a:gd name="connsiteY187" fmla="*/ 4078675 h 5663316"/>
              <a:gd name="connisteX188" fmla="*/ 3293110 w 10867987"/>
              <a:gd name="connsiteY188" fmla="*/ 4213295 h 5663316"/>
              <a:gd name="connisteX189" fmla="*/ 3265170 w 10867987"/>
              <a:gd name="connsiteY189" fmla="*/ 4333310 h 5663316"/>
              <a:gd name="connisteX190" fmla="*/ 3250565 w 10867987"/>
              <a:gd name="connsiteY190" fmla="*/ 4439990 h 5663316"/>
              <a:gd name="connisteX191" fmla="*/ 3243580 w 10867987"/>
              <a:gd name="connsiteY191" fmla="*/ 4602550 h 5663316"/>
              <a:gd name="connisteX192" fmla="*/ 3250565 w 10867987"/>
              <a:gd name="connsiteY192" fmla="*/ 4744155 h 5663316"/>
              <a:gd name="connisteX193" fmla="*/ 3307715 w 10867987"/>
              <a:gd name="connsiteY193" fmla="*/ 4921320 h 5663316"/>
              <a:gd name="connisteX194" fmla="*/ 3357245 w 10867987"/>
              <a:gd name="connsiteY194" fmla="*/ 5020380 h 5663316"/>
              <a:gd name="connisteX195" fmla="*/ 3463290 w 10867987"/>
              <a:gd name="connsiteY195" fmla="*/ 5148015 h 5663316"/>
              <a:gd name="connisteX196" fmla="*/ 3796030 w 10867987"/>
              <a:gd name="connsiteY196" fmla="*/ 5381695 h 5663316"/>
              <a:gd name="connisteX197" fmla="*/ 3895725 w 10867987"/>
              <a:gd name="connsiteY197" fmla="*/ 5403285 h 5663316"/>
              <a:gd name="connisteX198" fmla="*/ 4426585 w 10867987"/>
              <a:gd name="connsiteY198" fmla="*/ 5580450 h 5663316"/>
              <a:gd name="connisteX199" fmla="*/ 4554220 w 10867987"/>
              <a:gd name="connsiteY199" fmla="*/ 5580450 h 5663316"/>
              <a:gd name="connisteX200" fmla="*/ 4773930 w 10867987"/>
              <a:gd name="connsiteY200" fmla="*/ 5636965 h 5663316"/>
              <a:gd name="connisteX201" fmla="*/ 4879975 w 10867987"/>
              <a:gd name="connsiteY201" fmla="*/ 5658555 h 5663316"/>
              <a:gd name="connisteX202" fmla="*/ 4922520 w 10867987"/>
              <a:gd name="connsiteY202" fmla="*/ 5566480 h 5663316"/>
              <a:gd name="connisteX203" fmla="*/ 4894580 w 10867987"/>
              <a:gd name="connsiteY203" fmla="*/ 5431860 h 5663316"/>
              <a:gd name="connisteX204" fmla="*/ 4852035 w 10867987"/>
              <a:gd name="connsiteY204" fmla="*/ 5339785 h 5663316"/>
              <a:gd name="connisteX205" fmla="*/ 4780915 w 10867987"/>
              <a:gd name="connsiteY205" fmla="*/ 5226120 h 5663316"/>
              <a:gd name="connisteX206" fmla="*/ 4674870 w 10867987"/>
              <a:gd name="connsiteY206" fmla="*/ 5113090 h 5663316"/>
              <a:gd name="connisteX207" fmla="*/ 4610735 w 10867987"/>
              <a:gd name="connsiteY207" fmla="*/ 5070545 h 5663316"/>
              <a:gd name="connisteX208" fmla="*/ 4511675 w 10867987"/>
              <a:gd name="connsiteY208" fmla="*/ 4992440 h 5663316"/>
              <a:gd name="connisteX209" fmla="*/ 4306570 w 10867987"/>
              <a:gd name="connsiteY209" fmla="*/ 4907350 h 5663316"/>
              <a:gd name="connisteX210" fmla="*/ 4178935 w 10867987"/>
              <a:gd name="connsiteY210" fmla="*/ 4857820 h 5663316"/>
              <a:gd name="connisteX211" fmla="*/ 4086860 w 10867987"/>
              <a:gd name="connsiteY211" fmla="*/ 4843850 h 5663316"/>
              <a:gd name="connisteX212" fmla="*/ 3966210 w 10867987"/>
              <a:gd name="connsiteY212" fmla="*/ 4815275 h 5663316"/>
              <a:gd name="connisteX213" fmla="*/ 3881120 w 10867987"/>
              <a:gd name="connsiteY213" fmla="*/ 4815275 h 5663316"/>
              <a:gd name="connisteX214" fmla="*/ 3796030 w 10867987"/>
              <a:gd name="connsiteY214" fmla="*/ 4801305 h 5663316"/>
              <a:gd name="connisteX215" fmla="*/ 3683000 w 10867987"/>
              <a:gd name="connsiteY215" fmla="*/ 4801305 h 5663316"/>
              <a:gd name="connisteX216" fmla="*/ 3526790 w 10867987"/>
              <a:gd name="connsiteY216" fmla="*/ 4815275 h 5663316"/>
              <a:gd name="connisteX217" fmla="*/ 3385185 w 10867987"/>
              <a:gd name="connsiteY217" fmla="*/ 4829245 h 5663316"/>
              <a:gd name="connisteX218" fmla="*/ 3194050 w 10867987"/>
              <a:gd name="connsiteY218" fmla="*/ 4871790 h 5663316"/>
              <a:gd name="connisteX219" fmla="*/ 2910840 w 10867987"/>
              <a:gd name="connsiteY219" fmla="*/ 4921320 h 5663316"/>
              <a:gd name="connisteX220" fmla="*/ 2726690 w 10867987"/>
              <a:gd name="connsiteY220" fmla="*/ 4978470 h 5663316"/>
              <a:gd name="connisteX221" fmla="*/ 2499995 w 10867987"/>
              <a:gd name="connsiteY221" fmla="*/ 5055940 h 5663316"/>
              <a:gd name="connisteX222" fmla="*/ 2336800 w 10867987"/>
              <a:gd name="connsiteY222" fmla="*/ 5134045 h 5663316"/>
              <a:gd name="connisteX223" fmla="*/ 2181225 w 10867987"/>
              <a:gd name="connsiteY223" fmla="*/ 5240090 h 5663316"/>
              <a:gd name="connisteX224" fmla="*/ 2038985 w 10867987"/>
              <a:gd name="connsiteY224" fmla="*/ 5346770 h 5663316"/>
              <a:gd name="connisteX225" fmla="*/ 1946910 w 10867987"/>
              <a:gd name="connsiteY225" fmla="*/ 5417255 h 5663316"/>
              <a:gd name="connisteX226" fmla="*/ 1847850 w 10867987"/>
              <a:gd name="connsiteY226" fmla="*/ 5481390 h 5663316"/>
              <a:gd name="connisteX227" fmla="*/ 1762760 w 10867987"/>
              <a:gd name="connsiteY227" fmla="*/ 5523935 h 5663316"/>
              <a:gd name="connisteX228" fmla="*/ 1642745 w 10867987"/>
              <a:gd name="connsiteY228" fmla="*/ 5530920 h 5663316"/>
              <a:gd name="connisteX229" fmla="*/ 1302385 w 10867987"/>
              <a:gd name="connsiteY229" fmla="*/ 5424240 h 5663316"/>
              <a:gd name="connisteX230" fmla="*/ 927100 w 10867987"/>
              <a:gd name="connsiteY230" fmla="*/ 5120075 h 5663316"/>
              <a:gd name="connisteX231" fmla="*/ 835025 w 10867987"/>
              <a:gd name="connsiteY231" fmla="*/ 4985455 h 5663316"/>
              <a:gd name="connisteX232" fmla="*/ 799465 w 10867987"/>
              <a:gd name="connsiteY232" fmla="*/ 4885760 h 5663316"/>
              <a:gd name="connisteX233" fmla="*/ 707390 w 10867987"/>
              <a:gd name="connsiteY233" fmla="*/ 4659065 h 5663316"/>
              <a:gd name="connisteX234" fmla="*/ 678815 w 10867987"/>
              <a:gd name="connsiteY234" fmla="*/ 4566990 h 5663316"/>
              <a:gd name="connisteX235" fmla="*/ 664845 w 10867987"/>
              <a:gd name="connsiteY235" fmla="*/ 4489520 h 5663316"/>
              <a:gd name="connisteX236" fmla="*/ 615315 w 10867987"/>
              <a:gd name="connsiteY236" fmla="*/ 4283780 h 5663316"/>
              <a:gd name="connisteX237" fmla="*/ 608330 w 10867987"/>
              <a:gd name="connsiteY237" fmla="*/ 4050100 h 5663316"/>
              <a:gd name="connisteX238" fmla="*/ 608330 w 10867987"/>
              <a:gd name="connsiteY238" fmla="*/ 3965010 h 5663316"/>
              <a:gd name="connisteX239" fmla="*/ 629285 w 10867987"/>
              <a:gd name="connsiteY239" fmla="*/ 3830390 h 5663316"/>
              <a:gd name="connisteX240" fmla="*/ 685800 w 10867987"/>
              <a:gd name="connsiteY240" fmla="*/ 3653225 h 5663316"/>
              <a:gd name="connisteX241" fmla="*/ 728345 w 10867987"/>
              <a:gd name="connsiteY241" fmla="*/ 3554165 h 5663316"/>
              <a:gd name="connisteX242" fmla="*/ 770890 w 10867987"/>
              <a:gd name="connsiteY242" fmla="*/ 3433515 h 5663316"/>
              <a:gd name="connisteX243" fmla="*/ 828040 w 10867987"/>
              <a:gd name="connsiteY243" fmla="*/ 3298895 h 5663316"/>
              <a:gd name="connisteX244" fmla="*/ 1005205 w 10867987"/>
              <a:gd name="connsiteY244" fmla="*/ 2881065 h 5663316"/>
              <a:gd name="connisteX245" fmla="*/ 1054735 w 10867987"/>
              <a:gd name="connsiteY245" fmla="*/ 2675325 h 5663316"/>
              <a:gd name="connisteX246" fmla="*/ 1061720 w 10867987"/>
              <a:gd name="connsiteY246" fmla="*/ 2541340 h 5663316"/>
              <a:gd name="connisteX247" fmla="*/ 1146810 w 10867987"/>
              <a:gd name="connsiteY247" fmla="*/ 2441645 h 5663316"/>
              <a:gd name="connisteX248" fmla="*/ 1337945 w 10867987"/>
              <a:gd name="connsiteY248" fmla="*/ 2349570 h 5663316"/>
              <a:gd name="connisteX249" fmla="*/ 1408430 w 10867987"/>
              <a:gd name="connsiteY249" fmla="*/ 2321630 h 5663316"/>
              <a:gd name="connisteX250" fmla="*/ 1593215 w 10867987"/>
              <a:gd name="connsiteY250" fmla="*/ 2272100 h 5663316"/>
              <a:gd name="connisteX251" fmla="*/ 1720215 w 10867987"/>
              <a:gd name="connsiteY251" fmla="*/ 2272100 h 5663316"/>
              <a:gd name="connisteX252" fmla="*/ 1784350 w 10867987"/>
              <a:gd name="connsiteY252" fmla="*/ 2272100 h 5663316"/>
              <a:gd name="connisteX253" fmla="*/ 1925955 w 10867987"/>
              <a:gd name="connsiteY253" fmla="*/ 2342585 h 5663316"/>
              <a:gd name="connisteX254" fmla="*/ 2152650 w 10867987"/>
              <a:gd name="connsiteY254" fmla="*/ 2512765 h 5663316"/>
              <a:gd name="connisteX255" fmla="*/ 2258695 w 10867987"/>
              <a:gd name="connsiteY255" fmla="*/ 2647385 h 5663316"/>
              <a:gd name="connisteX256" fmla="*/ 2280285 w 10867987"/>
              <a:gd name="connsiteY256" fmla="*/ 2725490 h 5663316"/>
              <a:gd name="connisteX257" fmla="*/ 2237740 w 10867987"/>
              <a:gd name="connsiteY257" fmla="*/ 2817565 h 5663316"/>
              <a:gd name="connisteX258" fmla="*/ 2081530 w 10867987"/>
              <a:gd name="connsiteY258" fmla="*/ 2867095 h 5663316"/>
              <a:gd name="connisteX259" fmla="*/ 1968500 w 10867987"/>
              <a:gd name="connsiteY259" fmla="*/ 2881065 h 5663316"/>
              <a:gd name="connisteX260" fmla="*/ 1876425 w 10867987"/>
              <a:gd name="connsiteY260" fmla="*/ 2881065 h 5663316"/>
              <a:gd name="connisteX261" fmla="*/ 1791335 w 10867987"/>
              <a:gd name="connsiteY261" fmla="*/ 2881065 h 5663316"/>
              <a:gd name="connisteX262" fmla="*/ 1621155 w 10867987"/>
              <a:gd name="connsiteY262" fmla="*/ 2888050 h 5663316"/>
              <a:gd name="connisteX263" fmla="*/ 1501140 w 10867987"/>
              <a:gd name="connsiteY263" fmla="*/ 2867095 h 5663316"/>
              <a:gd name="connisteX264" fmla="*/ 1437005 w 10867987"/>
              <a:gd name="connsiteY264" fmla="*/ 2838520 h 5663316"/>
              <a:gd name="connisteX265" fmla="*/ 1366520 w 10867987"/>
              <a:gd name="connsiteY265" fmla="*/ 2802960 h 5663316"/>
              <a:gd name="connisteX266" fmla="*/ 1302385 w 10867987"/>
              <a:gd name="connsiteY266" fmla="*/ 2725490 h 5663316"/>
              <a:gd name="connisteX267" fmla="*/ 1274445 w 10867987"/>
              <a:gd name="connsiteY267" fmla="*/ 2661355 h 5663316"/>
              <a:gd name="connisteX268" fmla="*/ 1252855 w 10867987"/>
              <a:gd name="connsiteY268" fmla="*/ 2448630 h 5663316"/>
              <a:gd name="connisteX269" fmla="*/ 1252855 w 10867987"/>
              <a:gd name="connsiteY269" fmla="*/ 2378145 h 5663316"/>
              <a:gd name="connisteX270" fmla="*/ 1252855 w 10867987"/>
              <a:gd name="connsiteY270" fmla="*/ 2165420 h 5663316"/>
              <a:gd name="connisteX271" fmla="*/ 1252855 w 10867987"/>
              <a:gd name="connsiteY271" fmla="*/ 1938725 h 5663316"/>
              <a:gd name="connisteX272" fmla="*/ 1295400 w 10867987"/>
              <a:gd name="connsiteY272" fmla="*/ 1740605 h 5663316"/>
              <a:gd name="connisteX273" fmla="*/ 1330960 w 10867987"/>
              <a:gd name="connsiteY273" fmla="*/ 1556455 h 5663316"/>
              <a:gd name="connisteX274" fmla="*/ 1430020 w 10867987"/>
              <a:gd name="connsiteY274" fmla="*/ 1357700 h 5663316"/>
              <a:gd name="connisteX275" fmla="*/ 1621155 w 10867987"/>
              <a:gd name="connsiteY275" fmla="*/ 1131005 h 5663316"/>
              <a:gd name="connisteX276" fmla="*/ 1685290 w 10867987"/>
              <a:gd name="connsiteY276" fmla="*/ 1060520 h 5663316"/>
              <a:gd name="connisteX277" fmla="*/ 1805305 w 10867987"/>
              <a:gd name="connsiteY277" fmla="*/ 953840 h 5663316"/>
              <a:gd name="connisteX278" fmla="*/ 1876425 w 10867987"/>
              <a:gd name="connsiteY278" fmla="*/ 883355 h 5663316"/>
              <a:gd name="connisteX279" fmla="*/ 1932940 w 10867987"/>
              <a:gd name="connsiteY279" fmla="*/ 812235 h 5663316"/>
              <a:gd name="connisteX280" fmla="*/ 1932940 w 10867987"/>
              <a:gd name="connsiteY280" fmla="*/ 734130 h 5663316"/>
              <a:gd name="connisteX281" fmla="*/ 1932940 w 10867987"/>
              <a:gd name="connsiteY281" fmla="*/ 635070 h 5663316"/>
              <a:gd name="connisteX282" fmla="*/ 1932940 w 10867987"/>
              <a:gd name="connsiteY282" fmla="*/ 549980 h 5663316"/>
              <a:gd name="connisteX283" fmla="*/ 1883410 w 10867987"/>
              <a:gd name="connsiteY283" fmla="*/ 394405 h 5663316"/>
              <a:gd name="connisteX284" fmla="*/ 1727835 w 10867987"/>
              <a:gd name="connsiteY284" fmla="*/ 231210 h 5663316"/>
              <a:gd name="connisteX285" fmla="*/ 1401445 w 10867987"/>
              <a:gd name="connsiteY285" fmla="*/ 103575 h 5663316"/>
              <a:gd name="connisteX286" fmla="*/ 1167765 w 10867987"/>
              <a:gd name="connsiteY286" fmla="*/ 33090 h 5663316"/>
              <a:gd name="connisteX287" fmla="*/ 962660 w 10867987"/>
              <a:gd name="connsiteY287" fmla="*/ 4515 h 5663316"/>
              <a:gd name="connisteX288" fmla="*/ 855980 w 10867987"/>
              <a:gd name="connsiteY288" fmla="*/ 4515 h 5663316"/>
              <a:gd name="connisteX289" fmla="*/ 763905 w 10867987"/>
              <a:gd name="connsiteY289" fmla="*/ 4515 h 5663316"/>
              <a:gd name="connisteX290" fmla="*/ 516255 w 10867987"/>
              <a:gd name="connsiteY290" fmla="*/ 54045 h 5663316"/>
              <a:gd name="connisteX291" fmla="*/ 374650 w 10867987"/>
              <a:gd name="connsiteY291" fmla="*/ 89605 h 5663316"/>
              <a:gd name="connisteX292" fmla="*/ 0 w 10867987"/>
              <a:gd name="connsiteY292" fmla="*/ 160725 h 56633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 ang="0">
                <a:pos x="connisteX174" y="connsiteY174"/>
              </a:cxn>
              <a:cxn ang="0">
                <a:pos x="connisteX175" y="connsiteY175"/>
              </a:cxn>
              <a:cxn ang="0">
                <a:pos x="connisteX176" y="connsiteY176"/>
              </a:cxn>
              <a:cxn ang="0">
                <a:pos x="connisteX177" y="connsiteY177"/>
              </a:cxn>
              <a:cxn ang="0">
                <a:pos x="connisteX178" y="connsiteY178"/>
              </a:cxn>
              <a:cxn ang="0">
                <a:pos x="connisteX179" y="connsiteY179"/>
              </a:cxn>
              <a:cxn ang="0">
                <a:pos x="connisteX180" y="connsiteY180"/>
              </a:cxn>
              <a:cxn ang="0">
                <a:pos x="connisteX181" y="connsiteY181"/>
              </a:cxn>
              <a:cxn ang="0">
                <a:pos x="connisteX182" y="connsiteY182"/>
              </a:cxn>
              <a:cxn ang="0">
                <a:pos x="connisteX183" y="connsiteY183"/>
              </a:cxn>
              <a:cxn ang="0">
                <a:pos x="connisteX184" y="connsiteY184"/>
              </a:cxn>
              <a:cxn ang="0">
                <a:pos x="connisteX185" y="connsiteY185"/>
              </a:cxn>
              <a:cxn ang="0">
                <a:pos x="connisteX186" y="connsiteY186"/>
              </a:cxn>
              <a:cxn ang="0">
                <a:pos x="connisteX187" y="connsiteY187"/>
              </a:cxn>
              <a:cxn ang="0">
                <a:pos x="connisteX188" y="connsiteY188"/>
              </a:cxn>
              <a:cxn ang="0">
                <a:pos x="connisteX189" y="connsiteY189"/>
              </a:cxn>
              <a:cxn ang="0">
                <a:pos x="connisteX190" y="connsiteY190"/>
              </a:cxn>
              <a:cxn ang="0">
                <a:pos x="connisteX191" y="connsiteY191"/>
              </a:cxn>
              <a:cxn ang="0">
                <a:pos x="connisteX192" y="connsiteY192"/>
              </a:cxn>
              <a:cxn ang="0">
                <a:pos x="connisteX193" y="connsiteY193"/>
              </a:cxn>
              <a:cxn ang="0">
                <a:pos x="connisteX194" y="connsiteY194"/>
              </a:cxn>
              <a:cxn ang="0">
                <a:pos x="connisteX195" y="connsiteY195"/>
              </a:cxn>
              <a:cxn ang="0">
                <a:pos x="connisteX196" y="connsiteY196"/>
              </a:cxn>
              <a:cxn ang="0">
                <a:pos x="connisteX197" y="connsiteY197"/>
              </a:cxn>
              <a:cxn ang="0">
                <a:pos x="connisteX198" y="connsiteY198"/>
              </a:cxn>
              <a:cxn ang="0">
                <a:pos x="connisteX199" y="connsiteY199"/>
              </a:cxn>
              <a:cxn ang="0">
                <a:pos x="connisteX200" y="connsiteY200"/>
              </a:cxn>
              <a:cxn ang="0">
                <a:pos x="connisteX201" y="connsiteY201"/>
              </a:cxn>
              <a:cxn ang="0">
                <a:pos x="connisteX202" y="connsiteY202"/>
              </a:cxn>
              <a:cxn ang="0">
                <a:pos x="connisteX203" y="connsiteY203"/>
              </a:cxn>
              <a:cxn ang="0">
                <a:pos x="connisteX204" y="connsiteY204"/>
              </a:cxn>
              <a:cxn ang="0">
                <a:pos x="connisteX205" y="connsiteY205"/>
              </a:cxn>
              <a:cxn ang="0">
                <a:pos x="connisteX206" y="connsiteY206"/>
              </a:cxn>
              <a:cxn ang="0">
                <a:pos x="connisteX207" y="connsiteY207"/>
              </a:cxn>
              <a:cxn ang="0">
                <a:pos x="connisteX208" y="connsiteY208"/>
              </a:cxn>
              <a:cxn ang="0">
                <a:pos x="connisteX209" y="connsiteY209"/>
              </a:cxn>
              <a:cxn ang="0">
                <a:pos x="connisteX210" y="connsiteY210"/>
              </a:cxn>
              <a:cxn ang="0">
                <a:pos x="connisteX211" y="connsiteY211"/>
              </a:cxn>
              <a:cxn ang="0">
                <a:pos x="connisteX212" y="connsiteY212"/>
              </a:cxn>
              <a:cxn ang="0">
                <a:pos x="connisteX213" y="connsiteY213"/>
              </a:cxn>
              <a:cxn ang="0">
                <a:pos x="connisteX214" y="connsiteY214"/>
              </a:cxn>
              <a:cxn ang="0">
                <a:pos x="connisteX215" y="connsiteY215"/>
              </a:cxn>
              <a:cxn ang="0">
                <a:pos x="connisteX216" y="connsiteY216"/>
              </a:cxn>
              <a:cxn ang="0">
                <a:pos x="connisteX217" y="connsiteY217"/>
              </a:cxn>
              <a:cxn ang="0">
                <a:pos x="connisteX218" y="connsiteY218"/>
              </a:cxn>
              <a:cxn ang="0">
                <a:pos x="connisteX219" y="connsiteY219"/>
              </a:cxn>
              <a:cxn ang="0">
                <a:pos x="connisteX220" y="connsiteY220"/>
              </a:cxn>
              <a:cxn ang="0">
                <a:pos x="connisteX221" y="connsiteY221"/>
              </a:cxn>
              <a:cxn ang="0">
                <a:pos x="connisteX222" y="connsiteY222"/>
              </a:cxn>
              <a:cxn ang="0">
                <a:pos x="connisteX223" y="connsiteY223"/>
              </a:cxn>
              <a:cxn ang="0">
                <a:pos x="connisteX224" y="connsiteY224"/>
              </a:cxn>
              <a:cxn ang="0">
                <a:pos x="connisteX225" y="connsiteY225"/>
              </a:cxn>
              <a:cxn ang="0">
                <a:pos x="connisteX226" y="connsiteY226"/>
              </a:cxn>
              <a:cxn ang="0">
                <a:pos x="connisteX227" y="connsiteY227"/>
              </a:cxn>
              <a:cxn ang="0">
                <a:pos x="connisteX228" y="connsiteY228"/>
              </a:cxn>
              <a:cxn ang="0">
                <a:pos x="connisteX229" y="connsiteY229"/>
              </a:cxn>
              <a:cxn ang="0">
                <a:pos x="connisteX230" y="connsiteY230"/>
              </a:cxn>
              <a:cxn ang="0">
                <a:pos x="connisteX231" y="connsiteY231"/>
              </a:cxn>
              <a:cxn ang="0">
                <a:pos x="connisteX232" y="connsiteY232"/>
              </a:cxn>
              <a:cxn ang="0">
                <a:pos x="connisteX233" y="connsiteY233"/>
              </a:cxn>
              <a:cxn ang="0">
                <a:pos x="connisteX234" y="connsiteY234"/>
              </a:cxn>
              <a:cxn ang="0">
                <a:pos x="connisteX235" y="connsiteY235"/>
              </a:cxn>
              <a:cxn ang="0">
                <a:pos x="connisteX236" y="connsiteY236"/>
              </a:cxn>
              <a:cxn ang="0">
                <a:pos x="connisteX237" y="connsiteY237"/>
              </a:cxn>
              <a:cxn ang="0">
                <a:pos x="connisteX238" y="connsiteY238"/>
              </a:cxn>
              <a:cxn ang="0">
                <a:pos x="connisteX239" y="connsiteY239"/>
              </a:cxn>
              <a:cxn ang="0">
                <a:pos x="connisteX240" y="connsiteY240"/>
              </a:cxn>
              <a:cxn ang="0">
                <a:pos x="connisteX241" y="connsiteY241"/>
              </a:cxn>
              <a:cxn ang="0">
                <a:pos x="connisteX242" y="connsiteY242"/>
              </a:cxn>
              <a:cxn ang="0">
                <a:pos x="connisteX243" y="connsiteY243"/>
              </a:cxn>
              <a:cxn ang="0">
                <a:pos x="connisteX244" y="connsiteY244"/>
              </a:cxn>
              <a:cxn ang="0">
                <a:pos x="connisteX245" y="connsiteY245"/>
              </a:cxn>
              <a:cxn ang="0">
                <a:pos x="connisteX246" y="connsiteY246"/>
              </a:cxn>
              <a:cxn ang="0">
                <a:pos x="connisteX247" y="connsiteY247"/>
              </a:cxn>
              <a:cxn ang="0">
                <a:pos x="connisteX248" y="connsiteY248"/>
              </a:cxn>
              <a:cxn ang="0">
                <a:pos x="connisteX249" y="connsiteY249"/>
              </a:cxn>
              <a:cxn ang="0">
                <a:pos x="connisteX250" y="connsiteY250"/>
              </a:cxn>
              <a:cxn ang="0">
                <a:pos x="connisteX251" y="connsiteY251"/>
              </a:cxn>
              <a:cxn ang="0">
                <a:pos x="connisteX252" y="connsiteY252"/>
              </a:cxn>
              <a:cxn ang="0">
                <a:pos x="connisteX253" y="connsiteY253"/>
              </a:cxn>
              <a:cxn ang="0">
                <a:pos x="connisteX254" y="connsiteY254"/>
              </a:cxn>
              <a:cxn ang="0">
                <a:pos x="connisteX255" y="connsiteY255"/>
              </a:cxn>
              <a:cxn ang="0">
                <a:pos x="connisteX256" y="connsiteY256"/>
              </a:cxn>
              <a:cxn ang="0">
                <a:pos x="connisteX257" y="connsiteY257"/>
              </a:cxn>
              <a:cxn ang="0">
                <a:pos x="connisteX258" y="connsiteY258"/>
              </a:cxn>
              <a:cxn ang="0">
                <a:pos x="connisteX259" y="connsiteY259"/>
              </a:cxn>
              <a:cxn ang="0">
                <a:pos x="connisteX260" y="connsiteY260"/>
              </a:cxn>
              <a:cxn ang="0">
                <a:pos x="connisteX261" y="connsiteY261"/>
              </a:cxn>
              <a:cxn ang="0">
                <a:pos x="connisteX262" y="connsiteY262"/>
              </a:cxn>
              <a:cxn ang="0">
                <a:pos x="connisteX263" y="connsiteY263"/>
              </a:cxn>
              <a:cxn ang="0">
                <a:pos x="connisteX264" y="connsiteY264"/>
              </a:cxn>
              <a:cxn ang="0">
                <a:pos x="connisteX265" y="connsiteY265"/>
              </a:cxn>
              <a:cxn ang="0">
                <a:pos x="connisteX266" y="connsiteY266"/>
              </a:cxn>
              <a:cxn ang="0">
                <a:pos x="connisteX267" y="connsiteY267"/>
              </a:cxn>
              <a:cxn ang="0">
                <a:pos x="connisteX268" y="connsiteY268"/>
              </a:cxn>
              <a:cxn ang="0">
                <a:pos x="connisteX269" y="connsiteY269"/>
              </a:cxn>
              <a:cxn ang="0">
                <a:pos x="connisteX270" y="connsiteY270"/>
              </a:cxn>
              <a:cxn ang="0">
                <a:pos x="connisteX271" y="connsiteY271"/>
              </a:cxn>
              <a:cxn ang="0">
                <a:pos x="connisteX272" y="connsiteY272"/>
              </a:cxn>
              <a:cxn ang="0">
                <a:pos x="connisteX273" y="connsiteY273"/>
              </a:cxn>
              <a:cxn ang="0">
                <a:pos x="connisteX274" y="connsiteY274"/>
              </a:cxn>
              <a:cxn ang="0">
                <a:pos x="connisteX275" y="connsiteY275"/>
              </a:cxn>
              <a:cxn ang="0">
                <a:pos x="connisteX276" y="connsiteY276"/>
              </a:cxn>
              <a:cxn ang="0">
                <a:pos x="connisteX277" y="connsiteY277"/>
              </a:cxn>
              <a:cxn ang="0">
                <a:pos x="connisteX278" y="connsiteY278"/>
              </a:cxn>
              <a:cxn ang="0">
                <a:pos x="connisteX279" y="connsiteY279"/>
              </a:cxn>
              <a:cxn ang="0">
                <a:pos x="connisteX280" y="connsiteY280"/>
              </a:cxn>
              <a:cxn ang="0">
                <a:pos x="connisteX281" y="connsiteY281"/>
              </a:cxn>
              <a:cxn ang="0">
                <a:pos x="connisteX282" y="connsiteY282"/>
              </a:cxn>
              <a:cxn ang="0">
                <a:pos x="connisteX283" y="connsiteY283"/>
              </a:cxn>
              <a:cxn ang="0">
                <a:pos x="connisteX284" y="connsiteY284"/>
              </a:cxn>
              <a:cxn ang="0">
                <a:pos x="connisteX285" y="connsiteY285"/>
              </a:cxn>
              <a:cxn ang="0">
                <a:pos x="connisteX286" y="connsiteY286"/>
              </a:cxn>
              <a:cxn ang="0">
                <a:pos x="connisteX287" y="connsiteY287"/>
              </a:cxn>
              <a:cxn ang="0">
                <a:pos x="connisteX288" y="connsiteY288"/>
              </a:cxn>
              <a:cxn ang="0">
                <a:pos x="connisteX289" y="connsiteY289"/>
              </a:cxn>
              <a:cxn ang="0">
                <a:pos x="connisteX290" y="connsiteY290"/>
              </a:cxn>
              <a:cxn ang="0">
                <a:pos x="connisteX291" y="connsiteY291"/>
              </a:cxn>
              <a:cxn ang="0">
                <a:pos x="connisteX292" y="connsiteY292"/>
              </a:cxn>
            </a:cxnLst>
            <a:rect l="l" t="t" r="r" b="b"/>
            <a:pathLst>
              <a:path w="10867987" h="5663316">
                <a:moveTo>
                  <a:pt x="9166225" y="684601"/>
                </a:moveTo>
                <a:cubicBezTo>
                  <a:pt x="9144635" y="683331"/>
                  <a:pt x="9095740" y="678886"/>
                  <a:pt x="9046210" y="677616"/>
                </a:cubicBezTo>
                <a:cubicBezTo>
                  <a:pt x="8996680" y="676346"/>
                  <a:pt x="8966835" y="677616"/>
                  <a:pt x="8918575" y="677616"/>
                </a:cubicBezTo>
                <a:cubicBezTo>
                  <a:pt x="8870315" y="677616"/>
                  <a:pt x="8864600" y="669361"/>
                  <a:pt x="8804910" y="677616"/>
                </a:cubicBezTo>
                <a:cubicBezTo>
                  <a:pt x="8745220" y="685871"/>
                  <a:pt x="8686165" y="703016"/>
                  <a:pt x="8620760" y="720161"/>
                </a:cubicBezTo>
                <a:cubicBezTo>
                  <a:pt x="8555355" y="737306"/>
                  <a:pt x="8534400" y="739846"/>
                  <a:pt x="8479155" y="762706"/>
                </a:cubicBezTo>
                <a:cubicBezTo>
                  <a:pt x="8423910" y="785566"/>
                  <a:pt x="8402320" y="794456"/>
                  <a:pt x="8344535" y="833826"/>
                </a:cubicBezTo>
                <a:cubicBezTo>
                  <a:pt x="8286750" y="873196"/>
                  <a:pt x="8237220" y="912566"/>
                  <a:pt x="8188960" y="960826"/>
                </a:cubicBezTo>
                <a:cubicBezTo>
                  <a:pt x="8140700" y="1009086"/>
                  <a:pt x="8134985" y="1028771"/>
                  <a:pt x="8103870" y="1074491"/>
                </a:cubicBezTo>
                <a:cubicBezTo>
                  <a:pt x="8072755" y="1120211"/>
                  <a:pt x="8056880" y="1146881"/>
                  <a:pt x="8032750" y="1188156"/>
                </a:cubicBezTo>
                <a:cubicBezTo>
                  <a:pt x="8008620" y="1229431"/>
                  <a:pt x="8008620" y="1223716"/>
                  <a:pt x="7983220" y="1280231"/>
                </a:cubicBezTo>
                <a:cubicBezTo>
                  <a:pt x="7957820" y="1336746"/>
                  <a:pt x="7926070" y="1419296"/>
                  <a:pt x="7905115" y="1471366"/>
                </a:cubicBezTo>
                <a:cubicBezTo>
                  <a:pt x="7884160" y="1523436"/>
                  <a:pt x="7905750" y="1465651"/>
                  <a:pt x="7877175" y="1541851"/>
                </a:cubicBezTo>
                <a:cubicBezTo>
                  <a:pt x="7848600" y="1618051"/>
                  <a:pt x="7795895" y="1767276"/>
                  <a:pt x="7763510" y="1853636"/>
                </a:cubicBezTo>
                <a:cubicBezTo>
                  <a:pt x="7731125" y="1939996"/>
                  <a:pt x="7743825" y="1894911"/>
                  <a:pt x="7713980" y="1974286"/>
                </a:cubicBezTo>
                <a:cubicBezTo>
                  <a:pt x="7684135" y="2053661"/>
                  <a:pt x="7664450" y="2118431"/>
                  <a:pt x="7614920" y="2250511"/>
                </a:cubicBezTo>
                <a:cubicBezTo>
                  <a:pt x="7565390" y="2382591"/>
                  <a:pt x="7503160" y="2540071"/>
                  <a:pt x="7466330" y="2633416"/>
                </a:cubicBezTo>
                <a:cubicBezTo>
                  <a:pt x="7429500" y="2726761"/>
                  <a:pt x="7457440" y="2658181"/>
                  <a:pt x="7430770" y="2717871"/>
                </a:cubicBezTo>
                <a:cubicBezTo>
                  <a:pt x="7404100" y="2777561"/>
                  <a:pt x="7386955" y="2849951"/>
                  <a:pt x="7331710" y="2930596"/>
                </a:cubicBezTo>
                <a:cubicBezTo>
                  <a:pt x="7276465" y="3011241"/>
                  <a:pt x="7204075" y="3072201"/>
                  <a:pt x="7154545" y="3121731"/>
                </a:cubicBezTo>
                <a:cubicBezTo>
                  <a:pt x="7105015" y="3171261"/>
                  <a:pt x="7168515" y="3135066"/>
                  <a:pt x="7083425" y="3178881"/>
                </a:cubicBezTo>
                <a:cubicBezTo>
                  <a:pt x="6998335" y="3222696"/>
                  <a:pt x="6871970" y="3286196"/>
                  <a:pt x="6729095" y="3341441"/>
                </a:cubicBezTo>
                <a:cubicBezTo>
                  <a:pt x="6586220" y="3396686"/>
                  <a:pt x="6557645" y="3413831"/>
                  <a:pt x="6367780" y="3455106"/>
                </a:cubicBezTo>
                <a:cubicBezTo>
                  <a:pt x="6177915" y="3496381"/>
                  <a:pt x="6000750" y="3518606"/>
                  <a:pt x="5779770" y="3547181"/>
                </a:cubicBezTo>
                <a:cubicBezTo>
                  <a:pt x="5558790" y="3575756"/>
                  <a:pt x="5472430" y="3586551"/>
                  <a:pt x="5262880" y="3596711"/>
                </a:cubicBezTo>
                <a:cubicBezTo>
                  <a:pt x="5053330" y="3606871"/>
                  <a:pt x="4860290" y="3596711"/>
                  <a:pt x="4731385" y="3596711"/>
                </a:cubicBezTo>
                <a:cubicBezTo>
                  <a:pt x="4602480" y="3596711"/>
                  <a:pt x="4678045" y="3606871"/>
                  <a:pt x="4618355" y="3596711"/>
                </a:cubicBezTo>
                <a:cubicBezTo>
                  <a:pt x="4558665" y="3586551"/>
                  <a:pt x="4533265" y="3584011"/>
                  <a:pt x="4434205" y="3547181"/>
                </a:cubicBezTo>
                <a:cubicBezTo>
                  <a:pt x="4335145" y="3510351"/>
                  <a:pt x="4210050" y="3459551"/>
                  <a:pt x="4122420" y="3412561"/>
                </a:cubicBezTo>
                <a:cubicBezTo>
                  <a:pt x="4034790" y="3365571"/>
                  <a:pt x="4047490" y="3363031"/>
                  <a:pt x="3994785" y="3313501"/>
                </a:cubicBezTo>
                <a:cubicBezTo>
                  <a:pt x="3942080" y="3263971"/>
                  <a:pt x="3896995" y="3211266"/>
                  <a:pt x="3860165" y="3164276"/>
                </a:cubicBezTo>
                <a:cubicBezTo>
                  <a:pt x="3823335" y="3117286"/>
                  <a:pt x="3829050" y="3126176"/>
                  <a:pt x="3810635" y="3079186"/>
                </a:cubicBezTo>
                <a:cubicBezTo>
                  <a:pt x="3792220" y="3032196"/>
                  <a:pt x="3782060" y="3005526"/>
                  <a:pt x="3768090" y="2930596"/>
                </a:cubicBezTo>
                <a:cubicBezTo>
                  <a:pt x="3754120" y="2855666"/>
                  <a:pt x="3745230" y="2773116"/>
                  <a:pt x="3739515" y="2703901"/>
                </a:cubicBezTo>
                <a:cubicBezTo>
                  <a:pt x="3733800" y="2634686"/>
                  <a:pt x="3728085" y="2630241"/>
                  <a:pt x="3739515" y="2583251"/>
                </a:cubicBezTo>
                <a:cubicBezTo>
                  <a:pt x="3750945" y="2536261"/>
                  <a:pt x="3770630" y="2503876"/>
                  <a:pt x="3796030" y="2470221"/>
                </a:cubicBezTo>
                <a:cubicBezTo>
                  <a:pt x="3821430" y="2436566"/>
                  <a:pt x="3813175" y="2450536"/>
                  <a:pt x="3867150" y="2413706"/>
                </a:cubicBezTo>
                <a:cubicBezTo>
                  <a:pt x="3921125" y="2376876"/>
                  <a:pt x="3926205" y="2331156"/>
                  <a:pt x="4065270" y="2286071"/>
                </a:cubicBezTo>
                <a:cubicBezTo>
                  <a:pt x="4204335" y="2240986"/>
                  <a:pt x="4425315" y="2209871"/>
                  <a:pt x="4561205" y="2187011"/>
                </a:cubicBezTo>
                <a:cubicBezTo>
                  <a:pt x="4697095" y="2164151"/>
                  <a:pt x="4575175" y="2185106"/>
                  <a:pt x="4745355" y="2172406"/>
                </a:cubicBezTo>
                <a:cubicBezTo>
                  <a:pt x="4915535" y="2159706"/>
                  <a:pt x="5224145" y="2133036"/>
                  <a:pt x="5411470" y="2122876"/>
                </a:cubicBezTo>
                <a:cubicBezTo>
                  <a:pt x="5598795" y="2112716"/>
                  <a:pt x="5612765" y="2122876"/>
                  <a:pt x="5680710" y="2122876"/>
                </a:cubicBezTo>
                <a:cubicBezTo>
                  <a:pt x="5748655" y="2122876"/>
                  <a:pt x="5716270" y="2122876"/>
                  <a:pt x="5751830" y="2122876"/>
                </a:cubicBezTo>
                <a:cubicBezTo>
                  <a:pt x="5787390" y="2122876"/>
                  <a:pt x="5803900" y="2119701"/>
                  <a:pt x="5857875" y="2122876"/>
                </a:cubicBezTo>
                <a:cubicBezTo>
                  <a:pt x="5911850" y="2126051"/>
                  <a:pt x="5911850" y="2129226"/>
                  <a:pt x="6021070" y="2137481"/>
                </a:cubicBezTo>
                <a:cubicBezTo>
                  <a:pt x="6130290" y="2145736"/>
                  <a:pt x="6295390" y="2151451"/>
                  <a:pt x="6403340" y="2165421"/>
                </a:cubicBezTo>
                <a:cubicBezTo>
                  <a:pt x="6511290" y="2179391"/>
                  <a:pt x="6478905" y="2195266"/>
                  <a:pt x="6559550" y="2207966"/>
                </a:cubicBezTo>
                <a:cubicBezTo>
                  <a:pt x="6640195" y="2220666"/>
                  <a:pt x="6695440" y="2216856"/>
                  <a:pt x="6807200" y="2229556"/>
                </a:cubicBezTo>
                <a:cubicBezTo>
                  <a:pt x="6918960" y="2242256"/>
                  <a:pt x="7014210" y="2260671"/>
                  <a:pt x="7118985" y="2272101"/>
                </a:cubicBezTo>
                <a:cubicBezTo>
                  <a:pt x="7223760" y="2283531"/>
                  <a:pt x="7231380" y="2280356"/>
                  <a:pt x="7331710" y="2286071"/>
                </a:cubicBezTo>
                <a:cubicBezTo>
                  <a:pt x="7432040" y="2291786"/>
                  <a:pt x="7532370" y="2294326"/>
                  <a:pt x="7621905" y="2300041"/>
                </a:cubicBezTo>
                <a:cubicBezTo>
                  <a:pt x="7711440" y="2305756"/>
                  <a:pt x="7666355" y="2308296"/>
                  <a:pt x="7778115" y="2314011"/>
                </a:cubicBezTo>
                <a:cubicBezTo>
                  <a:pt x="7889875" y="2319726"/>
                  <a:pt x="8009255" y="2325441"/>
                  <a:pt x="8181975" y="2328616"/>
                </a:cubicBezTo>
                <a:cubicBezTo>
                  <a:pt x="8354695" y="2331791"/>
                  <a:pt x="8407400" y="2331791"/>
                  <a:pt x="8642350" y="2328616"/>
                </a:cubicBezTo>
                <a:cubicBezTo>
                  <a:pt x="8877300" y="2325441"/>
                  <a:pt x="9184005" y="2320996"/>
                  <a:pt x="9357995" y="2314011"/>
                </a:cubicBezTo>
                <a:cubicBezTo>
                  <a:pt x="9531985" y="2307026"/>
                  <a:pt x="9413240" y="2310201"/>
                  <a:pt x="9513570" y="2293056"/>
                </a:cubicBezTo>
                <a:cubicBezTo>
                  <a:pt x="9613900" y="2275911"/>
                  <a:pt x="9744710" y="2256226"/>
                  <a:pt x="9860915" y="2229556"/>
                </a:cubicBezTo>
                <a:cubicBezTo>
                  <a:pt x="9977120" y="2202886"/>
                  <a:pt x="10020935" y="2178121"/>
                  <a:pt x="10094595" y="2158436"/>
                </a:cubicBezTo>
                <a:cubicBezTo>
                  <a:pt x="10168255" y="2138751"/>
                  <a:pt x="10153015" y="2155261"/>
                  <a:pt x="10229215" y="2129861"/>
                </a:cubicBezTo>
                <a:cubicBezTo>
                  <a:pt x="10305415" y="2104461"/>
                  <a:pt x="10413365" y="2056201"/>
                  <a:pt x="10476865" y="2030801"/>
                </a:cubicBezTo>
                <a:cubicBezTo>
                  <a:pt x="10540365" y="2005401"/>
                  <a:pt x="10488295" y="2035246"/>
                  <a:pt x="10547985" y="2002861"/>
                </a:cubicBezTo>
                <a:cubicBezTo>
                  <a:pt x="10607675" y="1970476"/>
                  <a:pt x="10718165" y="1908246"/>
                  <a:pt x="10774680" y="1868241"/>
                </a:cubicBezTo>
                <a:cubicBezTo>
                  <a:pt x="10831195" y="1828236"/>
                  <a:pt x="10812780" y="1840936"/>
                  <a:pt x="10831195" y="1804106"/>
                </a:cubicBezTo>
                <a:cubicBezTo>
                  <a:pt x="10849610" y="1767276"/>
                  <a:pt x="10862310" y="1726636"/>
                  <a:pt x="10866755" y="1684091"/>
                </a:cubicBezTo>
                <a:cubicBezTo>
                  <a:pt x="10871200" y="1641546"/>
                  <a:pt x="10862945" y="1631386"/>
                  <a:pt x="10852785" y="1591381"/>
                </a:cubicBezTo>
                <a:cubicBezTo>
                  <a:pt x="10842625" y="1551376"/>
                  <a:pt x="10838815" y="1524706"/>
                  <a:pt x="10817225" y="1485336"/>
                </a:cubicBezTo>
                <a:cubicBezTo>
                  <a:pt x="10795635" y="1445966"/>
                  <a:pt x="10796905" y="1437076"/>
                  <a:pt x="10746105" y="1393261"/>
                </a:cubicBezTo>
                <a:cubicBezTo>
                  <a:pt x="10695305" y="1349446"/>
                  <a:pt x="10617200" y="1296741"/>
                  <a:pt x="10561955" y="1265626"/>
                </a:cubicBezTo>
                <a:cubicBezTo>
                  <a:pt x="10506710" y="1234511"/>
                  <a:pt x="10502265" y="1236416"/>
                  <a:pt x="10469880" y="1237686"/>
                </a:cubicBezTo>
                <a:cubicBezTo>
                  <a:pt x="10437495" y="1238956"/>
                  <a:pt x="10437495" y="1247211"/>
                  <a:pt x="10399395" y="1272611"/>
                </a:cubicBezTo>
                <a:cubicBezTo>
                  <a:pt x="10361295" y="1298011"/>
                  <a:pt x="10342245" y="1313886"/>
                  <a:pt x="10278745" y="1364686"/>
                </a:cubicBezTo>
                <a:cubicBezTo>
                  <a:pt x="10215245" y="1415486"/>
                  <a:pt x="10144125" y="1473906"/>
                  <a:pt x="10080625" y="1527881"/>
                </a:cubicBezTo>
                <a:cubicBezTo>
                  <a:pt x="10017125" y="1581856"/>
                  <a:pt x="10010775" y="1584396"/>
                  <a:pt x="9959975" y="1633926"/>
                </a:cubicBezTo>
                <a:cubicBezTo>
                  <a:pt x="9909175" y="1683456"/>
                  <a:pt x="9867900" y="1722191"/>
                  <a:pt x="9825355" y="1776166"/>
                </a:cubicBezTo>
                <a:cubicBezTo>
                  <a:pt x="9782810" y="1830141"/>
                  <a:pt x="9781540" y="1849191"/>
                  <a:pt x="9747250" y="1903166"/>
                </a:cubicBezTo>
                <a:cubicBezTo>
                  <a:pt x="9712960" y="1957141"/>
                  <a:pt x="9710420" y="1963491"/>
                  <a:pt x="9655175" y="2045406"/>
                </a:cubicBezTo>
                <a:cubicBezTo>
                  <a:pt x="9599930" y="2127321"/>
                  <a:pt x="9516110" y="2244796"/>
                  <a:pt x="9471025" y="2314011"/>
                </a:cubicBezTo>
                <a:cubicBezTo>
                  <a:pt x="9425940" y="2383226"/>
                  <a:pt x="9459595" y="2346396"/>
                  <a:pt x="9428480" y="2392116"/>
                </a:cubicBezTo>
                <a:cubicBezTo>
                  <a:pt x="9397365" y="2437836"/>
                  <a:pt x="9352280" y="2491811"/>
                  <a:pt x="9315450" y="2541341"/>
                </a:cubicBezTo>
                <a:cubicBezTo>
                  <a:pt x="9278620" y="2590871"/>
                  <a:pt x="9268460" y="2606746"/>
                  <a:pt x="9244330" y="2640401"/>
                </a:cubicBezTo>
                <a:cubicBezTo>
                  <a:pt x="9220200" y="2674056"/>
                  <a:pt x="9215755" y="2681041"/>
                  <a:pt x="9194800" y="2710886"/>
                </a:cubicBezTo>
                <a:cubicBezTo>
                  <a:pt x="9173845" y="2740731"/>
                  <a:pt x="9162415" y="2752161"/>
                  <a:pt x="9138285" y="2788991"/>
                </a:cubicBezTo>
                <a:cubicBezTo>
                  <a:pt x="9114155" y="2825821"/>
                  <a:pt x="9132570" y="2823916"/>
                  <a:pt x="9074150" y="2895036"/>
                </a:cubicBezTo>
                <a:cubicBezTo>
                  <a:pt x="9015730" y="2966156"/>
                  <a:pt x="8912860" y="3076646"/>
                  <a:pt x="8847455" y="3143321"/>
                </a:cubicBezTo>
                <a:cubicBezTo>
                  <a:pt x="8782050" y="3209996"/>
                  <a:pt x="8811895" y="3167451"/>
                  <a:pt x="8748395" y="3228411"/>
                </a:cubicBezTo>
                <a:cubicBezTo>
                  <a:pt x="8684895" y="3289371"/>
                  <a:pt x="8597900" y="3382716"/>
                  <a:pt x="8528685" y="3448121"/>
                </a:cubicBezTo>
                <a:cubicBezTo>
                  <a:pt x="8459470" y="3513526"/>
                  <a:pt x="8455025" y="3510351"/>
                  <a:pt x="8401050" y="3554166"/>
                </a:cubicBezTo>
                <a:cubicBezTo>
                  <a:pt x="8347075" y="3597981"/>
                  <a:pt x="8317230" y="3622111"/>
                  <a:pt x="8259445" y="3667196"/>
                </a:cubicBezTo>
                <a:cubicBezTo>
                  <a:pt x="8201660" y="3712281"/>
                  <a:pt x="8195945" y="3724346"/>
                  <a:pt x="8110855" y="3780861"/>
                </a:cubicBezTo>
                <a:cubicBezTo>
                  <a:pt x="8025765" y="3837376"/>
                  <a:pt x="7914005" y="3907226"/>
                  <a:pt x="7834630" y="3951041"/>
                </a:cubicBezTo>
                <a:cubicBezTo>
                  <a:pt x="7755255" y="3994856"/>
                  <a:pt x="7766685" y="3976441"/>
                  <a:pt x="7713980" y="4000571"/>
                </a:cubicBezTo>
                <a:cubicBezTo>
                  <a:pt x="7661275" y="4024701"/>
                  <a:pt x="7687310" y="4027241"/>
                  <a:pt x="7572375" y="4071056"/>
                </a:cubicBezTo>
                <a:cubicBezTo>
                  <a:pt x="7457440" y="4114871"/>
                  <a:pt x="7276465" y="4176466"/>
                  <a:pt x="7140575" y="4220281"/>
                </a:cubicBezTo>
                <a:cubicBezTo>
                  <a:pt x="7004685" y="4264096"/>
                  <a:pt x="6984365" y="4266636"/>
                  <a:pt x="6892290" y="4290766"/>
                </a:cubicBezTo>
                <a:cubicBezTo>
                  <a:pt x="6800215" y="4314896"/>
                  <a:pt x="6790055" y="4317436"/>
                  <a:pt x="6679565" y="4340296"/>
                </a:cubicBezTo>
                <a:cubicBezTo>
                  <a:pt x="6569075" y="4363156"/>
                  <a:pt x="6434455" y="4388556"/>
                  <a:pt x="6339840" y="4404431"/>
                </a:cubicBezTo>
                <a:cubicBezTo>
                  <a:pt x="6245225" y="4420306"/>
                  <a:pt x="6316980" y="4408241"/>
                  <a:pt x="6205220" y="4418401"/>
                </a:cubicBezTo>
                <a:cubicBezTo>
                  <a:pt x="6093460" y="4428561"/>
                  <a:pt x="5891530" y="4446976"/>
                  <a:pt x="5779770" y="4453961"/>
                </a:cubicBezTo>
                <a:cubicBezTo>
                  <a:pt x="5668010" y="4460946"/>
                  <a:pt x="5724525" y="4451421"/>
                  <a:pt x="5645150" y="4453961"/>
                </a:cubicBezTo>
                <a:cubicBezTo>
                  <a:pt x="5565775" y="4456501"/>
                  <a:pt x="5467350" y="4465391"/>
                  <a:pt x="5383530" y="4467931"/>
                </a:cubicBezTo>
                <a:cubicBezTo>
                  <a:pt x="5299710" y="4470471"/>
                  <a:pt x="5282565" y="4467931"/>
                  <a:pt x="5227320" y="4467931"/>
                </a:cubicBezTo>
                <a:cubicBezTo>
                  <a:pt x="5172075" y="4467931"/>
                  <a:pt x="5150485" y="4470471"/>
                  <a:pt x="5106670" y="4467931"/>
                </a:cubicBezTo>
                <a:cubicBezTo>
                  <a:pt x="5062855" y="4465391"/>
                  <a:pt x="5046980" y="4460946"/>
                  <a:pt x="5007610" y="4453961"/>
                </a:cubicBezTo>
                <a:cubicBezTo>
                  <a:pt x="4968240" y="4446976"/>
                  <a:pt x="4944110" y="4443801"/>
                  <a:pt x="4908550" y="4432371"/>
                </a:cubicBezTo>
                <a:cubicBezTo>
                  <a:pt x="4872990" y="4420941"/>
                  <a:pt x="4861560" y="4417131"/>
                  <a:pt x="4830445" y="4397446"/>
                </a:cubicBezTo>
                <a:cubicBezTo>
                  <a:pt x="4799330" y="4377761"/>
                  <a:pt x="4763135" y="4361886"/>
                  <a:pt x="4752975" y="4333311"/>
                </a:cubicBezTo>
                <a:cubicBezTo>
                  <a:pt x="4742815" y="4304736"/>
                  <a:pt x="4759960" y="4278701"/>
                  <a:pt x="4780915" y="4255841"/>
                </a:cubicBezTo>
                <a:cubicBezTo>
                  <a:pt x="4801870" y="4232981"/>
                  <a:pt x="4810760" y="4238696"/>
                  <a:pt x="4859020" y="4220281"/>
                </a:cubicBezTo>
                <a:cubicBezTo>
                  <a:pt x="4907280" y="4201866"/>
                  <a:pt x="4961255" y="4182816"/>
                  <a:pt x="5022215" y="4163131"/>
                </a:cubicBezTo>
                <a:cubicBezTo>
                  <a:pt x="5083175" y="4143446"/>
                  <a:pt x="5106035" y="4132651"/>
                  <a:pt x="5163820" y="4121221"/>
                </a:cubicBezTo>
                <a:cubicBezTo>
                  <a:pt x="5221605" y="4109791"/>
                  <a:pt x="5257165" y="4109791"/>
                  <a:pt x="5312410" y="4106616"/>
                </a:cubicBezTo>
                <a:cubicBezTo>
                  <a:pt x="5367655" y="4103441"/>
                  <a:pt x="5398770" y="4106616"/>
                  <a:pt x="5440045" y="4106616"/>
                </a:cubicBezTo>
                <a:cubicBezTo>
                  <a:pt x="5481320" y="4106616"/>
                  <a:pt x="5487035" y="4106616"/>
                  <a:pt x="5518150" y="4106616"/>
                </a:cubicBezTo>
                <a:cubicBezTo>
                  <a:pt x="5549265" y="4106616"/>
                  <a:pt x="5564505" y="4106616"/>
                  <a:pt x="5595620" y="4106616"/>
                </a:cubicBezTo>
                <a:cubicBezTo>
                  <a:pt x="5626735" y="4106616"/>
                  <a:pt x="5642610" y="4106616"/>
                  <a:pt x="5673725" y="4106616"/>
                </a:cubicBezTo>
                <a:cubicBezTo>
                  <a:pt x="5704840" y="4106616"/>
                  <a:pt x="5712460" y="4106616"/>
                  <a:pt x="5751830" y="4106616"/>
                </a:cubicBezTo>
                <a:cubicBezTo>
                  <a:pt x="5791200" y="4106616"/>
                  <a:pt x="5809615" y="4106616"/>
                  <a:pt x="5871845" y="4106616"/>
                </a:cubicBezTo>
                <a:cubicBezTo>
                  <a:pt x="5934075" y="4106616"/>
                  <a:pt x="5995670" y="4106616"/>
                  <a:pt x="6063615" y="4106616"/>
                </a:cubicBezTo>
                <a:cubicBezTo>
                  <a:pt x="6131560" y="4106616"/>
                  <a:pt x="6161405" y="4106616"/>
                  <a:pt x="6212205" y="4106616"/>
                </a:cubicBezTo>
                <a:cubicBezTo>
                  <a:pt x="6263005" y="4106616"/>
                  <a:pt x="6261735" y="4106616"/>
                  <a:pt x="6318250" y="4106616"/>
                </a:cubicBezTo>
                <a:cubicBezTo>
                  <a:pt x="6374765" y="4106616"/>
                  <a:pt x="6434455" y="4106616"/>
                  <a:pt x="6495415" y="4106616"/>
                </a:cubicBezTo>
                <a:cubicBezTo>
                  <a:pt x="6556375" y="4106616"/>
                  <a:pt x="6576060" y="4103441"/>
                  <a:pt x="6623050" y="4106616"/>
                </a:cubicBezTo>
                <a:cubicBezTo>
                  <a:pt x="6670040" y="4109791"/>
                  <a:pt x="6657975" y="4112966"/>
                  <a:pt x="6729095" y="4121221"/>
                </a:cubicBezTo>
                <a:cubicBezTo>
                  <a:pt x="6800215" y="4129476"/>
                  <a:pt x="6868160" y="4132016"/>
                  <a:pt x="6977380" y="4149161"/>
                </a:cubicBezTo>
                <a:cubicBezTo>
                  <a:pt x="7086600" y="4166306"/>
                  <a:pt x="7201535" y="4189801"/>
                  <a:pt x="7275195" y="4205676"/>
                </a:cubicBezTo>
                <a:cubicBezTo>
                  <a:pt x="7348855" y="4221551"/>
                  <a:pt x="7246620" y="4210121"/>
                  <a:pt x="7345680" y="4227266"/>
                </a:cubicBezTo>
                <a:cubicBezTo>
                  <a:pt x="7444740" y="4244411"/>
                  <a:pt x="7655560" y="4271081"/>
                  <a:pt x="7770495" y="4290766"/>
                </a:cubicBezTo>
                <a:cubicBezTo>
                  <a:pt x="7885430" y="4310451"/>
                  <a:pt x="7842885" y="4312356"/>
                  <a:pt x="7919720" y="4326326"/>
                </a:cubicBezTo>
                <a:cubicBezTo>
                  <a:pt x="7996555" y="4340296"/>
                  <a:pt x="8060055" y="4351726"/>
                  <a:pt x="8153400" y="4361886"/>
                </a:cubicBezTo>
                <a:cubicBezTo>
                  <a:pt x="8246745" y="4372046"/>
                  <a:pt x="8323580" y="4373316"/>
                  <a:pt x="8387080" y="4375856"/>
                </a:cubicBezTo>
                <a:cubicBezTo>
                  <a:pt x="8450580" y="4378396"/>
                  <a:pt x="8415655" y="4373316"/>
                  <a:pt x="8472170" y="4375856"/>
                </a:cubicBezTo>
                <a:cubicBezTo>
                  <a:pt x="8528685" y="4378396"/>
                  <a:pt x="8617585" y="4387286"/>
                  <a:pt x="8670290" y="4389826"/>
                </a:cubicBezTo>
                <a:cubicBezTo>
                  <a:pt x="8722995" y="4392366"/>
                  <a:pt x="8676005" y="4389826"/>
                  <a:pt x="8734425" y="4389826"/>
                </a:cubicBezTo>
                <a:cubicBezTo>
                  <a:pt x="8792845" y="4389826"/>
                  <a:pt x="8879205" y="4396811"/>
                  <a:pt x="8961120" y="4389826"/>
                </a:cubicBezTo>
                <a:cubicBezTo>
                  <a:pt x="9043035" y="4382841"/>
                  <a:pt x="9091295" y="4367601"/>
                  <a:pt x="9145270" y="4354901"/>
                </a:cubicBezTo>
                <a:cubicBezTo>
                  <a:pt x="9199245" y="4342201"/>
                  <a:pt x="9197975" y="4336486"/>
                  <a:pt x="9230360" y="4326326"/>
                </a:cubicBezTo>
                <a:cubicBezTo>
                  <a:pt x="9262745" y="4316166"/>
                  <a:pt x="9274175" y="4315531"/>
                  <a:pt x="9308465" y="4305371"/>
                </a:cubicBezTo>
                <a:cubicBezTo>
                  <a:pt x="9342755" y="4295211"/>
                  <a:pt x="9361170" y="4290766"/>
                  <a:pt x="9400540" y="4276796"/>
                </a:cubicBezTo>
                <a:cubicBezTo>
                  <a:pt x="9439910" y="4262826"/>
                  <a:pt x="9469755" y="4252666"/>
                  <a:pt x="9506585" y="4234251"/>
                </a:cubicBezTo>
                <a:cubicBezTo>
                  <a:pt x="9543415" y="4215836"/>
                  <a:pt x="9537700" y="4220281"/>
                  <a:pt x="9584690" y="4184721"/>
                </a:cubicBezTo>
                <a:cubicBezTo>
                  <a:pt x="9631680" y="4149161"/>
                  <a:pt x="9685020" y="4147891"/>
                  <a:pt x="9740265" y="4057086"/>
                </a:cubicBezTo>
                <a:cubicBezTo>
                  <a:pt x="9795510" y="3966281"/>
                  <a:pt x="9841230" y="3847536"/>
                  <a:pt x="9860915" y="3731331"/>
                </a:cubicBezTo>
                <a:cubicBezTo>
                  <a:pt x="9880600" y="3615126"/>
                  <a:pt x="9850755" y="3554166"/>
                  <a:pt x="9839325" y="3476061"/>
                </a:cubicBezTo>
                <a:cubicBezTo>
                  <a:pt x="9827895" y="3397956"/>
                  <a:pt x="9811385" y="3383986"/>
                  <a:pt x="9804400" y="3341441"/>
                </a:cubicBezTo>
                <a:cubicBezTo>
                  <a:pt x="9797415" y="3298896"/>
                  <a:pt x="9810115" y="3300801"/>
                  <a:pt x="9804400" y="3263971"/>
                </a:cubicBezTo>
                <a:cubicBezTo>
                  <a:pt x="9798685" y="3227141"/>
                  <a:pt x="9799955" y="3192851"/>
                  <a:pt x="9775825" y="3157291"/>
                </a:cubicBezTo>
                <a:cubicBezTo>
                  <a:pt x="9751695" y="3121731"/>
                  <a:pt x="9721850" y="3113476"/>
                  <a:pt x="9683750" y="3086806"/>
                </a:cubicBezTo>
                <a:cubicBezTo>
                  <a:pt x="9645650" y="3060136"/>
                  <a:pt x="9622790" y="3042356"/>
                  <a:pt x="9584690" y="3022671"/>
                </a:cubicBezTo>
                <a:cubicBezTo>
                  <a:pt x="9546590" y="3002986"/>
                  <a:pt x="9540875" y="2997271"/>
                  <a:pt x="9492615" y="2987111"/>
                </a:cubicBezTo>
                <a:cubicBezTo>
                  <a:pt x="9444355" y="2976951"/>
                  <a:pt x="9397365" y="2975681"/>
                  <a:pt x="9343390" y="2973141"/>
                </a:cubicBezTo>
                <a:cubicBezTo>
                  <a:pt x="9289415" y="2970601"/>
                  <a:pt x="9268460" y="2973141"/>
                  <a:pt x="9223375" y="2973141"/>
                </a:cubicBezTo>
                <a:cubicBezTo>
                  <a:pt x="9178290" y="2973141"/>
                  <a:pt x="9156700" y="2973141"/>
                  <a:pt x="9116695" y="2973141"/>
                </a:cubicBezTo>
                <a:cubicBezTo>
                  <a:pt x="9076690" y="2973141"/>
                  <a:pt x="9067165" y="2962981"/>
                  <a:pt x="9024620" y="2973141"/>
                </a:cubicBezTo>
                <a:cubicBezTo>
                  <a:pt x="8982075" y="2983301"/>
                  <a:pt x="8943975" y="3005526"/>
                  <a:pt x="8904605" y="3022671"/>
                </a:cubicBezTo>
                <a:cubicBezTo>
                  <a:pt x="8865235" y="3039816"/>
                  <a:pt x="8858885" y="3041086"/>
                  <a:pt x="8826500" y="3058231"/>
                </a:cubicBezTo>
                <a:cubicBezTo>
                  <a:pt x="8794115" y="3075376"/>
                  <a:pt x="8772525" y="3088076"/>
                  <a:pt x="8741410" y="3107761"/>
                </a:cubicBezTo>
                <a:cubicBezTo>
                  <a:pt x="8710295" y="3127446"/>
                  <a:pt x="8715375" y="3134431"/>
                  <a:pt x="8670290" y="3157291"/>
                </a:cubicBezTo>
                <a:cubicBezTo>
                  <a:pt x="8625205" y="3180151"/>
                  <a:pt x="8596630" y="3197296"/>
                  <a:pt x="8514715" y="3221426"/>
                </a:cubicBezTo>
                <a:cubicBezTo>
                  <a:pt x="8432800" y="3245556"/>
                  <a:pt x="8328660" y="3260796"/>
                  <a:pt x="8259445" y="3277941"/>
                </a:cubicBezTo>
                <a:cubicBezTo>
                  <a:pt x="8190230" y="3295086"/>
                  <a:pt x="8235315" y="3300166"/>
                  <a:pt x="8167370" y="3305881"/>
                </a:cubicBezTo>
                <a:cubicBezTo>
                  <a:pt x="8099425" y="3311596"/>
                  <a:pt x="8009255" y="3305881"/>
                  <a:pt x="7919720" y="3305881"/>
                </a:cubicBezTo>
                <a:cubicBezTo>
                  <a:pt x="7830185" y="3305881"/>
                  <a:pt x="7807325" y="3305881"/>
                  <a:pt x="7720965" y="3305881"/>
                </a:cubicBezTo>
                <a:cubicBezTo>
                  <a:pt x="7634605" y="3305881"/>
                  <a:pt x="7589520" y="3305881"/>
                  <a:pt x="7487285" y="3305881"/>
                </a:cubicBezTo>
                <a:cubicBezTo>
                  <a:pt x="7385050" y="3305881"/>
                  <a:pt x="7402195" y="3308421"/>
                  <a:pt x="7211060" y="3305881"/>
                </a:cubicBezTo>
                <a:cubicBezTo>
                  <a:pt x="7019925" y="3303341"/>
                  <a:pt x="6746240" y="3298896"/>
                  <a:pt x="6530975" y="3291911"/>
                </a:cubicBezTo>
                <a:cubicBezTo>
                  <a:pt x="6315710" y="3284926"/>
                  <a:pt x="6230620" y="3275401"/>
                  <a:pt x="6134100" y="3270956"/>
                </a:cubicBezTo>
                <a:cubicBezTo>
                  <a:pt x="6037580" y="3266511"/>
                  <a:pt x="6091555" y="3274131"/>
                  <a:pt x="6049010" y="3270956"/>
                </a:cubicBezTo>
                <a:cubicBezTo>
                  <a:pt x="6006465" y="3267781"/>
                  <a:pt x="5961380" y="3259526"/>
                  <a:pt x="5922010" y="3256351"/>
                </a:cubicBezTo>
                <a:cubicBezTo>
                  <a:pt x="5882640" y="3253176"/>
                  <a:pt x="5901690" y="3263336"/>
                  <a:pt x="5850890" y="3256351"/>
                </a:cubicBezTo>
                <a:cubicBezTo>
                  <a:pt x="5800090" y="3249366"/>
                  <a:pt x="5748655" y="3236666"/>
                  <a:pt x="5666740" y="3221426"/>
                </a:cubicBezTo>
                <a:cubicBezTo>
                  <a:pt x="5584825" y="3206186"/>
                  <a:pt x="5499735" y="3192851"/>
                  <a:pt x="5440045" y="3178881"/>
                </a:cubicBezTo>
                <a:cubicBezTo>
                  <a:pt x="5380355" y="3164911"/>
                  <a:pt x="5410200" y="3168721"/>
                  <a:pt x="5368925" y="3150306"/>
                </a:cubicBezTo>
                <a:cubicBezTo>
                  <a:pt x="5327650" y="3131891"/>
                  <a:pt x="5288280" y="3116651"/>
                  <a:pt x="5234305" y="3086806"/>
                </a:cubicBezTo>
                <a:cubicBezTo>
                  <a:pt x="5180330" y="3056961"/>
                  <a:pt x="5140960" y="3028386"/>
                  <a:pt x="5099685" y="3001716"/>
                </a:cubicBezTo>
                <a:cubicBezTo>
                  <a:pt x="5058410" y="2975046"/>
                  <a:pt x="5062855" y="2970601"/>
                  <a:pt x="5029200" y="2952186"/>
                </a:cubicBezTo>
                <a:cubicBezTo>
                  <a:pt x="4995545" y="2933771"/>
                  <a:pt x="4971415" y="2919801"/>
                  <a:pt x="4930140" y="2909641"/>
                </a:cubicBezTo>
                <a:cubicBezTo>
                  <a:pt x="4888865" y="2899481"/>
                  <a:pt x="4874260" y="2900116"/>
                  <a:pt x="4823460" y="2902656"/>
                </a:cubicBezTo>
                <a:cubicBezTo>
                  <a:pt x="4772660" y="2905196"/>
                  <a:pt x="4718685" y="2916626"/>
                  <a:pt x="4674870" y="2923611"/>
                </a:cubicBezTo>
                <a:cubicBezTo>
                  <a:pt x="4631055" y="2930596"/>
                  <a:pt x="4640580" y="2924881"/>
                  <a:pt x="4603750" y="2937581"/>
                </a:cubicBezTo>
                <a:cubicBezTo>
                  <a:pt x="4566920" y="2950281"/>
                  <a:pt x="4534535" y="2967426"/>
                  <a:pt x="4490720" y="2987111"/>
                </a:cubicBezTo>
                <a:cubicBezTo>
                  <a:pt x="4446905" y="3006796"/>
                  <a:pt x="4436745" y="3008066"/>
                  <a:pt x="4384040" y="3036641"/>
                </a:cubicBezTo>
                <a:cubicBezTo>
                  <a:pt x="4331335" y="3065216"/>
                  <a:pt x="4288155" y="3086806"/>
                  <a:pt x="4228465" y="3129351"/>
                </a:cubicBezTo>
                <a:cubicBezTo>
                  <a:pt x="4168775" y="3171896"/>
                  <a:pt x="4159250" y="3183961"/>
                  <a:pt x="4086860" y="3249366"/>
                </a:cubicBezTo>
                <a:cubicBezTo>
                  <a:pt x="4014470" y="3314771"/>
                  <a:pt x="3960495" y="3361761"/>
                  <a:pt x="3867150" y="3455106"/>
                </a:cubicBezTo>
                <a:cubicBezTo>
                  <a:pt x="3773805" y="3548451"/>
                  <a:pt x="3698240" y="3635446"/>
                  <a:pt x="3618865" y="3717361"/>
                </a:cubicBezTo>
                <a:cubicBezTo>
                  <a:pt x="3539490" y="3799276"/>
                  <a:pt x="3512820" y="3818961"/>
                  <a:pt x="3470275" y="3865951"/>
                </a:cubicBezTo>
                <a:cubicBezTo>
                  <a:pt x="3427730" y="3912941"/>
                  <a:pt x="3432175" y="3908496"/>
                  <a:pt x="3406775" y="3951041"/>
                </a:cubicBezTo>
                <a:cubicBezTo>
                  <a:pt x="3381375" y="3993586"/>
                  <a:pt x="3365500" y="4025971"/>
                  <a:pt x="3342640" y="4078676"/>
                </a:cubicBezTo>
                <a:cubicBezTo>
                  <a:pt x="3319780" y="4131381"/>
                  <a:pt x="3308350" y="4162496"/>
                  <a:pt x="3293110" y="4213296"/>
                </a:cubicBezTo>
                <a:cubicBezTo>
                  <a:pt x="3277870" y="4264096"/>
                  <a:pt x="3273425" y="4288226"/>
                  <a:pt x="3265170" y="4333311"/>
                </a:cubicBezTo>
                <a:cubicBezTo>
                  <a:pt x="3256915" y="4378396"/>
                  <a:pt x="3255010" y="4386016"/>
                  <a:pt x="3250565" y="4439991"/>
                </a:cubicBezTo>
                <a:cubicBezTo>
                  <a:pt x="3246120" y="4493966"/>
                  <a:pt x="3243580" y="4541591"/>
                  <a:pt x="3243580" y="4602551"/>
                </a:cubicBezTo>
                <a:cubicBezTo>
                  <a:pt x="3243580" y="4663511"/>
                  <a:pt x="3237865" y="4680656"/>
                  <a:pt x="3250565" y="4744156"/>
                </a:cubicBezTo>
                <a:cubicBezTo>
                  <a:pt x="3263265" y="4807656"/>
                  <a:pt x="3286125" y="4866076"/>
                  <a:pt x="3307715" y="4921321"/>
                </a:cubicBezTo>
                <a:cubicBezTo>
                  <a:pt x="3329305" y="4976566"/>
                  <a:pt x="3326130" y="4975296"/>
                  <a:pt x="3357245" y="5020381"/>
                </a:cubicBezTo>
                <a:cubicBezTo>
                  <a:pt x="3388360" y="5065466"/>
                  <a:pt x="3375660" y="5075626"/>
                  <a:pt x="3463290" y="5148016"/>
                </a:cubicBezTo>
                <a:cubicBezTo>
                  <a:pt x="3550920" y="5220406"/>
                  <a:pt x="3709670" y="5330896"/>
                  <a:pt x="3796030" y="5381696"/>
                </a:cubicBezTo>
                <a:cubicBezTo>
                  <a:pt x="3882390" y="5432496"/>
                  <a:pt x="3769360" y="5363281"/>
                  <a:pt x="3895725" y="5403286"/>
                </a:cubicBezTo>
                <a:cubicBezTo>
                  <a:pt x="4022090" y="5443291"/>
                  <a:pt x="4295140" y="5544891"/>
                  <a:pt x="4426585" y="5580451"/>
                </a:cubicBezTo>
                <a:cubicBezTo>
                  <a:pt x="4558030" y="5616011"/>
                  <a:pt x="4485005" y="5569021"/>
                  <a:pt x="4554220" y="5580451"/>
                </a:cubicBezTo>
                <a:cubicBezTo>
                  <a:pt x="4623435" y="5591881"/>
                  <a:pt x="4708525" y="5621091"/>
                  <a:pt x="4773930" y="5636966"/>
                </a:cubicBezTo>
                <a:cubicBezTo>
                  <a:pt x="4839335" y="5652841"/>
                  <a:pt x="4850130" y="5672526"/>
                  <a:pt x="4879975" y="5658556"/>
                </a:cubicBezTo>
                <a:cubicBezTo>
                  <a:pt x="4909820" y="5644586"/>
                  <a:pt x="4919345" y="5611566"/>
                  <a:pt x="4922520" y="5566481"/>
                </a:cubicBezTo>
                <a:cubicBezTo>
                  <a:pt x="4925695" y="5521396"/>
                  <a:pt x="4908550" y="5476946"/>
                  <a:pt x="4894580" y="5431861"/>
                </a:cubicBezTo>
                <a:cubicBezTo>
                  <a:pt x="4880610" y="5386776"/>
                  <a:pt x="4874895" y="5381061"/>
                  <a:pt x="4852035" y="5339786"/>
                </a:cubicBezTo>
                <a:cubicBezTo>
                  <a:pt x="4829175" y="5298511"/>
                  <a:pt x="4816475" y="5271206"/>
                  <a:pt x="4780915" y="5226121"/>
                </a:cubicBezTo>
                <a:cubicBezTo>
                  <a:pt x="4745355" y="5181036"/>
                  <a:pt x="4709160" y="5144206"/>
                  <a:pt x="4674870" y="5113091"/>
                </a:cubicBezTo>
                <a:cubicBezTo>
                  <a:pt x="4640580" y="5081976"/>
                  <a:pt x="4643120" y="5094676"/>
                  <a:pt x="4610735" y="5070546"/>
                </a:cubicBezTo>
                <a:cubicBezTo>
                  <a:pt x="4578350" y="5046416"/>
                  <a:pt x="4572635" y="5024826"/>
                  <a:pt x="4511675" y="4992441"/>
                </a:cubicBezTo>
                <a:cubicBezTo>
                  <a:pt x="4450715" y="4960056"/>
                  <a:pt x="4373245" y="4934021"/>
                  <a:pt x="4306570" y="4907351"/>
                </a:cubicBezTo>
                <a:cubicBezTo>
                  <a:pt x="4239895" y="4880681"/>
                  <a:pt x="4222750" y="4870521"/>
                  <a:pt x="4178935" y="4857821"/>
                </a:cubicBezTo>
                <a:cubicBezTo>
                  <a:pt x="4135120" y="4845121"/>
                  <a:pt x="4129405" y="4852106"/>
                  <a:pt x="4086860" y="4843851"/>
                </a:cubicBezTo>
                <a:cubicBezTo>
                  <a:pt x="4044315" y="4835596"/>
                  <a:pt x="4007485" y="4820991"/>
                  <a:pt x="3966210" y="4815276"/>
                </a:cubicBezTo>
                <a:cubicBezTo>
                  <a:pt x="3924935" y="4809561"/>
                  <a:pt x="3915410" y="4817816"/>
                  <a:pt x="3881120" y="4815276"/>
                </a:cubicBezTo>
                <a:cubicBezTo>
                  <a:pt x="3846830" y="4812736"/>
                  <a:pt x="3835400" y="4803846"/>
                  <a:pt x="3796030" y="4801306"/>
                </a:cubicBezTo>
                <a:cubicBezTo>
                  <a:pt x="3756660" y="4798766"/>
                  <a:pt x="3736975" y="4798766"/>
                  <a:pt x="3683000" y="4801306"/>
                </a:cubicBezTo>
                <a:cubicBezTo>
                  <a:pt x="3629025" y="4803846"/>
                  <a:pt x="3586480" y="4809561"/>
                  <a:pt x="3526790" y="4815276"/>
                </a:cubicBezTo>
                <a:cubicBezTo>
                  <a:pt x="3467100" y="4820991"/>
                  <a:pt x="3451860" y="4817816"/>
                  <a:pt x="3385185" y="4829246"/>
                </a:cubicBezTo>
                <a:cubicBezTo>
                  <a:pt x="3318510" y="4840676"/>
                  <a:pt x="3288665" y="4853376"/>
                  <a:pt x="3194050" y="4871791"/>
                </a:cubicBezTo>
                <a:cubicBezTo>
                  <a:pt x="3099435" y="4890206"/>
                  <a:pt x="3004185" y="4899731"/>
                  <a:pt x="2910840" y="4921321"/>
                </a:cubicBezTo>
                <a:cubicBezTo>
                  <a:pt x="2817495" y="4942911"/>
                  <a:pt x="2808605" y="4951801"/>
                  <a:pt x="2726690" y="4978471"/>
                </a:cubicBezTo>
                <a:cubicBezTo>
                  <a:pt x="2644775" y="5005141"/>
                  <a:pt x="2578100" y="5024826"/>
                  <a:pt x="2499995" y="5055941"/>
                </a:cubicBezTo>
                <a:cubicBezTo>
                  <a:pt x="2421890" y="5087056"/>
                  <a:pt x="2400300" y="5097216"/>
                  <a:pt x="2336800" y="5134046"/>
                </a:cubicBezTo>
                <a:cubicBezTo>
                  <a:pt x="2273300" y="5170876"/>
                  <a:pt x="2240915" y="5197546"/>
                  <a:pt x="2181225" y="5240091"/>
                </a:cubicBezTo>
                <a:cubicBezTo>
                  <a:pt x="2121535" y="5282636"/>
                  <a:pt x="2085975" y="5311211"/>
                  <a:pt x="2038985" y="5346771"/>
                </a:cubicBezTo>
                <a:cubicBezTo>
                  <a:pt x="1991995" y="5382331"/>
                  <a:pt x="1985010" y="5390586"/>
                  <a:pt x="1946910" y="5417256"/>
                </a:cubicBezTo>
                <a:cubicBezTo>
                  <a:pt x="1908810" y="5443926"/>
                  <a:pt x="1884680" y="5459801"/>
                  <a:pt x="1847850" y="5481391"/>
                </a:cubicBezTo>
                <a:cubicBezTo>
                  <a:pt x="1811020" y="5502981"/>
                  <a:pt x="1804035" y="5513776"/>
                  <a:pt x="1762760" y="5523936"/>
                </a:cubicBezTo>
                <a:cubicBezTo>
                  <a:pt x="1721485" y="5534096"/>
                  <a:pt x="1734820" y="5550606"/>
                  <a:pt x="1642745" y="5530921"/>
                </a:cubicBezTo>
                <a:cubicBezTo>
                  <a:pt x="1550670" y="5511236"/>
                  <a:pt x="1445260" y="5506156"/>
                  <a:pt x="1302385" y="5424241"/>
                </a:cubicBezTo>
                <a:cubicBezTo>
                  <a:pt x="1159510" y="5342326"/>
                  <a:pt x="1020445" y="5207706"/>
                  <a:pt x="927100" y="5120076"/>
                </a:cubicBezTo>
                <a:cubicBezTo>
                  <a:pt x="833755" y="5032446"/>
                  <a:pt x="860425" y="5032446"/>
                  <a:pt x="835025" y="4985456"/>
                </a:cubicBezTo>
                <a:cubicBezTo>
                  <a:pt x="809625" y="4938466"/>
                  <a:pt x="824865" y="4951166"/>
                  <a:pt x="799465" y="4885761"/>
                </a:cubicBezTo>
                <a:cubicBezTo>
                  <a:pt x="774065" y="4820356"/>
                  <a:pt x="731520" y="4722566"/>
                  <a:pt x="707390" y="4659066"/>
                </a:cubicBezTo>
                <a:cubicBezTo>
                  <a:pt x="683260" y="4595566"/>
                  <a:pt x="687070" y="4600646"/>
                  <a:pt x="678815" y="4566991"/>
                </a:cubicBezTo>
                <a:cubicBezTo>
                  <a:pt x="670560" y="4533336"/>
                  <a:pt x="677545" y="4546036"/>
                  <a:pt x="664845" y="4489521"/>
                </a:cubicBezTo>
                <a:cubicBezTo>
                  <a:pt x="652145" y="4433006"/>
                  <a:pt x="626745" y="4371411"/>
                  <a:pt x="615315" y="4283781"/>
                </a:cubicBezTo>
                <a:cubicBezTo>
                  <a:pt x="603885" y="4196151"/>
                  <a:pt x="609600" y="4113601"/>
                  <a:pt x="608330" y="4050101"/>
                </a:cubicBezTo>
                <a:cubicBezTo>
                  <a:pt x="607060" y="3986601"/>
                  <a:pt x="603885" y="4008826"/>
                  <a:pt x="608330" y="3965011"/>
                </a:cubicBezTo>
                <a:cubicBezTo>
                  <a:pt x="612775" y="3921196"/>
                  <a:pt x="614045" y="3892621"/>
                  <a:pt x="629285" y="3830391"/>
                </a:cubicBezTo>
                <a:cubicBezTo>
                  <a:pt x="644525" y="3768161"/>
                  <a:pt x="666115" y="3708471"/>
                  <a:pt x="685800" y="3653226"/>
                </a:cubicBezTo>
                <a:cubicBezTo>
                  <a:pt x="705485" y="3597981"/>
                  <a:pt x="711200" y="3597981"/>
                  <a:pt x="728345" y="3554166"/>
                </a:cubicBezTo>
                <a:cubicBezTo>
                  <a:pt x="745490" y="3510351"/>
                  <a:pt x="751205" y="3484316"/>
                  <a:pt x="770890" y="3433516"/>
                </a:cubicBezTo>
                <a:cubicBezTo>
                  <a:pt x="790575" y="3382716"/>
                  <a:pt x="781050" y="3409386"/>
                  <a:pt x="828040" y="3298896"/>
                </a:cubicBezTo>
                <a:cubicBezTo>
                  <a:pt x="875030" y="3188406"/>
                  <a:pt x="960120" y="3005526"/>
                  <a:pt x="1005205" y="2881066"/>
                </a:cubicBezTo>
                <a:cubicBezTo>
                  <a:pt x="1050290" y="2756606"/>
                  <a:pt x="1043305" y="2743271"/>
                  <a:pt x="1054735" y="2675326"/>
                </a:cubicBezTo>
                <a:cubicBezTo>
                  <a:pt x="1066165" y="2607381"/>
                  <a:pt x="1043305" y="2588331"/>
                  <a:pt x="1061720" y="2541341"/>
                </a:cubicBezTo>
                <a:cubicBezTo>
                  <a:pt x="1080135" y="2494351"/>
                  <a:pt x="1091565" y="2479746"/>
                  <a:pt x="1146810" y="2441646"/>
                </a:cubicBezTo>
                <a:cubicBezTo>
                  <a:pt x="1202055" y="2403546"/>
                  <a:pt x="1285875" y="2373701"/>
                  <a:pt x="1337945" y="2349571"/>
                </a:cubicBezTo>
                <a:cubicBezTo>
                  <a:pt x="1390015" y="2325441"/>
                  <a:pt x="1357630" y="2336871"/>
                  <a:pt x="1408430" y="2321631"/>
                </a:cubicBezTo>
                <a:cubicBezTo>
                  <a:pt x="1459230" y="2306391"/>
                  <a:pt x="1530985" y="2282261"/>
                  <a:pt x="1593215" y="2272101"/>
                </a:cubicBezTo>
                <a:cubicBezTo>
                  <a:pt x="1655445" y="2261941"/>
                  <a:pt x="1682115" y="2272101"/>
                  <a:pt x="1720215" y="2272101"/>
                </a:cubicBezTo>
                <a:cubicBezTo>
                  <a:pt x="1758315" y="2272101"/>
                  <a:pt x="1743075" y="2258131"/>
                  <a:pt x="1784350" y="2272101"/>
                </a:cubicBezTo>
                <a:cubicBezTo>
                  <a:pt x="1825625" y="2286071"/>
                  <a:pt x="1852295" y="2294326"/>
                  <a:pt x="1925955" y="2342586"/>
                </a:cubicBezTo>
                <a:cubicBezTo>
                  <a:pt x="1999615" y="2390846"/>
                  <a:pt x="2085975" y="2451806"/>
                  <a:pt x="2152650" y="2512766"/>
                </a:cubicBezTo>
                <a:cubicBezTo>
                  <a:pt x="2219325" y="2573726"/>
                  <a:pt x="2233295" y="2604841"/>
                  <a:pt x="2258695" y="2647386"/>
                </a:cubicBezTo>
                <a:cubicBezTo>
                  <a:pt x="2284095" y="2689931"/>
                  <a:pt x="2284730" y="2691201"/>
                  <a:pt x="2280285" y="2725491"/>
                </a:cubicBezTo>
                <a:cubicBezTo>
                  <a:pt x="2275840" y="2759781"/>
                  <a:pt x="2277745" y="2788991"/>
                  <a:pt x="2237740" y="2817566"/>
                </a:cubicBezTo>
                <a:cubicBezTo>
                  <a:pt x="2197735" y="2846141"/>
                  <a:pt x="2135505" y="2854396"/>
                  <a:pt x="2081530" y="2867096"/>
                </a:cubicBezTo>
                <a:cubicBezTo>
                  <a:pt x="2027555" y="2879796"/>
                  <a:pt x="2009775" y="2878526"/>
                  <a:pt x="1968500" y="2881066"/>
                </a:cubicBezTo>
                <a:cubicBezTo>
                  <a:pt x="1927225" y="2883606"/>
                  <a:pt x="1911985" y="2881066"/>
                  <a:pt x="1876425" y="2881066"/>
                </a:cubicBezTo>
                <a:cubicBezTo>
                  <a:pt x="1840865" y="2881066"/>
                  <a:pt x="1842135" y="2879796"/>
                  <a:pt x="1791335" y="2881066"/>
                </a:cubicBezTo>
                <a:cubicBezTo>
                  <a:pt x="1740535" y="2882336"/>
                  <a:pt x="1678940" y="2890591"/>
                  <a:pt x="1621155" y="2888051"/>
                </a:cubicBezTo>
                <a:cubicBezTo>
                  <a:pt x="1563370" y="2885511"/>
                  <a:pt x="1537970" y="2877256"/>
                  <a:pt x="1501140" y="2867096"/>
                </a:cubicBezTo>
                <a:cubicBezTo>
                  <a:pt x="1464310" y="2856936"/>
                  <a:pt x="1463675" y="2851221"/>
                  <a:pt x="1437005" y="2838521"/>
                </a:cubicBezTo>
                <a:cubicBezTo>
                  <a:pt x="1410335" y="2825821"/>
                  <a:pt x="1393190" y="2825821"/>
                  <a:pt x="1366520" y="2802961"/>
                </a:cubicBezTo>
                <a:cubicBezTo>
                  <a:pt x="1339850" y="2780101"/>
                  <a:pt x="1320800" y="2754066"/>
                  <a:pt x="1302385" y="2725491"/>
                </a:cubicBezTo>
                <a:cubicBezTo>
                  <a:pt x="1283970" y="2696916"/>
                  <a:pt x="1284605" y="2716601"/>
                  <a:pt x="1274445" y="2661356"/>
                </a:cubicBezTo>
                <a:cubicBezTo>
                  <a:pt x="1264285" y="2606111"/>
                  <a:pt x="1257300" y="2505146"/>
                  <a:pt x="1252855" y="2448631"/>
                </a:cubicBezTo>
                <a:cubicBezTo>
                  <a:pt x="1248410" y="2392116"/>
                  <a:pt x="1252855" y="2434661"/>
                  <a:pt x="1252855" y="2378146"/>
                </a:cubicBezTo>
                <a:cubicBezTo>
                  <a:pt x="1252855" y="2321631"/>
                  <a:pt x="1252855" y="2253051"/>
                  <a:pt x="1252855" y="2165421"/>
                </a:cubicBezTo>
                <a:cubicBezTo>
                  <a:pt x="1252855" y="2077791"/>
                  <a:pt x="1244600" y="2023816"/>
                  <a:pt x="1252855" y="1938726"/>
                </a:cubicBezTo>
                <a:cubicBezTo>
                  <a:pt x="1261110" y="1853636"/>
                  <a:pt x="1279525" y="1816806"/>
                  <a:pt x="1295400" y="1740606"/>
                </a:cubicBezTo>
                <a:cubicBezTo>
                  <a:pt x="1311275" y="1664406"/>
                  <a:pt x="1304290" y="1633291"/>
                  <a:pt x="1330960" y="1556456"/>
                </a:cubicBezTo>
                <a:cubicBezTo>
                  <a:pt x="1357630" y="1479621"/>
                  <a:pt x="1372235" y="1442791"/>
                  <a:pt x="1430020" y="1357701"/>
                </a:cubicBezTo>
                <a:cubicBezTo>
                  <a:pt x="1487805" y="1272611"/>
                  <a:pt x="1570355" y="1190696"/>
                  <a:pt x="1621155" y="1131006"/>
                </a:cubicBezTo>
                <a:cubicBezTo>
                  <a:pt x="1671955" y="1071316"/>
                  <a:pt x="1648460" y="1096081"/>
                  <a:pt x="1685290" y="1060521"/>
                </a:cubicBezTo>
                <a:cubicBezTo>
                  <a:pt x="1722120" y="1024961"/>
                  <a:pt x="1767205" y="989401"/>
                  <a:pt x="1805305" y="953841"/>
                </a:cubicBezTo>
                <a:cubicBezTo>
                  <a:pt x="1843405" y="918281"/>
                  <a:pt x="1851025" y="911931"/>
                  <a:pt x="1876425" y="883356"/>
                </a:cubicBezTo>
                <a:cubicBezTo>
                  <a:pt x="1901825" y="854781"/>
                  <a:pt x="1921510" y="842081"/>
                  <a:pt x="1932940" y="812236"/>
                </a:cubicBezTo>
                <a:cubicBezTo>
                  <a:pt x="1944370" y="782391"/>
                  <a:pt x="1932940" y="769691"/>
                  <a:pt x="1932940" y="734131"/>
                </a:cubicBezTo>
                <a:cubicBezTo>
                  <a:pt x="1932940" y="698571"/>
                  <a:pt x="1932940" y="671901"/>
                  <a:pt x="1932940" y="635071"/>
                </a:cubicBezTo>
                <a:cubicBezTo>
                  <a:pt x="1932940" y="598241"/>
                  <a:pt x="1943100" y="598241"/>
                  <a:pt x="1932940" y="549981"/>
                </a:cubicBezTo>
                <a:cubicBezTo>
                  <a:pt x="1922780" y="501721"/>
                  <a:pt x="1924685" y="457906"/>
                  <a:pt x="1883410" y="394406"/>
                </a:cubicBezTo>
                <a:cubicBezTo>
                  <a:pt x="1842135" y="330906"/>
                  <a:pt x="1824355" y="289631"/>
                  <a:pt x="1727835" y="231211"/>
                </a:cubicBezTo>
                <a:cubicBezTo>
                  <a:pt x="1631315" y="172791"/>
                  <a:pt x="1513205" y="142946"/>
                  <a:pt x="1401445" y="103576"/>
                </a:cubicBezTo>
                <a:cubicBezTo>
                  <a:pt x="1289685" y="64206"/>
                  <a:pt x="1255395" y="52776"/>
                  <a:pt x="1167765" y="33091"/>
                </a:cubicBezTo>
                <a:cubicBezTo>
                  <a:pt x="1080135" y="13406"/>
                  <a:pt x="1024890" y="10231"/>
                  <a:pt x="962660" y="4516"/>
                </a:cubicBezTo>
                <a:cubicBezTo>
                  <a:pt x="900430" y="-1199"/>
                  <a:pt x="895985" y="4516"/>
                  <a:pt x="855980" y="4516"/>
                </a:cubicBezTo>
                <a:cubicBezTo>
                  <a:pt x="815975" y="4516"/>
                  <a:pt x="831850" y="-5644"/>
                  <a:pt x="763905" y="4516"/>
                </a:cubicBezTo>
                <a:cubicBezTo>
                  <a:pt x="695960" y="14676"/>
                  <a:pt x="594360" y="36901"/>
                  <a:pt x="516255" y="54046"/>
                </a:cubicBezTo>
                <a:cubicBezTo>
                  <a:pt x="438150" y="71191"/>
                  <a:pt x="478155" y="68016"/>
                  <a:pt x="374650" y="89606"/>
                </a:cubicBezTo>
                <a:cubicBezTo>
                  <a:pt x="271145" y="111196"/>
                  <a:pt x="72390" y="147391"/>
                  <a:pt x="0" y="160726"/>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6" name="文本框 11"/>
          <p:cNvSpPr txBox="1"/>
          <p:nvPr/>
        </p:nvSpPr>
        <p:spPr>
          <a:xfrm>
            <a:off x="0" y="307721"/>
            <a:ext cx="12192000" cy="7067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x-none" altLang="zh-CN"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不同分子量的物理意义</a:t>
            </a:r>
          </a:p>
        </p:txBody>
      </p:sp>
      <p:sp>
        <p:nvSpPr>
          <p:cNvPr id="1049087" name="Text Box 2"/>
          <p:cNvSpPr txBox="1">
            <a:spLocks noChangeArrowheads="1"/>
          </p:cNvSpPr>
          <p:nvPr/>
        </p:nvSpPr>
        <p:spPr bwMode="auto">
          <a:xfrm>
            <a:off x="506095" y="1386840"/>
            <a:ext cx="5835015" cy="601599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 重均分子量的物理意义</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由各级分重量来平均的分子量</a:t>
            </a:r>
            <a:endPar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高分子量部分对</a:t>
            </a:r>
            <a:r>
              <a:rPr kumimoji="1" lang="x-none" altLang="zh-CN" sz="2800" b="1" i="1"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sym typeface="+mn-ea"/>
              </a:rPr>
              <a:t>M</a:t>
            </a:r>
            <a:r>
              <a:rPr kumimoji="1" lang="x-none" altLang="zh-CN" sz="2800" b="1" i="0" u="none" strike="noStrike" kern="1200" cap="none" spc="0" normalizeH="0" baseline="-25000" noProof="0" dirty="0">
                <a:ln>
                  <a:noFill/>
                </a:ln>
                <a:solidFill>
                  <a:srgbClr val="C00000"/>
                </a:solidFill>
                <a:effectLst/>
                <a:uLnTx/>
                <a:uFillTx/>
                <a:ea typeface="黑体" panose="02010609060101010101" pitchFamily="49" charset="-122"/>
                <a:cs typeface="Times New Roman" panose="02020603050405020304" pitchFamily="18" charset="0"/>
                <a:sym typeface="+mn-ea"/>
              </a:rPr>
              <a:t>w</a:t>
            </a:r>
            <a:r>
              <a:rPr kumimoji="1"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有较大的贡献。</a:t>
            </a:r>
          </a:p>
          <a:p>
            <a:pPr marL="0" marR="0" lvl="0" indent="0" algn="l" defTabSz="914400" rtl="0" eaLnBrk="1" fontAlgn="auto" latinLnBrk="0" hangingPunct="1">
              <a:lnSpc>
                <a:spcPct val="125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x-none" altLang="zh-CN" sz="2800" b="1" i="0"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rPr>
              <a:t>低分子量部分对</a:t>
            </a:r>
            <a:r>
              <a:rPr kumimoji="1" lang="x-none" altLang="zh-CN" sz="2800" b="1" i="1"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sym typeface="+mn-ea"/>
              </a:rPr>
              <a:t>M</a:t>
            </a:r>
            <a:r>
              <a:rPr kumimoji="1" lang="x-none" altLang="zh-CN" sz="2800" b="1" i="0" u="none" strike="noStrike" kern="1200" cap="none" spc="0" normalizeH="0" baseline="-25000" noProof="0" dirty="0">
                <a:ln>
                  <a:noFill/>
                </a:ln>
                <a:solidFill>
                  <a:srgbClr val="C00000"/>
                </a:solidFill>
                <a:effectLst/>
                <a:uLnTx/>
                <a:uFillTx/>
                <a:ea typeface="黑体" panose="02010609060101010101" pitchFamily="49" charset="-122"/>
                <a:cs typeface="Times New Roman" panose="02020603050405020304" pitchFamily="18" charset="0"/>
                <a:sym typeface="+mn-ea"/>
              </a:rPr>
              <a:t>n</a:t>
            </a:r>
            <a:r>
              <a:rPr kumimoji="1"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有较大的贡献。</a:t>
            </a:r>
            <a:endParaRPr kumimoji="1"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测定方法：</a:t>
            </a:r>
            <a:endParaRPr kumimoji="1" lang="zh-CN"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利用与分子重量有关的性质测得的分子量是</a:t>
            </a:r>
            <a:r>
              <a:rPr kumimoji="1" lang="x-none" altLang="zh-CN" sz="24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sym typeface="+mn-ea"/>
              </a:rPr>
              <a:t>M</a:t>
            </a:r>
            <a:r>
              <a:rPr kumimoji="1" lang="x-none" altLang="zh-CN" sz="2400" b="1" i="0" u="none" strike="noStrike" kern="1200" cap="none" spc="0" normalizeH="0" baseline="-25000" noProof="0" dirty="0">
                <a:ln>
                  <a:noFill/>
                </a:ln>
                <a:solidFill>
                  <a:prstClr val="black"/>
                </a:solidFill>
                <a:effectLst/>
                <a:uLnTx/>
                <a:uFillTx/>
                <a:ea typeface="黑体" panose="02010609060101010101" pitchFamily="49" charset="-122"/>
                <a:cs typeface="Times New Roman" panose="02020603050405020304" pitchFamily="18" charset="0"/>
                <a:sym typeface="+mn-ea"/>
              </a:rPr>
              <a:t>w</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，如光散射法</a:t>
            </a:r>
            <a:r>
              <a:rPr kumimoji="1" lang="x-none" altLang="zh-CN" sz="24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sym typeface="+mn-ea"/>
              </a:rPr>
              <a:t> </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(light scattering)</a:t>
            </a:r>
            <a:r>
              <a:rPr kumimoji="1" lang="x-none" altLang="en-US" sz="24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sym typeface="+mn-ea"/>
              </a:rPr>
              <a:t> 、沉降平衡</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（分析型</a:t>
            </a:r>
            <a:r>
              <a:rPr kumimoji="1" lang="x-none" altLang="zh-CN" sz="24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sym typeface="+mn-ea"/>
              </a:rPr>
              <a:t>超速</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离心）、临界点色谱法（</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LCCC</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endPar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ct val="50000"/>
              </a:spcBef>
              <a:spcAft>
                <a:spcPts val="0"/>
              </a:spcAft>
              <a:buClrTx/>
              <a:buSzTx/>
              <a:buFont typeface="Wingdings" panose="05000000000000000000" pitchFamily="2" charset="2"/>
              <a:buChar char="Ø"/>
              <a:tabLst/>
              <a:defRPr/>
            </a:pPr>
            <a:endParaRPr kumimoji="1" lang="zh-CN"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145764" name="直接连接符 7"/>
          <p:cNvCxnSpPr>
            <a:cxnSpLocks/>
          </p:cNvCxnSpPr>
          <p:nvPr/>
        </p:nvCxnSpPr>
        <p:spPr>
          <a:xfrm>
            <a:off x="3507740" y="2820670"/>
            <a:ext cx="2952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65" name="直接连接符 8"/>
          <p:cNvCxnSpPr>
            <a:cxnSpLocks/>
          </p:cNvCxnSpPr>
          <p:nvPr/>
        </p:nvCxnSpPr>
        <p:spPr>
          <a:xfrm>
            <a:off x="873760" y="5257165"/>
            <a:ext cx="2952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66" name="直接连接符 4"/>
          <p:cNvCxnSpPr>
            <a:cxnSpLocks/>
          </p:cNvCxnSpPr>
          <p:nvPr/>
        </p:nvCxnSpPr>
        <p:spPr>
          <a:xfrm>
            <a:off x="3502025" y="3555365"/>
            <a:ext cx="2952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049088" name="矩形 41"/>
          <p:cNvSpPr/>
          <p:nvPr/>
        </p:nvSpPr>
        <p:spPr>
          <a:xfrm>
            <a:off x="7235570" y="5159830"/>
            <a:ext cx="4202940" cy="11212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089" name="矩形 42"/>
          <p:cNvSpPr/>
          <p:nvPr/>
        </p:nvSpPr>
        <p:spPr>
          <a:xfrm>
            <a:off x="7230127" y="3651596"/>
            <a:ext cx="4202940" cy="12067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grpSp>
        <p:nvGrpSpPr>
          <p:cNvPr id="324" name="组合 43"/>
          <p:cNvGrpSpPr/>
          <p:nvPr/>
        </p:nvGrpSpPr>
        <p:grpSpPr>
          <a:xfrm>
            <a:off x="6851291" y="1323226"/>
            <a:ext cx="3403627" cy="2147216"/>
            <a:chOff x="6485513" y="1645713"/>
            <a:chExt cx="3403627" cy="2147216"/>
          </a:xfrm>
        </p:grpSpPr>
        <p:pic>
          <p:nvPicPr>
            <p:cNvPr id="2097285" name="图片 44"/>
            <p:cNvPicPr>
              <a:picLocks noChangeAspect="1"/>
            </p:cNvPicPr>
            <p:nvPr/>
          </p:nvPicPr>
          <p:blipFill>
            <a:blip r:embed="rId3" cstate="print"/>
            <a:stretch>
              <a:fillRect/>
            </a:stretch>
          </p:blipFill>
          <p:spPr>
            <a:xfrm>
              <a:off x="6485513" y="2091115"/>
              <a:ext cx="3403627" cy="1701814"/>
            </a:xfrm>
            <a:prstGeom prst="rect">
              <a:avLst/>
            </a:prstGeom>
          </p:spPr>
        </p:pic>
        <p:sp>
          <p:nvSpPr>
            <p:cNvPr id="1049090" name="文本框 45"/>
            <p:cNvSpPr txBox="1"/>
            <p:nvPr/>
          </p:nvSpPr>
          <p:spPr>
            <a:xfrm>
              <a:off x="7401085" y="1645713"/>
              <a:ext cx="12242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100 kg</a:t>
              </a:r>
              <a:endParaRPr kumimoji="0" lang="x-none"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25" name="组合 46"/>
          <p:cNvGrpSpPr/>
          <p:nvPr/>
        </p:nvGrpSpPr>
        <p:grpSpPr>
          <a:xfrm>
            <a:off x="10178268" y="1736245"/>
            <a:ext cx="1224280" cy="1385019"/>
            <a:chOff x="9174218" y="2074631"/>
            <a:chExt cx="1224280" cy="1385019"/>
          </a:xfrm>
        </p:grpSpPr>
        <p:pic>
          <p:nvPicPr>
            <p:cNvPr id="2097286" name="图片 47"/>
            <p:cNvPicPr>
              <a:picLocks noChangeAspect="1"/>
            </p:cNvPicPr>
            <p:nvPr/>
          </p:nvPicPr>
          <p:blipFill>
            <a:blip r:embed="rId4" cstate="print"/>
            <a:stretch>
              <a:fillRect/>
            </a:stretch>
          </p:blipFill>
          <p:spPr>
            <a:xfrm>
              <a:off x="9565748" y="2793140"/>
              <a:ext cx="421469" cy="666510"/>
            </a:xfrm>
            <a:prstGeom prst="rect">
              <a:avLst/>
            </a:prstGeom>
          </p:spPr>
        </p:pic>
        <p:sp>
          <p:nvSpPr>
            <p:cNvPr id="1049091" name="文本框 48"/>
            <p:cNvSpPr txBox="1"/>
            <p:nvPr/>
          </p:nvSpPr>
          <p:spPr>
            <a:xfrm>
              <a:off x="9174218" y="2074631"/>
              <a:ext cx="12242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 kg</a:t>
              </a:r>
              <a:endParaRPr kumimoji="0" lang="x-none"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26" name="组合 49"/>
          <p:cNvGrpSpPr/>
          <p:nvPr/>
        </p:nvGrpSpPr>
        <p:grpSpPr>
          <a:xfrm>
            <a:off x="7729432" y="3721701"/>
            <a:ext cx="3512712" cy="1049884"/>
            <a:chOff x="7631458" y="2823628"/>
            <a:chExt cx="3512712" cy="1049884"/>
          </a:xfrm>
        </p:grpSpPr>
        <p:sp>
          <p:nvSpPr>
            <p:cNvPr id="1049092" name="文本框 52"/>
            <p:cNvSpPr txBox="1"/>
            <p:nvPr/>
          </p:nvSpPr>
          <p:spPr>
            <a:xfrm>
              <a:off x="8655617" y="3388453"/>
              <a:ext cx="727273"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26</a:t>
              </a:r>
              <a:endParaRPr kumimoji="0" lang="x-none"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093" name="文本框 53"/>
            <p:cNvSpPr txBox="1"/>
            <p:nvPr/>
          </p:nvSpPr>
          <p:spPr>
            <a:xfrm>
              <a:off x="7631458" y="2823628"/>
              <a:ext cx="7272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只</a:t>
              </a:r>
              <a:endPar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9094" name="文本框 54"/>
            <p:cNvSpPr txBox="1"/>
            <p:nvPr/>
          </p:nvSpPr>
          <p:spPr>
            <a:xfrm>
              <a:off x="10416897" y="2823628"/>
              <a:ext cx="7272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只</a:t>
              </a:r>
            </a:p>
          </p:txBody>
        </p:sp>
        <p:sp>
          <p:nvSpPr>
            <p:cNvPr id="1049095" name="文本框 55"/>
            <p:cNvSpPr txBox="1"/>
            <p:nvPr/>
          </p:nvSpPr>
          <p:spPr>
            <a:xfrm>
              <a:off x="10346331" y="3365059"/>
              <a:ext cx="727273" cy="50845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97</a:t>
              </a:r>
              <a:endParaRPr kumimoji="0" lang="x-none"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096" name="文本框 57"/>
            <p:cNvSpPr txBox="1"/>
            <p:nvPr/>
          </p:nvSpPr>
          <p:spPr>
            <a:xfrm>
              <a:off x="8404765" y="3434619"/>
              <a:ext cx="322580" cy="3962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097" name="文本框 58"/>
            <p:cNvSpPr txBox="1"/>
            <p:nvPr/>
          </p:nvSpPr>
          <p:spPr>
            <a:xfrm>
              <a:off x="10082435" y="3434619"/>
              <a:ext cx="322581" cy="3962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grpSp>
        <p:nvGrpSpPr>
          <p:cNvPr id="327" name="组合 59"/>
          <p:cNvGrpSpPr/>
          <p:nvPr/>
        </p:nvGrpSpPr>
        <p:grpSpPr>
          <a:xfrm>
            <a:off x="7729432" y="5140581"/>
            <a:ext cx="3636963" cy="1059190"/>
            <a:chOff x="7631458" y="2814322"/>
            <a:chExt cx="3636963" cy="1059190"/>
          </a:xfrm>
        </p:grpSpPr>
        <p:sp>
          <p:nvSpPr>
            <p:cNvPr id="1049098" name="文本框 62"/>
            <p:cNvSpPr txBox="1"/>
            <p:nvPr/>
          </p:nvSpPr>
          <p:spPr>
            <a:xfrm>
              <a:off x="8655617" y="3388453"/>
              <a:ext cx="727273" cy="4616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0" lang="x-none"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099" name="文本框 1048895"/>
            <p:cNvSpPr txBox="1"/>
            <p:nvPr/>
          </p:nvSpPr>
          <p:spPr>
            <a:xfrm>
              <a:off x="7631458" y="2823628"/>
              <a:ext cx="7272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只</a:t>
              </a:r>
              <a:endPar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9100" name="文本框 1048896"/>
            <p:cNvSpPr txBox="1"/>
            <p:nvPr/>
          </p:nvSpPr>
          <p:spPr>
            <a:xfrm>
              <a:off x="10292645" y="2814322"/>
              <a:ext cx="9757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100</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只</a:t>
              </a:r>
            </a:p>
          </p:txBody>
        </p:sp>
        <p:sp>
          <p:nvSpPr>
            <p:cNvPr id="1049101" name="文本框 1048897"/>
            <p:cNvSpPr txBox="1"/>
            <p:nvPr/>
          </p:nvSpPr>
          <p:spPr>
            <a:xfrm>
              <a:off x="10346331" y="3365059"/>
              <a:ext cx="727273" cy="50845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51</a:t>
              </a:r>
              <a:endParaRPr kumimoji="0" lang="x-none"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102" name="文本框 1048899"/>
            <p:cNvSpPr txBox="1"/>
            <p:nvPr/>
          </p:nvSpPr>
          <p:spPr>
            <a:xfrm>
              <a:off x="8404765" y="3434619"/>
              <a:ext cx="322580" cy="3962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03" name="文本框 1048900"/>
            <p:cNvSpPr txBox="1"/>
            <p:nvPr/>
          </p:nvSpPr>
          <p:spPr>
            <a:xfrm>
              <a:off x="10082435" y="3434619"/>
              <a:ext cx="322581" cy="3962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sp>
        <p:nvSpPr>
          <p:cNvPr id="1049104" name="Text Box 2"/>
          <p:cNvSpPr txBox="1">
            <a:spLocks noChangeArrowheads="1"/>
          </p:cNvSpPr>
          <p:nvPr/>
        </p:nvSpPr>
        <p:spPr bwMode="auto">
          <a:xfrm>
            <a:off x="8070939" y="4286899"/>
            <a:ext cx="808390" cy="461665"/>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x-none" altLang="zh-CN" sz="24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sym typeface="+mn-ea"/>
              </a:rPr>
              <a:t>M</a:t>
            </a:r>
            <a:r>
              <a:rPr kumimoji="1" lang="x-none" altLang="zh-CN" sz="2400" b="1" i="0" u="none" strike="noStrike" kern="1200" cap="none" spc="0" normalizeH="0" baseline="-25000" noProof="0" dirty="0">
                <a:ln>
                  <a:noFill/>
                </a:ln>
                <a:solidFill>
                  <a:prstClr val="black"/>
                </a:solidFill>
                <a:effectLst/>
                <a:uLnTx/>
                <a:uFillTx/>
                <a:ea typeface="黑体" panose="02010609060101010101" pitchFamily="49" charset="-122"/>
                <a:cs typeface="Times New Roman" panose="02020603050405020304" pitchFamily="18" charset="0"/>
                <a:sym typeface="+mn-ea"/>
              </a:rPr>
              <a:t>n</a:t>
            </a:r>
            <a:endPar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9105" name="Text Box 2"/>
          <p:cNvSpPr txBox="1">
            <a:spLocks noChangeArrowheads="1"/>
          </p:cNvSpPr>
          <p:nvPr/>
        </p:nvSpPr>
        <p:spPr bwMode="auto">
          <a:xfrm>
            <a:off x="9759321" y="4273937"/>
            <a:ext cx="808390" cy="461665"/>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x-none" altLang="zh-CN" sz="24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sym typeface="+mn-ea"/>
              </a:rPr>
              <a:t>M</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w</a:t>
            </a:r>
            <a:endPar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9106" name="Text Box 2"/>
          <p:cNvSpPr txBox="1">
            <a:spLocks noChangeArrowheads="1"/>
          </p:cNvSpPr>
          <p:nvPr/>
        </p:nvSpPr>
        <p:spPr bwMode="auto">
          <a:xfrm>
            <a:off x="8070939" y="5704769"/>
            <a:ext cx="808390" cy="461665"/>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x-none" altLang="zh-CN" sz="24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sym typeface="+mn-ea"/>
              </a:rPr>
              <a:t>M</a:t>
            </a:r>
            <a:r>
              <a:rPr kumimoji="1" lang="x-none" altLang="zh-CN" sz="2400" b="1" i="0" u="none" strike="noStrike" kern="1200" cap="none" spc="0" normalizeH="0" baseline="-25000" noProof="0" dirty="0">
                <a:ln>
                  <a:noFill/>
                </a:ln>
                <a:solidFill>
                  <a:prstClr val="black"/>
                </a:solidFill>
                <a:effectLst/>
                <a:uLnTx/>
                <a:uFillTx/>
                <a:ea typeface="黑体" panose="02010609060101010101" pitchFamily="49" charset="-122"/>
                <a:cs typeface="Times New Roman" panose="02020603050405020304" pitchFamily="18" charset="0"/>
                <a:sym typeface="+mn-ea"/>
              </a:rPr>
              <a:t>n</a:t>
            </a:r>
            <a:endPar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9107" name="Text Box 2"/>
          <p:cNvSpPr txBox="1">
            <a:spLocks noChangeArrowheads="1"/>
          </p:cNvSpPr>
          <p:nvPr/>
        </p:nvSpPr>
        <p:spPr bwMode="auto">
          <a:xfrm>
            <a:off x="9731716" y="5695390"/>
            <a:ext cx="808390" cy="461665"/>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x-none" altLang="zh-CN" sz="2400" b="1" i="1"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sym typeface="+mn-ea"/>
              </a:rPr>
              <a:t>M</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w</a:t>
            </a:r>
            <a:endPar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145767" name="直接连接符 1048905"/>
          <p:cNvCxnSpPr>
            <a:cxnSpLocks/>
          </p:cNvCxnSpPr>
          <p:nvPr/>
        </p:nvCxnSpPr>
        <p:spPr>
          <a:xfrm>
            <a:off x="8235789" y="4344488"/>
            <a:ext cx="199144"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68" name="直接连接符 1048907"/>
          <p:cNvCxnSpPr>
            <a:cxnSpLocks/>
          </p:cNvCxnSpPr>
          <p:nvPr/>
        </p:nvCxnSpPr>
        <p:spPr>
          <a:xfrm>
            <a:off x="9895860" y="4334963"/>
            <a:ext cx="199144"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69" name="直接连接符 1048908"/>
          <p:cNvCxnSpPr>
            <a:cxnSpLocks/>
          </p:cNvCxnSpPr>
          <p:nvPr/>
        </p:nvCxnSpPr>
        <p:spPr>
          <a:xfrm>
            <a:off x="9865549" y="5750106"/>
            <a:ext cx="199144"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145770" name="直接连接符 1048909"/>
          <p:cNvCxnSpPr>
            <a:cxnSpLocks/>
          </p:cNvCxnSpPr>
          <p:nvPr/>
        </p:nvCxnSpPr>
        <p:spPr>
          <a:xfrm>
            <a:off x="8212517" y="5763441"/>
            <a:ext cx="199144"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0" name="文本框 10"/>
          <p:cNvSpPr txBox="1"/>
          <p:nvPr/>
        </p:nvSpPr>
        <p:spPr>
          <a:xfrm>
            <a:off x="0" y="307721"/>
            <a:ext cx="12192000" cy="7067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分子量的多分散性</a:t>
            </a:r>
            <a:r>
              <a:rPr kumimoji="1" lang="en-US"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(polydispersity)</a:t>
            </a:r>
            <a:endParaRPr kumimoji="1"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9111" name="Text Box 2"/>
          <p:cNvSpPr txBox="1">
            <a:spLocks noChangeArrowheads="1"/>
          </p:cNvSpPr>
          <p:nvPr/>
        </p:nvSpPr>
        <p:spPr bwMode="auto">
          <a:xfrm>
            <a:off x="678815" y="1967230"/>
            <a:ext cx="10206355" cy="2609850"/>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x-none" altLang="zh-CN" sz="28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缩聚物（如聚酯、聚酰胺等）：</a:t>
            </a: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Đ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值较小；</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加聚物（如聚丙烯腈、聚氯乙烯等）：</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Đ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值较大；</a:t>
            </a:r>
          </a:p>
          <a:p>
            <a:pPr marL="0" marR="0" lvl="0" indent="0" algn="l" defTabSz="914400" rtl="0" eaLnBrk="1" fontAlgn="auto" latinLnBrk="0" hangingPunct="1">
              <a:lnSpc>
                <a:spcPct val="125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阴离子聚合的聚苯乙烯：</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Đ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值为</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1.02</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1.20</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，可作标样；</a:t>
            </a:r>
          </a:p>
          <a:p>
            <a:pPr marL="0" marR="0" lvl="0" indent="0" algn="l" defTabSz="914400" rtl="0" eaLnBrk="1" fontAlgn="auto" latinLnBrk="0" hangingPunct="1">
              <a:lnSpc>
                <a:spcPct val="100000"/>
              </a:lnSpc>
              <a:spcBef>
                <a:spcPct val="50000"/>
              </a:spcBef>
              <a:spcAft>
                <a:spcPts val="0"/>
              </a:spcAft>
              <a:buClrTx/>
              <a:buSzTx/>
              <a:buFont typeface="Wingdings" panose="05000000000000000000" pitchFamily="2" charset="2"/>
              <a:buChar char="Ø"/>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聚合物的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Đ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范围：</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50</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9112" name="Rectangle 7"/>
          <p:cNvSpPr>
            <a:spLocks noChangeArrowheads="1"/>
          </p:cNvSpPr>
          <p:nvPr/>
        </p:nvSpPr>
        <p:spPr bwMode="auto">
          <a:xfrm>
            <a:off x="829310" y="1176655"/>
            <a:ext cx="9905365" cy="583565"/>
          </a:xfrm>
          <a:prstGeom prst="rect">
            <a:avLst/>
          </a:prstGeom>
          <a:noFill/>
          <a:ln>
            <a:noFill/>
          </a:ln>
          <a:effectLst/>
        </p:spPr>
        <p:txBody>
          <a:bodyPr wrap="squar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x-none" altLang="zh-CN" sz="3200" b="1" i="0"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rPr>
              <a:t>分散</a:t>
            </a:r>
            <a:r>
              <a:rPr kumimoji="1" lang="zh-CN" altLang="en-US" sz="32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指数</a:t>
            </a:r>
            <a:r>
              <a:rPr kumimoji="1" lang="x-none" altLang="zh-CN" sz="3200" b="1" i="0" u="none" strike="noStrike" kern="1200" cap="none" spc="0" normalizeH="0" baseline="0" noProof="0" dirty="0">
                <a:ln>
                  <a:noFill/>
                </a:ln>
                <a:solidFill>
                  <a:srgbClr val="000080"/>
                </a:solidFill>
                <a:effectLst/>
                <a:uLnTx/>
                <a:uFillTx/>
                <a:ea typeface="黑体" panose="02010609060101010101" pitchFamily="49" charset="-122"/>
                <a:cs typeface="Times New Roman" panose="02020603050405020304" pitchFamily="18" charset="0"/>
              </a:rPr>
              <a:t> </a:t>
            </a:r>
            <a:r>
              <a:rPr kumimoji="1" lang="x-none" altLang="zh-CN" sz="3200" b="1" i="1"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rPr>
              <a:t>M</a:t>
            </a:r>
            <a:r>
              <a:rPr kumimoji="1" lang="x-none" altLang="zh-CN" sz="3200" b="1" i="1" u="none" strike="noStrike" kern="1200" cap="none" spc="0" normalizeH="0" baseline="-25000" noProof="0" dirty="0">
                <a:ln>
                  <a:noFill/>
                </a:ln>
                <a:solidFill>
                  <a:srgbClr val="C00000"/>
                </a:solidFill>
                <a:effectLst/>
                <a:uLnTx/>
                <a:uFillTx/>
                <a:ea typeface="黑体" panose="02010609060101010101" pitchFamily="49" charset="-122"/>
                <a:cs typeface="Times New Roman" panose="02020603050405020304" pitchFamily="18" charset="0"/>
              </a:rPr>
              <a:t>w</a:t>
            </a:r>
            <a:r>
              <a:rPr kumimoji="1" lang="x-none" altLang="zh-CN" sz="3200" b="1" i="0"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rPr>
              <a:t>/</a:t>
            </a:r>
            <a:r>
              <a:rPr kumimoji="1" lang="x-none" altLang="zh-CN" sz="3200" b="1" i="1" u="none" strike="noStrike" kern="1200" cap="none" spc="0" normalizeH="0" baseline="0" noProof="0" dirty="0">
                <a:ln>
                  <a:noFill/>
                </a:ln>
                <a:solidFill>
                  <a:srgbClr val="C00000"/>
                </a:solidFill>
                <a:effectLst/>
                <a:uLnTx/>
                <a:uFillTx/>
                <a:ea typeface="黑体" panose="02010609060101010101" pitchFamily="49" charset="-122"/>
                <a:cs typeface="Times New Roman" panose="02020603050405020304" pitchFamily="18" charset="0"/>
              </a:rPr>
              <a:t>M</a:t>
            </a:r>
            <a:r>
              <a:rPr kumimoji="1" lang="x-none" altLang="zh-CN" sz="3200" b="1" i="1" u="none" strike="noStrike" kern="1200" cap="none" spc="0" normalizeH="0" baseline="-25000" noProof="0" dirty="0">
                <a:ln>
                  <a:noFill/>
                </a:ln>
                <a:solidFill>
                  <a:srgbClr val="C00000"/>
                </a:solidFill>
                <a:effectLst/>
                <a:uLnTx/>
                <a:uFillTx/>
                <a:ea typeface="黑体" panose="02010609060101010101" pitchFamily="49" charset="-122"/>
                <a:cs typeface="Times New Roman" panose="02020603050405020304" pitchFamily="18" charset="0"/>
              </a:rPr>
              <a:t>n</a:t>
            </a:r>
            <a:r>
              <a:rPr kumimoji="1" lang="x-none" altLang="zh-CN" sz="3200" b="1" i="0" u="none" strike="noStrike" kern="1200" cap="none" spc="0" normalizeH="0" baseline="0" noProof="0" dirty="0">
                <a:ln>
                  <a:noFill/>
                </a:ln>
                <a:solidFill>
                  <a:srgbClr val="0000FF"/>
                </a:solidFill>
                <a:effectLst/>
                <a:uLnTx/>
                <a:uFillTx/>
                <a:ea typeface="黑体" panose="02010609060101010101" pitchFamily="49" charset="-122"/>
                <a:cs typeface="Times New Roman" panose="02020603050405020304" pitchFamily="18" charset="0"/>
              </a:rPr>
              <a:t> </a:t>
            </a:r>
            <a:r>
              <a:rPr kumimoji="1" lang="en-US" altLang="zh-CN" sz="32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D</a:t>
            </a:r>
            <a:r>
              <a:rPr kumimoji="0" lang="en-US" altLang="zh-CN" sz="3200" b="1" i="0" u="none" strike="noStrike" kern="1200" cap="none" spc="0" normalizeH="0" baseline="0" noProof="0" dirty="0">
                <a:ln>
                  <a:noFill/>
                </a:ln>
                <a:solidFill>
                  <a:srgbClr val="00008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ispersity</a:t>
            </a:r>
            <a:r>
              <a:rPr kumimoji="1" lang="en-US" altLang="zh-CN" sz="32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，简称 </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Đ</a:t>
            </a:r>
            <a:r>
              <a:rPr kumimoji="1" lang="zh-CN" altLang="en-US" sz="32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049113" name="文本框 1"/>
          <p:cNvSpPr txBox="1"/>
          <p:nvPr/>
        </p:nvSpPr>
        <p:spPr>
          <a:xfrm>
            <a:off x="480060" y="5140959"/>
            <a:ext cx="7568308" cy="54038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x-none"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有没有</a:t>
            </a:r>
            <a:r>
              <a:rPr kumimoji="1"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单分散性</a:t>
            </a:r>
            <a:r>
              <a:rPr kumimoji="1" lang="x-none"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的高分子</a:t>
            </a:r>
            <a:r>
              <a:rPr kumimoji="1"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Đ</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=1</a:t>
            </a:r>
            <a:r>
              <a:rPr kumimoji="1" lang="x-none"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.00 ？</a:t>
            </a:r>
          </a:p>
        </p:txBody>
      </p:sp>
      <p:pic>
        <p:nvPicPr>
          <p:cNvPr id="2097287" name="图片 2" descr="a7ce-irtymmw7101873"/>
          <p:cNvPicPr>
            <a:picLocks noChangeAspect="1"/>
          </p:cNvPicPr>
          <p:nvPr/>
        </p:nvPicPr>
        <p:blipFill>
          <a:blip r:embed="rId3"/>
          <a:stretch>
            <a:fillRect/>
          </a:stretch>
        </p:blipFill>
        <p:spPr>
          <a:xfrm>
            <a:off x="7051040" y="4015740"/>
            <a:ext cx="4436110" cy="2495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13" grpId="0"/>
      <p:bldP spid="104911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17198D-9B2B-4DBA-B49D-E5ACC02E8DB7}"/>
              </a:ext>
            </a:extLst>
          </p:cNvPr>
          <p:cNvSpPr txBox="1"/>
          <p:nvPr/>
        </p:nvSpPr>
        <p:spPr>
          <a:xfrm>
            <a:off x="3438862" y="701457"/>
            <a:ext cx="5314275" cy="707886"/>
          </a:xfrm>
          <a:prstGeom prst="rect">
            <a:avLst/>
          </a:prstGeom>
          <a:noFill/>
        </p:spPr>
        <p:txBody>
          <a:bodyPr wrap="none" rtlCol="0">
            <a:spAutoFit/>
          </a:bodyPr>
          <a:lstStyle/>
          <a:p>
            <a:r>
              <a:rPr lang="zh-CN" altLang="en-US" sz="4000" b="1" dirty="0"/>
              <a:t>如何制备一个高分子？</a:t>
            </a:r>
          </a:p>
        </p:txBody>
      </p:sp>
      <p:pic>
        <p:nvPicPr>
          <p:cNvPr id="3" name="图片 2">
            <a:extLst>
              <a:ext uri="{FF2B5EF4-FFF2-40B4-BE49-F238E27FC236}">
                <a16:creationId xmlns:a16="http://schemas.microsoft.com/office/drawing/2014/main" id="{F2852A9E-3AC6-4CDA-94EE-6548534033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436" y="1533200"/>
            <a:ext cx="5076565" cy="3384376"/>
          </a:xfrm>
          <a:prstGeom prst="rect">
            <a:avLst/>
          </a:prstGeom>
        </p:spPr>
      </p:pic>
      <p:pic>
        <p:nvPicPr>
          <p:cNvPr id="4" name="图片 3">
            <a:extLst>
              <a:ext uri="{FF2B5EF4-FFF2-40B4-BE49-F238E27FC236}">
                <a16:creationId xmlns:a16="http://schemas.microsoft.com/office/drawing/2014/main" id="{FE23B3F4-F655-4F72-911F-23337A660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114" y="2898247"/>
            <a:ext cx="5169768" cy="3446512"/>
          </a:xfrm>
          <a:prstGeom prst="rect">
            <a:avLst/>
          </a:prstGeom>
        </p:spPr>
      </p:pic>
      <p:sp>
        <p:nvSpPr>
          <p:cNvPr id="5" name="箭头: 左弧形 4">
            <a:extLst>
              <a:ext uri="{FF2B5EF4-FFF2-40B4-BE49-F238E27FC236}">
                <a16:creationId xmlns:a16="http://schemas.microsoft.com/office/drawing/2014/main" id="{8A954FF9-8E32-4EC5-8372-1C75AFA7045D}"/>
              </a:ext>
            </a:extLst>
          </p:cNvPr>
          <p:cNvSpPr/>
          <p:nvPr/>
        </p:nvSpPr>
        <p:spPr>
          <a:xfrm rot="18500020">
            <a:off x="5242140" y="5007127"/>
            <a:ext cx="538620" cy="139038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a:extLst>
              <a:ext uri="{FF2B5EF4-FFF2-40B4-BE49-F238E27FC236}">
                <a16:creationId xmlns:a16="http://schemas.microsoft.com/office/drawing/2014/main" id="{DCE634A1-BCF8-4C0D-8D16-B5432BC270B5}"/>
              </a:ext>
            </a:extLst>
          </p:cNvPr>
          <p:cNvSpPr/>
          <p:nvPr/>
        </p:nvSpPr>
        <p:spPr>
          <a:xfrm>
            <a:off x="7336280" y="1799852"/>
            <a:ext cx="2242922" cy="707886"/>
          </a:xfrm>
          <a:prstGeom prst="rect">
            <a:avLst/>
          </a:prstGeom>
        </p:spPr>
        <p:txBody>
          <a:bodyPr wrap="none">
            <a:spAutoFit/>
          </a:bodyPr>
          <a:lstStyle/>
          <a:p>
            <a:r>
              <a:rPr lang="zh-CN" altLang="en-US" sz="4000" b="1" dirty="0">
                <a:solidFill>
                  <a:srgbClr val="000099"/>
                </a:solidFill>
                <a:latin typeface="Arial" panose="020B0604020202020204" pitchFamily="34" charset="0"/>
                <a:ea typeface="SimHei" panose="02010609060101010101" pitchFamily="49" charset="-122"/>
                <a:cs typeface="Arial" panose="020B0604020202020204" pitchFamily="34" charset="0"/>
              </a:rPr>
              <a:t>聚合反应</a:t>
            </a:r>
            <a:endParaRPr lang="zh-CN" altLang="en-US" sz="4000" dirty="0"/>
          </a:p>
        </p:txBody>
      </p:sp>
    </p:spTree>
    <p:extLst>
      <p:ext uri="{BB962C8B-B14F-4D97-AF65-F5344CB8AC3E}">
        <p14:creationId xmlns:p14="http://schemas.microsoft.com/office/powerpoint/2010/main" val="252658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6" name="内容占位符 2"/>
          <p:cNvSpPr>
            <a:spLocks noGrp="1"/>
          </p:cNvSpPr>
          <p:nvPr>
            <p:ph idx="1"/>
          </p:nvPr>
        </p:nvSpPr>
        <p:spPr>
          <a:xfrm>
            <a:off x="0" y="457200"/>
            <a:ext cx="12192000" cy="1927226"/>
          </a:xfrm>
        </p:spPr>
        <p:txBody>
          <a:bodyPr>
            <a:normAutofit/>
          </a:bodyPr>
          <a:lstStyle/>
          <a:p>
            <a:pPr marL="0" indent="0" algn="ctr">
              <a:buNone/>
            </a:pPr>
            <a:r>
              <a:rPr lang="en-US" altLang="zh-CN" sz="5400" b="1" dirty="0">
                <a:solidFill>
                  <a:srgbClr val="000099"/>
                </a:solidFill>
                <a:latin typeface="Arial" panose="020B0604020202020204" pitchFamily="34" charset="0"/>
                <a:ea typeface="SimHei" panose="02010609060101010101" pitchFamily="49" charset="-122"/>
                <a:cs typeface="Arial" panose="020B0604020202020204" pitchFamily="34" charset="0"/>
              </a:rPr>
              <a:t>1.3 </a:t>
            </a:r>
            <a:r>
              <a:rPr lang="zh-CN" altLang="en-US" sz="5400" b="1" dirty="0">
                <a:solidFill>
                  <a:srgbClr val="000099"/>
                </a:solidFill>
                <a:latin typeface="Arial" panose="020B0604020202020204" pitchFamily="34" charset="0"/>
                <a:ea typeface="SimHei" panose="02010609060101010101" pitchFamily="49" charset="-122"/>
                <a:cs typeface="Arial" panose="020B0604020202020204" pitchFamily="34" charset="0"/>
              </a:rPr>
              <a:t>聚合反应类型概述</a:t>
            </a:r>
          </a:p>
        </p:txBody>
      </p:sp>
      <p:sp>
        <p:nvSpPr>
          <p:cNvPr id="1049117" name="文本框 3"/>
          <p:cNvSpPr txBox="1"/>
          <p:nvPr/>
        </p:nvSpPr>
        <p:spPr>
          <a:xfrm>
            <a:off x="0" y="1420813"/>
            <a:ext cx="12192000" cy="6756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000099"/>
                </a:solidFill>
                <a:effectLst/>
                <a:uLnTx/>
                <a:uFillTx/>
                <a:latin typeface="Arial" panose="020B0604020202020204" pitchFamily="34" charset="0"/>
                <a:ea typeface="SimHei" panose="02010609060101010101" pitchFamily="49" charset="-122"/>
                <a:cs typeface="Arial" panose="020B0604020202020204" pitchFamily="34" charset="0"/>
              </a:rPr>
              <a:t>Introduction</a:t>
            </a:r>
            <a:r>
              <a:rPr kumimoji="0" lang="zh-CN" altLang="en-US" sz="4000" b="1" i="0" u="none" strike="noStrike" kern="1200" cap="none" spc="0" normalizeH="0" baseline="0" noProof="0" dirty="0">
                <a:ln>
                  <a:noFill/>
                </a:ln>
                <a:solidFill>
                  <a:srgbClr val="000099"/>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4000" b="1" i="0" u="none" strike="noStrike" kern="1200" cap="none" spc="0" normalizeH="0" baseline="0" noProof="0" dirty="0">
                <a:ln>
                  <a:noFill/>
                </a:ln>
                <a:solidFill>
                  <a:srgbClr val="000099"/>
                </a:solidFill>
                <a:effectLst/>
                <a:uLnTx/>
                <a:uFillTx/>
                <a:latin typeface="Arial" panose="020B0604020202020204" pitchFamily="34" charset="0"/>
                <a:ea typeface="SimHei" panose="02010609060101010101" pitchFamily="49" charset="-122"/>
                <a:cs typeface="Arial" panose="020B0604020202020204" pitchFamily="34" charset="0"/>
              </a:rPr>
              <a:t>of</a:t>
            </a:r>
            <a:r>
              <a:rPr kumimoji="0" lang="zh-CN" altLang="en-US" sz="4000" b="1" i="0" u="none" strike="noStrike" kern="1200" cap="none" spc="0" normalizeH="0" baseline="0" noProof="0" dirty="0">
                <a:ln>
                  <a:noFill/>
                </a:ln>
                <a:solidFill>
                  <a:srgbClr val="000099"/>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4000" b="1" i="0" u="none" strike="noStrike" kern="1200" cap="none" spc="0" normalizeH="0" baseline="0" noProof="0" dirty="0">
                <a:ln>
                  <a:noFill/>
                </a:ln>
                <a:solidFill>
                  <a:srgbClr val="000099"/>
                </a:solidFill>
                <a:effectLst/>
                <a:uLnTx/>
                <a:uFillTx/>
                <a:latin typeface="Arial" panose="020B0604020202020204" pitchFamily="34" charset="0"/>
                <a:ea typeface="SimHei" panose="02010609060101010101" pitchFamily="49" charset="-122"/>
                <a:cs typeface="Arial" panose="020B0604020202020204" pitchFamily="34" charset="0"/>
              </a:rPr>
              <a:t>Polymerization Reaction Types</a:t>
            </a:r>
          </a:p>
        </p:txBody>
      </p:sp>
      <p:sp>
        <p:nvSpPr>
          <p:cNvPr id="1049118" name="矩形 6"/>
          <p:cNvSpPr/>
          <p:nvPr/>
        </p:nvSpPr>
        <p:spPr>
          <a:xfrm>
            <a:off x="3505200" y="3298215"/>
            <a:ext cx="7003530" cy="28346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1.3.1 </a:t>
            </a:r>
            <a:r>
              <a:rPr kumimoji="0" lang="zh-CN" altLang="en-US" sz="3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可聚合基团和聚合反应</a:t>
            </a:r>
            <a:endParaRPr kumimoji="0" lang="en-US" altLang="zh-CN" sz="3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1.3.2 </a:t>
            </a:r>
            <a:r>
              <a:rPr kumimoji="0" lang="zh-CN" altLang="en-US" sz="3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聚合反应的分类</a:t>
            </a:r>
            <a:endParaRPr kumimoji="0" lang="en-US" altLang="zh-CN" sz="3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1.3.3 </a:t>
            </a:r>
            <a:r>
              <a:rPr kumimoji="0" lang="zh-CN" altLang="en-US" sz="3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高分子后改性</a:t>
            </a:r>
          </a:p>
        </p:txBody>
      </p:sp>
      <p:sp>
        <p:nvSpPr>
          <p:cNvPr id="3" name="左大括号 7">
            <a:extLst>
              <a:ext uri="{FF2B5EF4-FFF2-40B4-BE49-F238E27FC236}">
                <a16:creationId xmlns:a16="http://schemas.microsoft.com/office/drawing/2014/main" id="{2A471505-BCC4-F789-85D7-45D194E7EFF2}"/>
              </a:ext>
            </a:extLst>
          </p:cNvPr>
          <p:cNvSpPr/>
          <p:nvPr/>
        </p:nvSpPr>
        <p:spPr>
          <a:xfrm>
            <a:off x="3029215" y="3751922"/>
            <a:ext cx="366515" cy="1685265"/>
          </a:xfrm>
          <a:prstGeom prst="leftBrace">
            <a:avLst/>
          </a:prstGeom>
          <a:ln w="635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6" name="灯片编号占位符 1"/>
          <p:cNvSpPr>
            <a:spLocks noGrp="1"/>
          </p:cNvSpPr>
          <p:nvPr>
            <p:ph type="sldNum" sz="quarter" idx="7"/>
          </p:nvPr>
        </p:nvSpPr>
        <p:spPr/>
        <p:txBody>
          <a:bodyPr/>
          <a:lstStyle/>
          <a:p>
            <a:pPr marL="38100" marR="0" lvl="0" indent="0" algn="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rPr>
              <a:pPr marL="38100" marR="0" lvl="0" indent="0" algn="r" defTabSz="914400" rtl="0" eaLnBrk="1" fontAlgn="auto" latinLnBrk="0" hangingPunct="1">
                <a:lnSpc>
                  <a:spcPts val="1630"/>
                </a:lnSpc>
                <a:spcBef>
                  <a:spcPts val="0"/>
                </a:spcBef>
                <a:spcAft>
                  <a:spcPts val="0"/>
                </a:spcAft>
                <a:buClrTx/>
                <a:buSzTx/>
                <a:buFontTx/>
                <a:buNone/>
                <a:tabLst/>
                <a:defRPr/>
              </a:pPr>
              <a:t>28</a:t>
            </a:fld>
            <a:endParaRPr kumimoji="0" lang="en-US" altLang="zh-CN" sz="1800" b="1" i="0" u="none" strike="noStrike" kern="1200" cap="none" spc="0" normalizeH="0" baseline="0" noProof="0" dirty="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2097288" name="图片 3"/>
          <p:cNvPicPr>
            <a:picLocks noChangeAspect="1"/>
          </p:cNvPicPr>
          <p:nvPr/>
        </p:nvPicPr>
        <p:blipFill>
          <a:blip r:embed="rId3"/>
          <a:stretch>
            <a:fillRect/>
          </a:stretch>
        </p:blipFill>
        <p:spPr>
          <a:xfrm>
            <a:off x="383455" y="831759"/>
            <a:ext cx="3007628" cy="2219630"/>
          </a:xfrm>
          <a:prstGeom prst="rect">
            <a:avLst/>
          </a:prstGeom>
        </p:spPr>
      </p:pic>
      <p:sp>
        <p:nvSpPr>
          <p:cNvPr id="1049127" name="文本框 5"/>
          <p:cNvSpPr txBox="1"/>
          <p:nvPr/>
        </p:nvSpPr>
        <p:spPr>
          <a:xfrm>
            <a:off x="383454" y="831759"/>
            <a:ext cx="1447594" cy="3962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聚乙烯（</a:t>
            </a:r>
            <a:r>
              <a:rPr kumimoji="0" lang="en-US" altLang="zh-CN" sz="18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PE</a:t>
            </a:r>
            <a:r>
              <a:rPr kumimoji="0" lang="zh-CN" altLang="en-US" sz="18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t>
            </a:r>
          </a:p>
        </p:txBody>
      </p:sp>
      <p:pic>
        <p:nvPicPr>
          <p:cNvPr id="2097289" name="图片 19"/>
          <p:cNvPicPr>
            <a:picLocks noChangeAspect="1"/>
          </p:cNvPicPr>
          <p:nvPr/>
        </p:nvPicPr>
        <p:blipFill rotWithShape="1">
          <a:blip r:embed="rId4" cstate="print"/>
          <a:srcRect l="20298" r="18578"/>
          <a:stretch>
            <a:fillRect/>
          </a:stretch>
        </p:blipFill>
        <p:spPr>
          <a:xfrm>
            <a:off x="406618" y="3455450"/>
            <a:ext cx="1150297" cy="1881901"/>
          </a:xfrm>
          <a:prstGeom prst="rect">
            <a:avLst/>
          </a:prstGeom>
        </p:spPr>
      </p:pic>
      <p:pic>
        <p:nvPicPr>
          <p:cNvPr id="2097290" name="图片 21"/>
          <p:cNvPicPr>
            <a:picLocks noChangeAspect="1"/>
          </p:cNvPicPr>
          <p:nvPr/>
        </p:nvPicPr>
        <p:blipFill rotWithShape="1">
          <a:blip r:embed="rId5" cstate="print"/>
          <a:srcRect l="4375" r="14689"/>
          <a:stretch>
            <a:fillRect/>
          </a:stretch>
        </p:blipFill>
        <p:spPr>
          <a:xfrm>
            <a:off x="1598870" y="3455450"/>
            <a:ext cx="1790883" cy="1875972"/>
          </a:xfrm>
          <a:prstGeom prst="rect">
            <a:avLst/>
          </a:prstGeom>
        </p:spPr>
      </p:pic>
      <p:cxnSp>
        <p:nvCxnSpPr>
          <p:cNvPr id="3145771" name="直接箭头连接符 22"/>
          <p:cNvCxnSpPr>
            <a:cxnSpLocks/>
          </p:cNvCxnSpPr>
          <p:nvPr/>
        </p:nvCxnSpPr>
        <p:spPr>
          <a:xfrm flipH="1">
            <a:off x="1598870" y="5225258"/>
            <a:ext cx="281843" cy="4483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128" name="文本框 26"/>
          <p:cNvSpPr txBox="1"/>
          <p:nvPr/>
        </p:nvSpPr>
        <p:spPr>
          <a:xfrm>
            <a:off x="379670" y="5673648"/>
            <a:ext cx="3200400" cy="396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聚对苯二甲酸乙二醇酯（</a:t>
            </a:r>
            <a:r>
              <a:rPr kumimoji="0" lang="en-US" altLang="zh-CN"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PET</a:t>
            </a:r>
            <a:r>
              <a:rPr kumimoji="0" lang="zh-CN" altLang="en-US"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p>
        </p:txBody>
      </p:sp>
      <p:pic>
        <p:nvPicPr>
          <p:cNvPr id="2097291" name="图片 28"/>
          <p:cNvPicPr>
            <a:picLocks noChangeAspect="1"/>
          </p:cNvPicPr>
          <p:nvPr/>
        </p:nvPicPr>
        <p:blipFill rotWithShape="1">
          <a:blip r:embed="rId6" cstate="print"/>
          <a:srcRect l="17742" t="10000" r="16848" b="10000"/>
          <a:stretch>
            <a:fillRect/>
          </a:stretch>
        </p:blipFill>
        <p:spPr>
          <a:xfrm>
            <a:off x="2589470" y="4579148"/>
            <a:ext cx="615079" cy="752274"/>
          </a:xfrm>
          <a:prstGeom prst="rect">
            <a:avLst/>
          </a:prstGeom>
        </p:spPr>
      </p:pic>
      <p:sp>
        <p:nvSpPr>
          <p:cNvPr id="1049129" name="对话气泡: 圆角矩形 31"/>
          <p:cNvSpPr/>
          <p:nvPr/>
        </p:nvSpPr>
        <p:spPr>
          <a:xfrm rot="10800000">
            <a:off x="3671285" y="5130996"/>
            <a:ext cx="1539791" cy="838200"/>
          </a:xfrm>
          <a:prstGeom prst="wedgeRoundRectCallout">
            <a:avLst>
              <a:gd name="adj1" fmla="val -20307"/>
              <a:gd name="adj2" fmla="val 121390"/>
              <a:gd name="adj3" fmla="val 16667"/>
            </a:avLst>
          </a:prstGeom>
          <a:solidFill>
            <a:schemeClr val="accent6">
              <a:lumMod val="20000"/>
              <a:lumOff val="8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130" name="文本框 32"/>
          <p:cNvSpPr txBox="1"/>
          <p:nvPr/>
        </p:nvSpPr>
        <p:spPr>
          <a:xfrm>
            <a:off x="3710938" y="5048640"/>
            <a:ext cx="1510120" cy="100583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单体：</a:t>
            </a:r>
            <a:endPar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对苯二甲酸</a:t>
            </a:r>
          </a:p>
        </p:txBody>
      </p:sp>
      <p:cxnSp>
        <p:nvCxnSpPr>
          <p:cNvPr id="3145772" name="直接箭头连接符 33"/>
          <p:cNvCxnSpPr>
            <a:cxnSpLocks/>
          </p:cNvCxnSpPr>
          <p:nvPr/>
        </p:nvCxnSpPr>
        <p:spPr>
          <a:xfrm>
            <a:off x="7917303" y="5562684"/>
            <a:ext cx="1066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131" name="文本框 34"/>
          <p:cNvSpPr txBox="1"/>
          <p:nvPr/>
        </p:nvSpPr>
        <p:spPr>
          <a:xfrm>
            <a:off x="7876107" y="5180764"/>
            <a:ext cx="1097280" cy="3962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聚合反应</a:t>
            </a:r>
          </a:p>
        </p:txBody>
      </p:sp>
      <p:sp>
        <p:nvSpPr>
          <p:cNvPr id="1049132" name="对话气泡: 圆角矩形 35"/>
          <p:cNvSpPr/>
          <p:nvPr/>
        </p:nvSpPr>
        <p:spPr>
          <a:xfrm rot="10800000" flipH="1">
            <a:off x="6196263" y="5143584"/>
            <a:ext cx="1362015" cy="838200"/>
          </a:xfrm>
          <a:prstGeom prst="wedgeRoundRectCallout">
            <a:avLst>
              <a:gd name="adj1" fmla="val -19242"/>
              <a:gd name="adj2" fmla="val 134061"/>
              <a:gd name="adj3" fmla="val 16667"/>
            </a:avLst>
          </a:prstGeom>
          <a:solidFill>
            <a:schemeClr val="accent6">
              <a:lumMod val="20000"/>
              <a:lumOff val="8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133" name="文本框 36"/>
          <p:cNvSpPr txBox="1"/>
          <p:nvPr/>
        </p:nvSpPr>
        <p:spPr>
          <a:xfrm>
            <a:off x="6371188" y="5044215"/>
            <a:ext cx="1034690" cy="100583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单体：</a:t>
            </a:r>
            <a:endPar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乙二醇</a:t>
            </a:r>
          </a:p>
        </p:txBody>
      </p:sp>
      <p:sp>
        <p:nvSpPr>
          <p:cNvPr id="1049134" name="文本框 40"/>
          <p:cNvSpPr txBox="1"/>
          <p:nvPr/>
        </p:nvSpPr>
        <p:spPr>
          <a:xfrm>
            <a:off x="5511330" y="5301074"/>
            <a:ext cx="398780" cy="5486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35" name="对话气泡: 圆角矩形 41"/>
          <p:cNvSpPr/>
          <p:nvPr/>
        </p:nvSpPr>
        <p:spPr>
          <a:xfrm rot="10800000" flipH="1">
            <a:off x="9218870" y="5143584"/>
            <a:ext cx="2743200" cy="838200"/>
          </a:xfrm>
          <a:prstGeom prst="wedgeRoundRectCallout">
            <a:avLst>
              <a:gd name="adj1" fmla="val -19242"/>
              <a:gd name="adj2" fmla="val 134061"/>
              <a:gd name="adj3" fmla="val 16667"/>
            </a:avLst>
          </a:prstGeom>
          <a:solidFill>
            <a:schemeClr val="accent6">
              <a:lumMod val="20000"/>
              <a:lumOff val="8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136" name="文本框 45"/>
          <p:cNvSpPr txBox="1"/>
          <p:nvPr/>
        </p:nvSpPr>
        <p:spPr>
          <a:xfrm>
            <a:off x="9295070" y="5044215"/>
            <a:ext cx="2573253" cy="100583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聚合物：</a:t>
            </a:r>
            <a:endPar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聚对苯二甲酸乙二醇酯</a:t>
            </a:r>
          </a:p>
        </p:txBody>
      </p:sp>
      <p:sp>
        <p:nvSpPr>
          <p:cNvPr id="1049137" name="文本框 47"/>
          <p:cNvSpPr txBox="1"/>
          <p:nvPr/>
        </p:nvSpPr>
        <p:spPr>
          <a:xfrm>
            <a:off x="9271659" y="1412404"/>
            <a:ext cx="2512611" cy="127254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发生聚合反应的官能团：碳碳双键，羧基，羟基。</a:t>
            </a:r>
          </a:p>
        </p:txBody>
      </p:sp>
      <p:sp>
        <p:nvSpPr>
          <p:cNvPr id="1049138" name="标题 1"/>
          <p:cNvSpPr txBox="1"/>
          <p:nvPr/>
        </p:nvSpPr>
        <p:spPr>
          <a:xfrm>
            <a:off x="-5084" y="90409"/>
            <a:ext cx="12192000" cy="655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生活中不同种类的高分子</a:t>
            </a:r>
          </a:p>
        </p:txBody>
      </p:sp>
      <p:sp>
        <p:nvSpPr>
          <p:cNvPr id="1049139" name="文本框 38"/>
          <p:cNvSpPr txBox="1"/>
          <p:nvPr/>
        </p:nvSpPr>
        <p:spPr>
          <a:xfrm>
            <a:off x="3531841" y="6197612"/>
            <a:ext cx="5059680" cy="5943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Arial"/>
                <a:ea typeface="黑体"/>
                <a:cs typeface="+mn-ea"/>
              </a:rPr>
              <a:t>如何合成这些高分子材料？</a:t>
            </a:r>
          </a:p>
        </p:txBody>
      </p:sp>
      <p:pic>
        <p:nvPicPr>
          <p:cNvPr id="2097292" name="图片 2097183"/>
          <p:cNvPicPr>
            <a:picLocks/>
          </p:cNvPicPr>
          <p:nvPr/>
        </p:nvPicPr>
        <p:blipFill>
          <a:blip r:embed="rId7"/>
          <a:stretch>
            <a:fillRect/>
          </a:stretch>
        </p:blipFill>
        <p:spPr>
          <a:xfrm>
            <a:off x="3512458" y="831758"/>
            <a:ext cx="5768726" cy="2539428"/>
          </a:xfrm>
          <a:prstGeom prst="rect">
            <a:avLst/>
          </a:prstGeom>
        </p:spPr>
      </p:pic>
      <p:pic>
        <p:nvPicPr>
          <p:cNvPr id="2097293" name="图片 2097184"/>
          <p:cNvPicPr>
            <a:picLocks/>
          </p:cNvPicPr>
          <p:nvPr/>
        </p:nvPicPr>
        <p:blipFill>
          <a:blip r:embed="rId8"/>
          <a:stretch>
            <a:fillRect/>
          </a:stretch>
        </p:blipFill>
        <p:spPr>
          <a:xfrm>
            <a:off x="3607708" y="3686074"/>
            <a:ext cx="8154698" cy="6728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3" name="灯片编号占位符 2"/>
          <p:cNvSpPr>
            <a:spLocks noGrp="1"/>
          </p:cNvSpPr>
          <p:nvPr>
            <p:ph type="sldNum" sz="quarter" idx="7"/>
          </p:nvPr>
        </p:nvSpPr>
        <p:spPr/>
        <p:txBody>
          <a:body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a:ea typeface="黑体"/>
                <a:cs typeface="+mn-ea"/>
                <a:sym typeface="+mn-lt"/>
              </a:rPr>
              <a:pPr marL="38100" marR="0" lvl="0" indent="0" algn="ctr" defTabSz="914400" rtl="0" eaLnBrk="1" fontAlgn="auto" latinLnBrk="0" hangingPunct="1">
                <a:lnSpc>
                  <a:spcPts val="1630"/>
                </a:lnSpc>
                <a:spcBef>
                  <a:spcPts val="0"/>
                </a:spcBef>
                <a:spcAft>
                  <a:spcPts val="0"/>
                </a:spcAft>
                <a:buClrTx/>
                <a:buSzTx/>
                <a:buFontTx/>
                <a:buNone/>
                <a:tabLst/>
                <a:defRPr/>
              </a:pPr>
              <a:t>29</a:t>
            </a:fld>
            <a:endParaRPr kumimoji="0" lang="en-US" altLang="zh-CN" sz="1800" b="1" i="0" u="none" strike="noStrike" kern="1200" cap="none" spc="0" normalizeH="0" baseline="0" noProof="0" dirty="0">
              <a:ln>
                <a:noFill/>
              </a:ln>
              <a:solidFill>
                <a:srgbClr val="00264C"/>
              </a:solidFill>
              <a:effectLst/>
              <a:uLnTx/>
              <a:uFillTx/>
              <a:latin typeface="Arial"/>
              <a:ea typeface="黑体"/>
              <a:cs typeface="+mn-ea"/>
              <a:sym typeface="+mn-lt"/>
            </a:endParaRPr>
          </a:p>
        </p:txBody>
      </p:sp>
      <p:sp>
        <p:nvSpPr>
          <p:cNvPr id="1049144" name="标题 1"/>
          <p:cNvSpPr txBox="1"/>
          <p:nvPr/>
        </p:nvSpPr>
        <p:spPr>
          <a:xfrm>
            <a:off x="-5084" y="159603"/>
            <a:ext cx="12192000" cy="83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0" normalizeH="0" baseline="0" noProof="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rPr>
              <a:t>1.3.1 </a:t>
            </a: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可聚合基团</a:t>
            </a:r>
          </a:p>
        </p:txBody>
      </p:sp>
      <p:sp>
        <p:nvSpPr>
          <p:cNvPr id="1049145" name="矩形 11"/>
          <p:cNvSpPr/>
          <p:nvPr/>
        </p:nvSpPr>
        <p:spPr>
          <a:xfrm>
            <a:off x="923688" y="1233298"/>
            <a:ext cx="10334455" cy="1188720"/>
          </a:xfrm>
          <a:prstGeom prst="rect">
            <a:avLst/>
          </a:prstGeom>
          <a:solidFill>
            <a:srgbClr val="CCFFFF"/>
          </a:solidFill>
        </p:spPr>
        <p:txBody>
          <a:bodyPr wrap="square">
            <a:spAutoFit/>
          </a:bodyPr>
          <a:lstStyle/>
          <a:p>
            <a:pPr marL="45720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Arial"/>
                <a:ea typeface="黑体"/>
                <a:cs typeface="+mn-ea"/>
                <a:sym typeface="+mn-lt"/>
              </a:rPr>
              <a:t>可聚合基团：官能团，在有机化学中也称为反应基团（</a:t>
            </a:r>
            <a:r>
              <a:rPr kumimoji="0" lang="en-US" altLang="zh-CN" sz="2400" b="1" i="0" u="none" strike="noStrike" kern="1200" cap="none" spc="0" normalizeH="0" baseline="0" noProof="0" dirty="0">
                <a:ln>
                  <a:noFill/>
                </a:ln>
                <a:solidFill>
                  <a:srgbClr val="C00000"/>
                </a:solidFill>
                <a:effectLst/>
                <a:uLnTx/>
                <a:uFillTx/>
                <a:latin typeface="Arial"/>
                <a:ea typeface="黑体"/>
                <a:cs typeface="+mn-ea"/>
                <a:sym typeface="+mn-lt"/>
              </a:rPr>
              <a:t>reaction group</a:t>
            </a:r>
            <a:r>
              <a:rPr kumimoji="0" lang="zh-CN" altLang="en-US" sz="2400" b="1" i="0" u="none" strike="noStrike" kern="1200" cap="none" spc="0" normalizeH="0" baseline="0" noProof="0" dirty="0">
                <a:ln>
                  <a:noFill/>
                </a:ln>
                <a:solidFill>
                  <a:srgbClr val="C00000"/>
                </a:solidFill>
                <a:effectLst/>
                <a:uLnTx/>
                <a:uFillTx/>
                <a:latin typeface="Arial"/>
                <a:ea typeface="黑体"/>
                <a:cs typeface="+mn-ea"/>
                <a:sym typeface="+mn-lt"/>
              </a:rPr>
              <a:t>），    </a:t>
            </a:r>
            <a:endParaRPr kumimoji="0" lang="en-US" altLang="zh-CN" sz="2400" b="1" i="0" u="none" strike="noStrike" kern="1200" cap="none" spc="0" normalizeH="0" baseline="0" noProof="0" dirty="0">
              <a:ln>
                <a:noFill/>
              </a:ln>
              <a:solidFill>
                <a:srgbClr val="C00000"/>
              </a:solidFill>
              <a:effectLst/>
              <a:uLnTx/>
              <a:uFillTx/>
              <a:latin typeface="Arial"/>
              <a:ea typeface="黑体"/>
              <a:cs typeface="+mn-ea"/>
              <a:sym typeface="+mn-lt"/>
            </a:endParaRPr>
          </a:p>
          <a:p>
            <a:pPr marL="457200" marR="0" lvl="0" indent="-457200" algn="just"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Arial"/>
                <a:ea typeface="黑体"/>
                <a:cs typeface="+mn-ea"/>
                <a:sym typeface="+mn-lt"/>
              </a:rPr>
              <a:t>                      </a:t>
            </a:r>
            <a:r>
              <a:rPr kumimoji="0" lang="zh-CN" altLang="en-US" sz="2400" b="1" i="0" u="none" strike="noStrike" kern="1200" cap="none" spc="0" normalizeH="0" baseline="0" noProof="0" dirty="0">
                <a:ln>
                  <a:noFill/>
                </a:ln>
                <a:solidFill>
                  <a:srgbClr val="C00000"/>
                </a:solidFill>
                <a:effectLst/>
                <a:uLnTx/>
                <a:uFillTx/>
                <a:latin typeface="Arial"/>
                <a:ea typeface="黑体"/>
                <a:cs typeface="+mn-ea"/>
                <a:sym typeface="+mn-lt"/>
              </a:rPr>
              <a:t>在高分子化学中称为可聚合基团（</a:t>
            </a:r>
            <a:r>
              <a:rPr kumimoji="0" lang="en-US" altLang="zh-CN" sz="2400" b="1" i="0" u="none" strike="noStrike" kern="1200" cap="none" spc="0" normalizeH="0" baseline="0" noProof="0" dirty="0">
                <a:ln>
                  <a:noFill/>
                </a:ln>
                <a:solidFill>
                  <a:srgbClr val="C00000"/>
                </a:solidFill>
                <a:effectLst/>
                <a:uLnTx/>
                <a:uFillTx/>
                <a:latin typeface="Arial"/>
                <a:ea typeface="黑体"/>
                <a:cs typeface="+mn-ea"/>
                <a:sym typeface="+mn-lt"/>
              </a:rPr>
              <a:t>polymerizable group</a:t>
            </a:r>
            <a:r>
              <a:rPr kumimoji="0" lang="zh-CN" altLang="en-US" sz="2400" b="1" i="0" u="none" strike="noStrike" kern="1200" cap="none" spc="0" normalizeH="0" baseline="0" noProof="0" dirty="0">
                <a:ln>
                  <a:noFill/>
                </a:ln>
                <a:solidFill>
                  <a:srgbClr val="C00000"/>
                </a:solidFill>
                <a:effectLst/>
                <a:uLnTx/>
                <a:uFillTx/>
                <a:latin typeface="Arial"/>
                <a:ea typeface="黑体"/>
                <a:cs typeface="+mn-ea"/>
                <a:sym typeface="+mn-lt"/>
              </a:rPr>
              <a:t>）。</a:t>
            </a:r>
          </a:p>
        </p:txBody>
      </p:sp>
      <p:sp>
        <p:nvSpPr>
          <p:cNvPr id="1049146" name="文本框 20"/>
          <p:cNvSpPr txBox="1"/>
          <p:nvPr/>
        </p:nvSpPr>
        <p:spPr>
          <a:xfrm>
            <a:off x="762000" y="5188803"/>
            <a:ext cx="10744200" cy="118871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3399"/>
                </a:solidFill>
                <a:effectLst/>
                <a:uLnTx/>
                <a:uFillTx/>
                <a:latin typeface="黑体"/>
                <a:ea typeface="黑体"/>
                <a:cs typeface="+mn-cs"/>
              </a:rPr>
              <a:t>可以是有机化学传统意义的官能团，如氨基、羧基等，还可以是有机化合物的非特征官能团，如酚醛树脂的苯酚单体中的氢。</a:t>
            </a:r>
          </a:p>
        </p:txBody>
      </p:sp>
      <p:sp>
        <p:nvSpPr>
          <p:cNvPr id="1049147" name="文本框 22"/>
          <p:cNvSpPr txBox="1"/>
          <p:nvPr/>
        </p:nvSpPr>
        <p:spPr>
          <a:xfrm>
            <a:off x="2977829" y="2940798"/>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pic>
        <p:nvPicPr>
          <p:cNvPr id="2097294" name="图片 2097185"/>
          <p:cNvPicPr>
            <a:picLocks/>
          </p:cNvPicPr>
          <p:nvPr/>
        </p:nvPicPr>
        <p:blipFill>
          <a:blip r:embed="rId3"/>
          <a:stretch>
            <a:fillRect/>
          </a:stretch>
        </p:blipFill>
        <p:spPr>
          <a:xfrm>
            <a:off x="319220" y="2653900"/>
            <a:ext cx="11543393" cy="20768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文本框 16"/>
          <p:cNvSpPr txBox="1"/>
          <p:nvPr/>
        </p:nvSpPr>
        <p:spPr>
          <a:xfrm>
            <a:off x="0" y="165239"/>
            <a:ext cx="12192000" cy="716280"/>
          </a:xfrm>
          <a:prstGeom prst="rect">
            <a:avLst/>
          </a:prstGeom>
          <a:noFill/>
        </p:spPr>
        <p:txBody>
          <a:bodyPr wrap="square">
            <a:spAutoFit/>
          </a:bodyPr>
          <a:lstStyle/>
          <a:p>
            <a:pPr lvl="0" algn="ctr"/>
            <a:r>
              <a:rPr lang="zh-CN" altLang="en-US" sz="4000" b="1" dirty="0">
                <a:latin typeface="黑体"/>
                <a:ea typeface="黑体"/>
                <a:cs typeface="Times New Roman" panose="02020603050405020304" pitchFamily="18" charset="0"/>
              </a:rPr>
              <a:t>生活中无处不在的高分子</a:t>
            </a:r>
          </a:p>
        </p:txBody>
      </p:sp>
      <p:pic>
        <p:nvPicPr>
          <p:cNvPr id="2097155" name="图片 2097187"/>
          <p:cNvPicPr>
            <a:picLocks/>
          </p:cNvPicPr>
          <p:nvPr/>
        </p:nvPicPr>
        <p:blipFill>
          <a:blip r:embed="rId3"/>
          <a:stretch>
            <a:fillRect/>
          </a:stretch>
        </p:blipFill>
        <p:spPr>
          <a:xfrm>
            <a:off x="1226973" y="1449987"/>
            <a:ext cx="9738054" cy="5014129"/>
          </a:xfrm>
          <a:prstGeom prst="rect">
            <a:avLst/>
          </a:prstGeom>
        </p:spPr>
      </p:pic>
      <p:sp>
        <p:nvSpPr>
          <p:cNvPr id="1048621" name="文本框 1048676"/>
          <p:cNvSpPr txBox="1"/>
          <p:nvPr/>
        </p:nvSpPr>
        <p:spPr>
          <a:xfrm>
            <a:off x="2290964" y="6563354"/>
            <a:ext cx="9858022" cy="294640"/>
          </a:xfrm>
          <a:prstGeom prst="rect">
            <a:avLst/>
          </a:prstGeom>
        </p:spPr>
        <p:txBody>
          <a:bodyPr wrap="square" rtlCol="0">
            <a:spAutoFit/>
          </a:bodyPr>
          <a:lstStyle/>
          <a:p>
            <a:pPr algn="r"/>
            <a:r>
              <a:rPr lang="zh-CN-#Hans" sz="1400" dirty="0">
                <a:solidFill>
                  <a:srgbClr val="000000"/>
                </a:solidFill>
                <a:latin typeface="Arial"/>
                <a:cs typeface="Arial"/>
              </a:rPr>
              <a:t>Source: Handbook of Climate Change Mitigation and Adaptation, page 3217</a:t>
            </a:r>
          </a:p>
        </p:txBody>
      </p:sp>
      <p:sp>
        <p:nvSpPr>
          <p:cNvPr id="1048622" name="文本框 2"/>
          <p:cNvSpPr txBox="1"/>
          <p:nvPr/>
        </p:nvSpPr>
        <p:spPr>
          <a:xfrm>
            <a:off x="-728870" y="5264058"/>
            <a:ext cx="2944928" cy="646331"/>
          </a:xfrm>
          <a:prstGeom prst="rect">
            <a:avLst/>
          </a:prstGeom>
          <a:noFill/>
        </p:spPr>
        <p:txBody>
          <a:bodyPr wrap="square">
            <a:spAutoFit/>
          </a:bodyPr>
          <a:lstStyle/>
          <a:p>
            <a:pPr algn="ctr"/>
            <a:r>
              <a:rPr lang="zh-CN" altLang="en-US"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聚对苯二甲酸</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a:p>
            <a:pPr algn="ctr"/>
            <a:r>
              <a:rPr lang="zh-CN" altLang="en-US"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乙二醇酯</a:t>
            </a:r>
            <a:endParaRPr lang="zh-CN" altLang="en-US" b="1">
              <a:solidFill>
                <a:schemeClr val="accent1">
                  <a:lumMod val="50000"/>
                </a:schemeClr>
              </a:solidFill>
              <a:latin typeface="黑体" panose="02010609060101010101" pitchFamily="49" charset="-122"/>
              <a:ea typeface="黑体" panose="02010609060101010101" pitchFamily="49" charset="-122"/>
            </a:endParaRPr>
          </a:p>
        </p:txBody>
      </p:sp>
      <p:sp>
        <p:nvSpPr>
          <p:cNvPr id="1048623" name="文本框 4"/>
          <p:cNvSpPr txBox="1"/>
          <p:nvPr/>
        </p:nvSpPr>
        <p:spPr>
          <a:xfrm>
            <a:off x="-870964" y="3802403"/>
            <a:ext cx="2944928" cy="646331"/>
          </a:xfrm>
          <a:prstGeom prst="rect">
            <a:avLst/>
          </a:prstGeom>
          <a:noFill/>
        </p:spPr>
        <p:txBody>
          <a:bodyPr wrap="square">
            <a:spAutoFit/>
          </a:bodyPr>
          <a:lstStyle/>
          <a:p>
            <a:pPr algn="ctr"/>
            <a:r>
              <a:rPr lang="zh-CN" altLang="en-US"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高密度</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a:p>
            <a:pPr algn="ctr"/>
            <a:r>
              <a:rPr lang="zh-CN" altLang="en-US"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聚乙烯</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p:txBody>
      </p:sp>
      <p:sp>
        <p:nvSpPr>
          <p:cNvPr id="1048624" name="文本框 6"/>
          <p:cNvSpPr txBox="1"/>
          <p:nvPr/>
        </p:nvSpPr>
        <p:spPr>
          <a:xfrm>
            <a:off x="-333839" y="2416835"/>
            <a:ext cx="2944928" cy="369332"/>
          </a:xfrm>
          <a:prstGeom prst="rect">
            <a:avLst/>
          </a:prstGeom>
          <a:noFill/>
        </p:spPr>
        <p:txBody>
          <a:bodyPr wrap="square">
            <a:spAutoFit/>
          </a:bodyPr>
          <a:lstStyle/>
          <a:p>
            <a:pPr algn="ctr"/>
            <a:r>
              <a:rPr lang="zh-CN" altLang="en-US"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聚氯乙烯</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p:txBody>
      </p:sp>
      <p:sp>
        <p:nvSpPr>
          <p:cNvPr id="1048625" name="文本框 8"/>
          <p:cNvSpPr txBox="1"/>
          <p:nvPr/>
        </p:nvSpPr>
        <p:spPr>
          <a:xfrm>
            <a:off x="1595092" y="1358955"/>
            <a:ext cx="2944928" cy="369332"/>
          </a:xfrm>
          <a:prstGeom prst="rect">
            <a:avLst/>
          </a:prstGeom>
          <a:noFill/>
        </p:spPr>
        <p:txBody>
          <a:bodyPr wrap="square">
            <a:spAutoFit/>
          </a:bodyPr>
          <a:lstStyle/>
          <a:p>
            <a:pPr algn="ctr"/>
            <a:r>
              <a:rPr lang="zh-CN" altLang="en-US" b="1">
                <a:solidFill>
                  <a:schemeClr val="accent1">
                    <a:lumMod val="50000"/>
                  </a:schemeClr>
                </a:solidFill>
                <a:highlight>
                  <a:srgbClr val="FFFFFF"/>
                </a:highlight>
                <a:latin typeface="黑体" panose="02010609060101010101" pitchFamily="49" charset="-122"/>
                <a:ea typeface="黑体" panose="02010609060101010101" pitchFamily="49" charset="-122"/>
              </a:rPr>
              <a:t>低</a:t>
            </a:r>
            <a:r>
              <a:rPr lang="zh-CN" altLang="en-US"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密度聚乙烯</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p:txBody>
      </p:sp>
      <p:sp>
        <p:nvSpPr>
          <p:cNvPr id="1048626" name="文本框 10"/>
          <p:cNvSpPr txBox="1"/>
          <p:nvPr/>
        </p:nvSpPr>
        <p:spPr>
          <a:xfrm>
            <a:off x="5764697" y="1132900"/>
            <a:ext cx="2944928" cy="369332"/>
          </a:xfrm>
          <a:prstGeom prst="rect">
            <a:avLst/>
          </a:prstGeom>
          <a:noFill/>
        </p:spPr>
        <p:txBody>
          <a:bodyPr wrap="square">
            <a:spAutoFit/>
          </a:bodyPr>
          <a:lstStyle/>
          <a:p>
            <a:pPr algn="ctr"/>
            <a:r>
              <a:rPr lang="zh-CN" altLang="en-US"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聚丙烯</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p:txBody>
      </p:sp>
      <p:sp>
        <p:nvSpPr>
          <p:cNvPr id="1048627" name="文本框 12"/>
          <p:cNvSpPr txBox="1"/>
          <p:nvPr/>
        </p:nvSpPr>
        <p:spPr>
          <a:xfrm>
            <a:off x="8464460" y="1886034"/>
            <a:ext cx="2944928" cy="369332"/>
          </a:xfrm>
          <a:prstGeom prst="rect">
            <a:avLst/>
          </a:prstGeom>
          <a:noFill/>
        </p:spPr>
        <p:txBody>
          <a:bodyPr wrap="square">
            <a:spAutoFit/>
          </a:bodyPr>
          <a:lstStyle/>
          <a:p>
            <a:pPr algn="ctr"/>
            <a:r>
              <a:rPr lang="zh-CN" altLang="en-US"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聚苯乙烯</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p:txBody>
      </p:sp>
      <p:sp>
        <p:nvSpPr>
          <p:cNvPr id="1048628" name="文本框 14"/>
          <p:cNvSpPr txBox="1"/>
          <p:nvPr/>
        </p:nvSpPr>
        <p:spPr>
          <a:xfrm>
            <a:off x="9419353" y="2821873"/>
            <a:ext cx="2944928" cy="369332"/>
          </a:xfrm>
          <a:prstGeom prst="rect">
            <a:avLst/>
          </a:prstGeom>
          <a:noFill/>
        </p:spPr>
        <p:txBody>
          <a:bodyPr wrap="square">
            <a:spAutoFit/>
          </a:bodyPr>
          <a:lstStyle/>
          <a:p>
            <a:pPr algn="ctr"/>
            <a:r>
              <a:rPr lang="zh-CN" altLang="en-US" b="1">
                <a:solidFill>
                  <a:schemeClr val="accent1">
                    <a:lumMod val="50000"/>
                  </a:schemeClr>
                </a:solidFill>
                <a:highlight>
                  <a:srgbClr val="FFFFFF"/>
                </a:highlight>
                <a:latin typeface="黑体" panose="02010609060101010101" pitchFamily="49" charset="-122"/>
                <a:ea typeface="黑体" panose="02010609060101010101" pitchFamily="49" charset="-122"/>
              </a:rPr>
              <a:t>聚氨酯</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p:txBody>
      </p:sp>
      <p:sp>
        <p:nvSpPr>
          <p:cNvPr id="1048629" name="文本框 16"/>
          <p:cNvSpPr txBox="1"/>
          <p:nvPr/>
        </p:nvSpPr>
        <p:spPr>
          <a:xfrm>
            <a:off x="9975942" y="5587223"/>
            <a:ext cx="2944928" cy="369332"/>
          </a:xfrm>
          <a:prstGeom prst="rect">
            <a:avLst/>
          </a:prstGeom>
          <a:noFill/>
        </p:spPr>
        <p:txBody>
          <a:bodyPr wrap="square">
            <a:spAutoFit/>
          </a:bodyPr>
          <a:lstStyle/>
          <a:p>
            <a:pPr algn="ctr"/>
            <a:r>
              <a:rPr lang="zh-CN" altLang="en-US" b="1">
                <a:solidFill>
                  <a:schemeClr val="accent1">
                    <a:lumMod val="50000"/>
                  </a:schemeClr>
                </a:solidFill>
                <a:highlight>
                  <a:srgbClr val="FFFFFF"/>
                </a:highlight>
                <a:latin typeface="黑体" panose="02010609060101010101" pitchFamily="49" charset="-122"/>
                <a:ea typeface="黑体" panose="02010609060101010101" pitchFamily="49" charset="-122"/>
              </a:rPr>
              <a:t>聚四氟乙烯</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p:txBody>
      </p:sp>
      <p:sp>
        <p:nvSpPr>
          <p:cNvPr id="1048630" name="文本框 18"/>
          <p:cNvSpPr txBox="1"/>
          <p:nvPr/>
        </p:nvSpPr>
        <p:spPr>
          <a:xfrm>
            <a:off x="9848573" y="4223106"/>
            <a:ext cx="2944928" cy="369332"/>
          </a:xfrm>
          <a:prstGeom prst="rect">
            <a:avLst/>
          </a:prstGeom>
          <a:noFill/>
        </p:spPr>
        <p:txBody>
          <a:bodyPr wrap="square">
            <a:spAutoFit/>
          </a:bodyPr>
          <a:lstStyle/>
          <a:p>
            <a:pPr algn="ctr"/>
            <a:r>
              <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ABS</a:t>
            </a:r>
            <a:r>
              <a:rPr lang="zh-CN" altLang="en-US" b="1" i="0">
                <a:solidFill>
                  <a:schemeClr val="accent1">
                    <a:lumMod val="50000"/>
                  </a:schemeClr>
                </a:solidFill>
                <a:effectLst/>
                <a:highlight>
                  <a:srgbClr val="FFFFFF"/>
                </a:highlight>
                <a:latin typeface="黑体" panose="02010609060101010101" pitchFamily="49" charset="-122"/>
                <a:ea typeface="黑体" panose="02010609060101010101" pitchFamily="49" charset="-122"/>
              </a:rPr>
              <a:t>树脂</a:t>
            </a:r>
            <a:endParaRPr lang="en-US" altLang="zh-CN" b="1" i="0">
              <a:solidFill>
                <a:schemeClr val="accent1">
                  <a:lumMod val="50000"/>
                </a:schemeClr>
              </a:solidFill>
              <a:effectLst/>
              <a:highlight>
                <a:srgbClr val="FFFFFF"/>
              </a:highlight>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1EA8C7EF-7C2F-4B85-A32E-AAD5F113F5B9}"/>
              </a:ext>
            </a:extLst>
          </p:cNvPr>
          <p:cNvSpPr txBox="1"/>
          <p:nvPr/>
        </p:nvSpPr>
        <p:spPr>
          <a:xfrm>
            <a:off x="10014654" y="929620"/>
            <a:ext cx="1415772" cy="584775"/>
          </a:xfrm>
          <a:prstGeom prst="rect">
            <a:avLst/>
          </a:prstGeom>
          <a:noFill/>
        </p:spPr>
        <p:txBody>
          <a:bodyPr wrap="none" rtlCol="0">
            <a:spAutoFit/>
          </a:bodyPr>
          <a:lstStyle/>
          <a:p>
            <a:r>
              <a:rPr lang="zh-CN" altLang="en-US" sz="3200" b="1" dirty="0">
                <a:solidFill>
                  <a:srgbClr val="0070C0"/>
                </a:solidFill>
              </a:rPr>
              <a:t>命名？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1" name="灯片编号占位符 1"/>
          <p:cNvSpPr>
            <a:spLocks noGrp="1"/>
          </p:cNvSpPr>
          <p:nvPr>
            <p:ph type="sldNum" sz="quarter" idx="7"/>
          </p:nvPr>
        </p:nvSpPr>
        <p:spPr/>
        <p:txBody>
          <a:bodyPr/>
          <a:lstStyle/>
          <a:p>
            <a:pPr marL="38100" marR="0" lvl="0" indent="0" algn="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rPr>
              <a:pPr marL="38100" marR="0" lvl="0" indent="0" algn="r" defTabSz="914400" rtl="0" eaLnBrk="1" fontAlgn="auto" latinLnBrk="0" hangingPunct="1">
                <a:lnSpc>
                  <a:spcPts val="1630"/>
                </a:lnSpc>
                <a:spcBef>
                  <a:spcPts val="0"/>
                </a:spcBef>
                <a:spcAft>
                  <a:spcPts val="0"/>
                </a:spcAft>
                <a:buClrTx/>
                <a:buSzTx/>
                <a:buFontTx/>
                <a:buNone/>
                <a:tabLst/>
                <a:defRPr/>
              </a:pPr>
              <a:t>30</a:t>
            </a:fld>
            <a:endParaRPr kumimoji="0" lang="en-US" altLang="zh-CN" sz="1800" b="1" i="0" u="none" strike="noStrike" kern="1200" cap="none" spc="0" normalizeH="0" baseline="0" noProof="0" dirty="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49152" name="文本框 2"/>
          <p:cNvSpPr txBox="1"/>
          <p:nvPr/>
        </p:nvSpPr>
        <p:spPr>
          <a:xfrm>
            <a:off x="1771650" y="144156"/>
            <a:ext cx="86487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可聚合的单体</a:t>
            </a:r>
          </a:p>
        </p:txBody>
      </p:sp>
      <p:sp>
        <p:nvSpPr>
          <p:cNvPr id="1049153" name="文本框 6"/>
          <p:cNvSpPr txBox="1"/>
          <p:nvPr/>
        </p:nvSpPr>
        <p:spPr>
          <a:xfrm>
            <a:off x="697567" y="4355068"/>
            <a:ext cx="1981200" cy="396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HOOC-R-COOH</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54" name="文本框 7"/>
          <p:cNvSpPr txBox="1"/>
          <p:nvPr/>
        </p:nvSpPr>
        <p:spPr>
          <a:xfrm>
            <a:off x="3827022" y="4355068"/>
            <a:ext cx="1371600" cy="396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HO-R-OH</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55" name="文本框 8"/>
          <p:cNvSpPr txBox="1"/>
          <p:nvPr/>
        </p:nvSpPr>
        <p:spPr>
          <a:xfrm>
            <a:off x="697567" y="5070874"/>
            <a:ext cx="1981200" cy="7010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R’OOC-R-COOR’</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344" name="组合 15"/>
          <p:cNvGrpSpPr/>
          <p:nvPr/>
        </p:nvGrpSpPr>
        <p:grpSpPr>
          <a:xfrm>
            <a:off x="3827022" y="5070874"/>
            <a:ext cx="1219200" cy="765572"/>
            <a:chOff x="3505200" y="2468406"/>
            <a:chExt cx="1219200" cy="765572"/>
          </a:xfrm>
        </p:grpSpPr>
        <p:sp>
          <p:nvSpPr>
            <p:cNvPr id="1049156" name="文本框 12"/>
            <p:cNvSpPr txBox="1"/>
            <p:nvPr/>
          </p:nvSpPr>
          <p:spPr>
            <a:xfrm>
              <a:off x="3505200" y="2468406"/>
              <a:ext cx="1219200" cy="7010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HO-R-OH</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57" name="文本框 13"/>
            <p:cNvSpPr txBox="1"/>
            <p:nvPr/>
          </p:nvSpPr>
          <p:spPr>
            <a:xfrm>
              <a:off x="3565895" y="2761538"/>
              <a:ext cx="792480" cy="15240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58" name="文本框 14"/>
            <p:cNvSpPr txBox="1"/>
            <p:nvPr/>
          </p:nvSpPr>
          <p:spPr>
            <a:xfrm>
              <a:off x="3962400" y="2837738"/>
              <a:ext cx="609600" cy="3962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OH</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sp>
        <p:nvSpPr>
          <p:cNvPr id="1049159" name="文本框 16"/>
          <p:cNvSpPr txBox="1"/>
          <p:nvPr/>
        </p:nvSpPr>
        <p:spPr>
          <a:xfrm>
            <a:off x="697567" y="5879068"/>
            <a:ext cx="1981200" cy="3962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ClOC</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-R-</a:t>
            </a:r>
            <a:r>
              <a:rPr kumimoji="0" lang="en-US" altLang="zh-CN" sz="18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COCl</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60" name="文本框 17"/>
          <p:cNvSpPr txBox="1"/>
          <p:nvPr/>
        </p:nvSpPr>
        <p:spPr>
          <a:xfrm>
            <a:off x="3802716" y="5879068"/>
            <a:ext cx="1395906" cy="7010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a:t>
            </a:r>
            <a:r>
              <a:rPr kumimoji="0" lang="en-US" altLang="zh-CN"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rPr>
              <a:t>2</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N-R-NH</a:t>
            </a:r>
            <a:r>
              <a:rPr kumimoji="0" lang="en-US" altLang="zh-CN"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rPr>
              <a:t>2</a:t>
            </a:r>
            <a:endParaRPr kumimoji="0" lang="zh-CN" altLang="en-US"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endParaRPr>
          </a:p>
        </p:txBody>
      </p:sp>
      <p:sp>
        <p:nvSpPr>
          <p:cNvPr id="1049161" name="文本框 18"/>
          <p:cNvSpPr txBox="1"/>
          <p:nvPr/>
        </p:nvSpPr>
        <p:spPr>
          <a:xfrm>
            <a:off x="482600" y="3672489"/>
            <a:ext cx="1981200" cy="3962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OH-R-COOH</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62" name="文本框 19"/>
          <p:cNvSpPr txBox="1"/>
          <p:nvPr/>
        </p:nvSpPr>
        <p:spPr>
          <a:xfrm>
            <a:off x="3464510" y="3672489"/>
            <a:ext cx="1981200" cy="396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a:t>
            </a:r>
            <a:r>
              <a:rPr kumimoji="0" lang="en-US" altLang="zh-CN"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rPr>
              <a:t>2</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N-R-COOH</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63" name="文本框 20"/>
          <p:cNvSpPr txBox="1"/>
          <p:nvPr/>
        </p:nvSpPr>
        <p:spPr>
          <a:xfrm>
            <a:off x="6452877" y="3329025"/>
            <a:ext cx="1219200" cy="3962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a:t>
            </a:r>
            <a:r>
              <a:rPr kumimoji="0" lang="en-US" altLang="zh-CN"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rPr>
              <a:t>2</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C=CH</a:t>
            </a:r>
            <a:r>
              <a:rPr kumimoji="0" lang="en-US" altLang="zh-CN"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rPr>
              <a:t>2</a:t>
            </a:r>
            <a:endParaRPr kumimoji="0" lang="zh-CN" altLang="en-US"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endParaRPr>
          </a:p>
        </p:txBody>
      </p:sp>
      <p:sp>
        <p:nvSpPr>
          <p:cNvPr id="1049164" name="文本框 21"/>
          <p:cNvSpPr txBox="1"/>
          <p:nvPr/>
        </p:nvSpPr>
        <p:spPr>
          <a:xfrm>
            <a:off x="7900677" y="3329025"/>
            <a:ext cx="1219200" cy="3962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HC≡CH</a:t>
            </a:r>
            <a:endParaRPr kumimoji="0" lang="zh-CN" altLang="en-US"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endParaRPr>
          </a:p>
        </p:txBody>
      </p:sp>
      <p:sp>
        <p:nvSpPr>
          <p:cNvPr id="1049165" name="文本框 22"/>
          <p:cNvSpPr txBox="1"/>
          <p:nvPr/>
        </p:nvSpPr>
        <p:spPr>
          <a:xfrm>
            <a:off x="10801532" y="3324928"/>
            <a:ext cx="1219200" cy="396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HC≡C-R</a:t>
            </a:r>
            <a:endParaRPr kumimoji="0" lang="zh-CN" altLang="en-US"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endParaRPr>
          </a:p>
        </p:txBody>
      </p:sp>
      <p:sp>
        <p:nvSpPr>
          <p:cNvPr id="1049166" name="文本框 23"/>
          <p:cNvSpPr txBox="1"/>
          <p:nvPr/>
        </p:nvSpPr>
        <p:spPr>
          <a:xfrm>
            <a:off x="9201332" y="3324928"/>
            <a:ext cx="1447800" cy="396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a:t>
            </a:r>
            <a:r>
              <a:rPr kumimoji="0" lang="en-US" altLang="zh-CN" sz="1800" b="0" i="0" u="none" strike="noStrike" kern="1200" cap="none" spc="0" normalizeH="0" baseline="-25000" noProof="0" dirty="0">
                <a:ln>
                  <a:noFill/>
                </a:ln>
                <a:solidFill>
                  <a:prstClr val="black"/>
                </a:solidFill>
                <a:effectLst/>
                <a:uLnTx/>
                <a:uFillTx/>
                <a:latin typeface="等线"/>
                <a:ea typeface="等线" panose="02010600030101010101" pitchFamily="2" charset="-122"/>
                <a:cs typeface="+mn-cs"/>
              </a:rPr>
              <a:t>2</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C=CH-R</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67" name="矩形: 圆角 24"/>
          <p:cNvSpPr/>
          <p:nvPr/>
        </p:nvSpPr>
        <p:spPr>
          <a:xfrm>
            <a:off x="477765" y="3448727"/>
            <a:ext cx="5031827" cy="3104473"/>
          </a:xfrm>
          <a:prstGeom prst="roundRect">
            <a:avLst/>
          </a:prstGeom>
          <a:noFill/>
          <a:ln>
            <a:solidFill>
              <a:srgbClr val="92D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168" name="矩形: 圆角 26"/>
          <p:cNvSpPr/>
          <p:nvPr/>
        </p:nvSpPr>
        <p:spPr>
          <a:xfrm>
            <a:off x="6394632" y="3140126"/>
            <a:ext cx="5492568" cy="909731"/>
          </a:xfrm>
          <a:prstGeom prst="roundRect">
            <a:avLst/>
          </a:prstGeom>
          <a:noFill/>
          <a:ln>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169" name="文本框 27"/>
          <p:cNvSpPr txBox="1"/>
          <p:nvPr/>
        </p:nvSpPr>
        <p:spPr>
          <a:xfrm>
            <a:off x="457200" y="2542608"/>
            <a:ext cx="4222997" cy="88391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羟基酸、氨基酸、二（多）元胺、二（多）元酸、二（多）元醇</a:t>
            </a:r>
          </a:p>
        </p:txBody>
      </p:sp>
      <p:sp>
        <p:nvSpPr>
          <p:cNvPr id="1049170" name="文本框 33"/>
          <p:cNvSpPr txBox="1"/>
          <p:nvPr/>
        </p:nvSpPr>
        <p:spPr>
          <a:xfrm>
            <a:off x="560812" y="811486"/>
            <a:ext cx="11248347" cy="118871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聚合最基本的要求：每个单体分子必须能够通过化学反应连接到两个（或多个）其他单体分子。</a:t>
            </a:r>
            <a:endPar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049171" name="Rectangle 3"/>
          <p:cNvSpPr txBox="1">
            <a:spLocks noChangeArrowheads="1"/>
          </p:cNvSpPr>
          <p:nvPr/>
        </p:nvSpPr>
        <p:spPr>
          <a:xfrm>
            <a:off x="-228601" y="1943898"/>
            <a:ext cx="6681477" cy="67690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003399"/>
                </a:solidFill>
                <a:effectLst/>
                <a:uLnTx/>
                <a:uFillTx/>
                <a:latin typeface="Arial"/>
                <a:ea typeface="黑体"/>
                <a:cs typeface="+mn-cs"/>
              </a:rPr>
              <a:t>含有两个或以上的末端官能团的单体</a:t>
            </a:r>
            <a:endParaRPr kumimoji="1" lang="zh-CN" altLang="en-US" sz="1800" b="0" i="0" u="none" strike="noStrike" kern="0" cap="none" spc="0" normalizeH="0" baseline="0" noProof="0" dirty="0">
              <a:ln>
                <a:noFill/>
              </a:ln>
              <a:solidFill>
                <a:srgbClr val="003399"/>
              </a:solidFill>
              <a:effectLst/>
              <a:uLnTx/>
              <a:uFillTx/>
              <a:latin typeface="Arial" panose="020B0604020202020204"/>
              <a:ea typeface="黑体" panose="02010609060101010101" pitchFamily="49"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0" cap="none" spc="0" normalizeH="0" baseline="0" noProof="0" dirty="0">
              <a:ln>
                <a:noFill/>
              </a:ln>
              <a:solidFill>
                <a:srgbClr val="003399"/>
              </a:solidFill>
              <a:effectLst/>
              <a:uLnTx/>
              <a:uFillTx/>
              <a:latin typeface="Arial" panose="020B0604020202020204"/>
              <a:ea typeface="黑体" panose="02010609060101010101" pitchFamily="49" charset="-122"/>
              <a:cs typeface="+mn-cs"/>
            </a:endParaRPr>
          </a:p>
        </p:txBody>
      </p:sp>
      <p:sp>
        <p:nvSpPr>
          <p:cNvPr id="1049172" name="Rectangle 3"/>
          <p:cNvSpPr txBox="1">
            <a:spLocks noChangeArrowheads="1"/>
          </p:cNvSpPr>
          <p:nvPr/>
        </p:nvSpPr>
        <p:spPr>
          <a:xfrm>
            <a:off x="5745656" y="1966527"/>
            <a:ext cx="5938344" cy="67690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003399"/>
                </a:solidFill>
                <a:effectLst/>
                <a:uLnTx/>
                <a:uFillTx/>
                <a:latin typeface="Arial"/>
                <a:ea typeface="黑体"/>
                <a:cs typeface="+mn-cs"/>
              </a:rPr>
              <a:t>含有多重键的单体</a:t>
            </a:r>
            <a:endParaRPr kumimoji="1" lang="zh-CN" altLang="en-US" sz="1800" b="0" i="0" u="none" strike="noStrike" kern="0" cap="none" spc="0" normalizeH="0" baseline="0" noProof="0" dirty="0">
              <a:ln>
                <a:noFill/>
              </a:ln>
              <a:solidFill>
                <a:srgbClr val="003399"/>
              </a:solidFill>
              <a:effectLst/>
              <a:uLnTx/>
              <a:uFillTx/>
              <a:latin typeface="Arial" panose="020B0604020202020204"/>
              <a:ea typeface="黑体" panose="02010609060101010101" pitchFamily="49"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0" cap="none" spc="0" normalizeH="0" baseline="0" noProof="0" dirty="0">
              <a:ln>
                <a:noFill/>
              </a:ln>
              <a:solidFill>
                <a:srgbClr val="003399"/>
              </a:solidFill>
              <a:effectLst/>
              <a:uLnTx/>
              <a:uFillTx/>
              <a:latin typeface="Arial" panose="020B0604020202020204"/>
              <a:ea typeface="黑体" panose="02010609060101010101" pitchFamily="49" charset="-122"/>
              <a:cs typeface="+mn-cs"/>
            </a:endParaRPr>
          </a:p>
        </p:txBody>
      </p:sp>
      <p:sp>
        <p:nvSpPr>
          <p:cNvPr id="1049173" name="文本框 32"/>
          <p:cNvSpPr txBox="1"/>
          <p:nvPr/>
        </p:nvSpPr>
        <p:spPr>
          <a:xfrm>
            <a:off x="6629400" y="2590800"/>
            <a:ext cx="4222997" cy="48767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烯烃、炔烃、甲醛等</a:t>
            </a:r>
            <a:endParaRPr kumimoji="0" lang="en-US" altLang="zh-CN"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174" name="Rectangle 3"/>
          <p:cNvSpPr txBox="1">
            <a:spLocks noChangeArrowheads="1"/>
          </p:cNvSpPr>
          <p:nvPr/>
        </p:nvSpPr>
        <p:spPr>
          <a:xfrm>
            <a:off x="5775891" y="4114800"/>
            <a:ext cx="5938344" cy="67690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003399"/>
                </a:solidFill>
                <a:effectLst/>
                <a:uLnTx/>
                <a:uFillTx/>
                <a:latin typeface="Arial"/>
                <a:ea typeface="黑体"/>
                <a:cs typeface="+mn-cs"/>
              </a:rPr>
              <a:t>杂环单体</a:t>
            </a:r>
            <a:endParaRPr kumimoji="1" lang="zh-CN" altLang="en-US" sz="1800" b="0" i="0" u="none" strike="noStrike" kern="0" cap="none" spc="0" normalizeH="0" baseline="0" noProof="0" dirty="0">
              <a:ln>
                <a:noFill/>
              </a:ln>
              <a:solidFill>
                <a:srgbClr val="003399"/>
              </a:solidFill>
              <a:effectLst/>
              <a:uLnTx/>
              <a:uFillTx/>
              <a:latin typeface="Arial" panose="020B0604020202020204"/>
              <a:ea typeface="黑体" panose="02010609060101010101" pitchFamily="49"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0" cap="none" spc="0" normalizeH="0" baseline="0" noProof="0" dirty="0">
              <a:ln>
                <a:noFill/>
              </a:ln>
              <a:solidFill>
                <a:srgbClr val="003399"/>
              </a:solidFill>
              <a:effectLst/>
              <a:uLnTx/>
              <a:uFillTx/>
              <a:latin typeface="Arial" panose="020B0604020202020204"/>
              <a:ea typeface="黑体" panose="02010609060101010101" pitchFamily="49" charset="-122"/>
              <a:cs typeface="+mn-cs"/>
            </a:endParaRPr>
          </a:p>
        </p:txBody>
      </p:sp>
      <p:sp>
        <p:nvSpPr>
          <p:cNvPr id="1049175" name="文本框 36"/>
          <p:cNvSpPr txBox="1"/>
          <p:nvPr/>
        </p:nvSpPr>
        <p:spPr>
          <a:xfrm>
            <a:off x="6629400" y="4696163"/>
            <a:ext cx="4222997" cy="48767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环氧、内酰胺、内酯等</a:t>
            </a:r>
            <a:endParaRPr kumimoji="0" lang="en-US" altLang="zh-CN"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2097295" name="图片 2097186"/>
          <p:cNvPicPr>
            <a:picLocks/>
          </p:cNvPicPr>
          <p:nvPr/>
        </p:nvPicPr>
        <p:blipFill>
          <a:blip r:embed="rId3"/>
          <a:stretch>
            <a:fillRect/>
          </a:stretch>
        </p:blipFill>
        <p:spPr>
          <a:xfrm>
            <a:off x="6309677" y="5124916"/>
            <a:ext cx="5662479" cy="136924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2" name="灯片编号占位符 1"/>
          <p:cNvSpPr>
            <a:spLocks noGrp="1"/>
          </p:cNvSpPr>
          <p:nvPr>
            <p:ph type="sldNum" sz="quarter" idx="7"/>
          </p:nvPr>
        </p:nvSpPr>
        <p:spPr>
          <a:xfrm>
            <a:off x="11684000" y="6635116"/>
            <a:ext cx="508000" cy="208915"/>
          </a:xfrm>
        </p:spPr>
        <p:txBody>
          <a:body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pitchFamily="34" charset="0"/>
                <a:ea typeface="黑体"/>
                <a:cs typeface="Arial" panose="020B0604020202020204" pitchFamily="34" charset="0"/>
              </a:rPr>
              <a:pPr marL="38100" marR="0" lvl="0" indent="0" algn="ctr" defTabSz="914400" rtl="0" eaLnBrk="1" fontAlgn="auto" latinLnBrk="0" hangingPunct="1">
                <a:lnSpc>
                  <a:spcPts val="1630"/>
                </a:lnSpc>
                <a:spcBef>
                  <a:spcPts val="0"/>
                </a:spcBef>
                <a:spcAft>
                  <a:spcPts val="0"/>
                </a:spcAft>
                <a:buClrTx/>
                <a:buSzTx/>
                <a:buFontTx/>
                <a:buNone/>
                <a:tabLst/>
                <a:defRPr/>
              </a:pPr>
              <a:t>31</a:t>
            </a:fld>
            <a:endParaRPr kumimoji="0" lang="en-US" altLang="zh-CN" sz="1800" b="1" i="0" u="none" strike="noStrike" kern="1200" cap="none" spc="0" normalizeH="0" baseline="0" noProof="0" dirty="0">
              <a:ln>
                <a:noFill/>
              </a:ln>
              <a:solidFill>
                <a:srgbClr val="00264C"/>
              </a:solidFill>
              <a:effectLst/>
              <a:uLnTx/>
              <a:uFillTx/>
              <a:latin typeface="Arial" panose="020B0604020202020204" pitchFamily="34" charset="0"/>
              <a:ea typeface="黑体"/>
              <a:cs typeface="Arial" panose="020B0604020202020204" pitchFamily="34" charset="0"/>
            </a:endParaRPr>
          </a:p>
        </p:txBody>
      </p:sp>
      <p:graphicFrame>
        <p:nvGraphicFramePr>
          <p:cNvPr id="4194312" name="对象 7"/>
          <p:cNvGraphicFramePr>
            <a:graphicFrameLocks noChangeAspect="1"/>
          </p:cNvGraphicFramePr>
          <p:nvPr>
            <p:custDataLst>
              <p:tags r:id="rId2"/>
            </p:custDataLst>
          </p:nvPr>
        </p:nvGraphicFramePr>
        <p:xfrm>
          <a:off x="730549" y="2453722"/>
          <a:ext cx="1027302" cy="288000"/>
        </p:xfrm>
        <a:graphic>
          <a:graphicData uri="http://schemas.openxmlformats.org/presentationml/2006/ole">
            <mc:AlternateContent xmlns:mc="http://schemas.openxmlformats.org/markup-compatibility/2006">
              <mc:Choice xmlns:v="urn:schemas-microsoft-com:vml" Requires="v">
                <p:oleObj spid="_x0000_s5152" name="CS ChemDraw Drawing" r:id="rId14" imgW="469900" imgH="135255" progId="ChemDraw.Document.6.0">
                  <p:embed/>
                </p:oleObj>
              </mc:Choice>
              <mc:Fallback>
                <p:oleObj name="CS ChemDraw Drawing" r:id="rId14" imgW="469900" imgH="135255" progId="ChemDraw.Document.6.0">
                  <p:embed/>
                  <p:pic>
                    <p:nvPicPr>
                      <p:cNvPr id="4194312" name="对象 7"/>
                      <p:cNvPicPr>
                        <a:picLocks/>
                      </p:cNvPicPr>
                      <p:nvPr/>
                    </p:nvPicPr>
                    <p:blipFill>
                      <a:blip r:embed="rId15"/>
                      <a:stretch>
                        <a:fillRect/>
                      </a:stretch>
                    </p:blipFill>
                    <p:spPr>
                      <a:xfrm>
                        <a:off x="730549" y="2453722"/>
                        <a:ext cx="1027302" cy="288000"/>
                      </a:xfrm>
                      <a:prstGeom prst="rect">
                        <a:avLst/>
                      </a:prstGeom>
                    </p:spPr>
                  </p:pic>
                </p:oleObj>
              </mc:Fallback>
            </mc:AlternateContent>
          </a:graphicData>
        </a:graphic>
      </p:graphicFrame>
      <p:graphicFrame>
        <p:nvGraphicFramePr>
          <p:cNvPr id="4194313" name="对象 9"/>
          <p:cNvGraphicFramePr>
            <a:graphicFrameLocks noChangeAspect="1"/>
          </p:cNvGraphicFramePr>
          <p:nvPr>
            <p:custDataLst>
              <p:tags r:id="rId3"/>
            </p:custDataLst>
          </p:nvPr>
        </p:nvGraphicFramePr>
        <p:xfrm>
          <a:off x="5226626" y="2381974"/>
          <a:ext cx="1327545" cy="324000"/>
        </p:xfrm>
        <a:graphic>
          <a:graphicData uri="http://schemas.openxmlformats.org/presentationml/2006/ole">
            <mc:AlternateContent xmlns:mc="http://schemas.openxmlformats.org/markup-compatibility/2006">
              <mc:Choice xmlns:v="urn:schemas-microsoft-com:vml" Requires="v">
                <p:oleObj spid="_x0000_s5153" name="CS ChemDraw Drawing" r:id="rId16" imgW="631190" imgH="161290" progId="ChemDraw.Document.6.0">
                  <p:embed/>
                </p:oleObj>
              </mc:Choice>
              <mc:Fallback>
                <p:oleObj name="CS ChemDraw Drawing" r:id="rId16" imgW="631190" imgH="161290" progId="ChemDraw.Document.6.0">
                  <p:embed/>
                  <p:pic>
                    <p:nvPicPr>
                      <p:cNvPr id="4194313" name="对象 9"/>
                      <p:cNvPicPr>
                        <a:picLocks/>
                      </p:cNvPicPr>
                      <p:nvPr/>
                    </p:nvPicPr>
                    <p:blipFill>
                      <a:blip r:embed="rId17"/>
                      <a:stretch>
                        <a:fillRect/>
                      </a:stretch>
                    </p:blipFill>
                    <p:spPr>
                      <a:xfrm>
                        <a:off x="5226626" y="2381974"/>
                        <a:ext cx="1327545" cy="324000"/>
                      </a:xfrm>
                      <a:prstGeom prst="rect">
                        <a:avLst/>
                      </a:prstGeom>
                    </p:spPr>
                  </p:pic>
                </p:oleObj>
              </mc:Fallback>
            </mc:AlternateContent>
          </a:graphicData>
        </a:graphic>
      </p:graphicFrame>
      <p:graphicFrame>
        <p:nvGraphicFramePr>
          <p:cNvPr id="4194314" name="对象 11"/>
          <p:cNvGraphicFramePr>
            <a:graphicFrameLocks noChangeAspect="1"/>
          </p:cNvGraphicFramePr>
          <p:nvPr>
            <p:custDataLst>
              <p:tags r:id="rId4"/>
            </p:custDataLst>
          </p:nvPr>
        </p:nvGraphicFramePr>
        <p:xfrm>
          <a:off x="9371149" y="2093722"/>
          <a:ext cx="1055127" cy="720000"/>
        </p:xfrm>
        <a:graphic>
          <a:graphicData uri="http://schemas.openxmlformats.org/presentationml/2006/ole">
            <mc:AlternateContent xmlns:mc="http://schemas.openxmlformats.org/markup-compatibility/2006">
              <mc:Choice xmlns:v="urn:schemas-microsoft-com:vml" Requires="v">
                <p:oleObj spid="_x0000_s5154" name="CS ChemDraw Drawing" r:id="rId18" imgW="547370" imgH="373380" progId="ChemDraw.Document.6.0">
                  <p:embed/>
                </p:oleObj>
              </mc:Choice>
              <mc:Fallback>
                <p:oleObj name="CS ChemDraw Drawing" r:id="rId18" imgW="547370" imgH="373380" progId="ChemDraw.Document.6.0">
                  <p:embed/>
                  <p:pic>
                    <p:nvPicPr>
                      <p:cNvPr id="4194314" name="对象 11"/>
                      <p:cNvPicPr>
                        <a:picLocks/>
                      </p:cNvPicPr>
                      <p:nvPr/>
                    </p:nvPicPr>
                    <p:blipFill>
                      <a:blip r:embed="rId19"/>
                      <a:stretch>
                        <a:fillRect/>
                      </a:stretch>
                    </p:blipFill>
                    <p:spPr>
                      <a:xfrm>
                        <a:off x="9371149" y="2093722"/>
                        <a:ext cx="1055127" cy="720000"/>
                      </a:xfrm>
                      <a:prstGeom prst="rect">
                        <a:avLst/>
                      </a:prstGeom>
                    </p:spPr>
                  </p:pic>
                </p:oleObj>
              </mc:Fallback>
            </mc:AlternateContent>
          </a:graphicData>
        </a:graphic>
      </p:graphicFrame>
      <p:graphicFrame>
        <p:nvGraphicFramePr>
          <p:cNvPr id="4194315" name="对象 14"/>
          <p:cNvGraphicFramePr>
            <a:graphicFrameLocks noChangeAspect="1"/>
          </p:cNvGraphicFramePr>
          <p:nvPr>
            <p:custDataLst>
              <p:tags r:id="rId5"/>
            </p:custDataLst>
          </p:nvPr>
        </p:nvGraphicFramePr>
        <p:xfrm>
          <a:off x="730549" y="3567885"/>
          <a:ext cx="1038000" cy="288000"/>
        </p:xfrm>
        <a:graphic>
          <a:graphicData uri="http://schemas.openxmlformats.org/presentationml/2006/ole">
            <mc:AlternateContent xmlns:mc="http://schemas.openxmlformats.org/markup-compatibility/2006">
              <mc:Choice xmlns:v="urn:schemas-microsoft-com:vml" Requires="v">
                <p:oleObj spid="_x0000_s5155" name="CS ChemDraw Drawing" r:id="rId20" imgW="469900" imgH="135255" progId="ChemDraw.Document.6.0">
                  <p:embed/>
                </p:oleObj>
              </mc:Choice>
              <mc:Fallback>
                <p:oleObj name="CS ChemDraw Drawing" r:id="rId20" imgW="469900" imgH="135255" progId="ChemDraw.Document.6.0">
                  <p:embed/>
                  <p:pic>
                    <p:nvPicPr>
                      <p:cNvPr id="4194315" name="对象 14"/>
                      <p:cNvPicPr>
                        <a:picLocks/>
                      </p:cNvPicPr>
                      <p:nvPr/>
                    </p:nvPicPr>
                    <p:blipFill>
                      <a:blip r:embed="rId21"/>
                      <a:stretch>
                        <a:fillRect/>
                      </a:stretch>
                    </p:blipFill>
                    <p:spPr>
                      <a:xfrm>
                        <a:off x="730549" y="3567885"/>
                        <a:ext cx="1038000" cy="288000"/>
                      </a:xfrm>
                      <a:prstGeom prst="rect">
                        <a:avLst/>
                      </a:prstGeom>
                    </p:spPr>
                  </p:pic>
                </p:oleObj>
              </mc:Fallback>
            </mc:AlternateContent>
          </a:graphicData>
        </a:graphic>
      </p:graphicFrame>
      <p:graphicFrame>
        <p:nvGraphicFramePr>
          <p:cNvPr id="4194316" name="对象 26"/>
          <p:cNvGraphicFramePr>
            <a:graphicFrameLocks noChangeAspect="1"/>
          </p:cNvGraphicFramePr>
          <p:nvPr>
            <p:custDataLst>
              <p:tags r:id="rId6"/>
            </p:custDataLst>
          </p:nvPr>
        </p:nvGraphicFramePr>
        <p:xfrm>
          <a:off x="4083050" y="3289300"/>
          <a:ext cx="3678238" cy="323850"/>
        </p:xfrm>
        <a:graphic>
          <a:graphicData uri="http://schemas.openxmlformats.org/presentationml/2006/ole">
            <mc:AlternateContent xmlns:mc="http://schemas.openxmlformats.org/markup-compatibility/2006">
              <mc:Choice xmlns:v="urn:schemas-microsoft-com:vml" Requires="v">
                <p:oleObj spid="_x0000_s5156" name="CS ChemDraw Drawing" r:id="rId22" imgW="1835150" imgH="167640" progId="ChemDraw.Document.6.0">
                  <p:embed/>
                </p:oleObj>
              </mc:Choice>
              <mc:Fallback>
                <p:oleObj name="CS ChemDraw Drawing" r:id="rId22" imgW="1835150" imgH="167640" progId="ChemDraw.Document.6.0">
                  <p:embed/>
                  <p:pic>
                    <p:nvPicPr>
                      <p:cNvPr id="4194316" name="对象 26"/>
                      <p:cNvPicPr>
                        <a:picLocks/>
                      </p:cNvPicPr>
                      <p:nvPr/>
                    </p:nvPicPr>
                    <p:blipFill>
                      <a:blip r:embed="rId23"/>
                      <a:stretch>
                        <a:fillRect/>
                      </a:stretch>
                    </p:blipFill>
                    <p:spPr>
                      <a:xfrm>
                        <a:off x="4083050" y="3289300"/>
                        <a:ext cx="3678238" cy="323850"/>
                      </a:xfrm>
                      <a:prstGeom prst="rect">
                        <a:avLst/>
                      </a:prstGeom>
                    </p:spPr>
                  </p:pic>
                </p:oleObj>
              </mc:Fallback>
            </mc:AlternateContent>
          </a:graphicData>
        </a:graphic>
      </p:graphicFrame>
      <p:graphicFrame>
        <p:nvGraphicFramePr>
          <p:cNvPr id="4194317" name="对象 28"/>
          <p:cNvGraphicFramePr>
            <a:graphicFrameLocks noChangeAspect="1"/>
          </p:cNvGraphicFramePr>
          <p:nvPr>
            <p:custDataLst>
              <p:tags r:id="rId7"/>
            </p:custDataLst>
          </p:nvPr>
        </p:nvGraphicFramePr>
        <p:xfrm>
          <a:off x="8387427" y="2969838"/>
          <a:ext cx="3004366" cy="972000"/>
        </p:xfrm>
        <a:graphic>
          <a:graphicData uri="http://schemas.openxmlformats.org/presentationml/2006/ole">
            <mc:AlternateContent xmlns:mc="http://schemas.openxmlformats.org/markup-compatibility/2006">
              <mc:Choice xmlns:v="urn:schemas-microsoft-com:vml" Requires="v">
                <p:oleObj spid="_x0000_s5157" name="CS ChemDraw Drawing" r:id="rId24" imgW="1738630" imgH="566420" progId="ChemDraw.Document.6.0">
                  <p:embed/>
                </p:oleObj>
              </mc:Choice>
              <mc:Fallback>
                <p:oleObj name="CS ChemDraw Drawing" r:id="rId24" imgW="1738630" imgH="566420" progId="ChemDraw.Document.6.0">
                  <p:embed/>
                  <p:pic>
                    <p:nvPicPr>
                      <p:cNvPr id="4194317" name="对象 28"/>
                      <p:cNvPicPr>
                        <a:picLocks/>
                      </p:cNvPicPr>
                      <p:nvPr/>
                    </p:nvPicPr>
                    <p:blipFill>
                      <a:blip r:embed="rId25"/>
                      <a:stretch>
                        <a:fillRect/>
                      </a:stretch>
                    </p:blipFill>
                    <p:spPr>
                      <a:xfrm>
                        <a:off x="8387427" y="2969838"/>
                        <a:ext cx="3004366" cy="972000"/>
                      </a:xfrm>
                      <a:prstGeom prst="rect">
                        <a:avLst/>
                      </a:prstGeom>
                    </p:spPr>
                  </p:pic>
                </p:oleObj>
              </mc:Fallback>
            </mc:AlternateContent>
          </a:graphicData>
        </a:graphic>
      </p:graphicFrame>
      <p:graphicFrame>
        <p:nvGraphicFramePr>
          <p:cNvPr id="4194318" name="对象 10"/>
          <p:cNvGraphicFramePr>
            <a:graphicFrameLocks noChangeAspect="1"/>
          </p:cNvGraphicFramePr>
          <p:nvPr>
            <p:custDataLst>
              <p:tags r:id="rId8"/>
            </p:custDataLst>
          </p:nvPr>
        </p:nvGraphicFramePr>
        <p:xfrm>
          <a:off x="568842" y="4398712"/>
          <a:ext cx="1360799" cy="324000"/>
        </p:xfrm>
        <a:graphic>
          <a:graphicData uri="http://schemas.openxmlformats.org/presentationml/2006/ole">
            <mc:AlternateContent xmlns:mc="http://schemas.openxmlformats.org/markup-compatibility/2006">
              <mc:Choice xmlns:v="urn:schemas-microsoft-com:vml" Requires="v">
                <p:oleObj spid="_x0000_s5158" name="CS ChemDraw Drawing" r:id="rId26" imgW="682625" imgH="167640" progId="ChemDraw.Document.6.0">
                  <p:embed/>
                </p:oleObj>
              </mc:Choice>
              <mc:Fallback>
                <p:oleObj name="CS ChemDraw Drawing" r:id="rId26" imgW="682625" imgH="167640" progId="ChemDraw.Document.6.0">
                  <p:embed/>
                  <p:pic>
                    <p:nvPicPr>
                      <p:cNvPr id="4194318" name="对象 10"/>
                      <p:cNvPicPr>
                        <a:picLocks/>
                      </p:cNvPicPr>
                      <p:nvPr/>
                    </p:nvPicPr>
                    <p:blipFill>
                      <a:blip r:embed="rId27"/>
                      <a:stretch>
                        <a:fillRect/>
                      </a:stretch>
                    </p:blipFill>
                    <p:spPr>
                      <a:xfrm>
                        <a:off x="568842" y="4398712"/>
                        <a:ext cx="1360799" cy="324000"/>
                      </a:xfrm>
                      <a:prstGeom prst="rect">
                        <a:avLst/>
                      </a:prstGeom>
                    </p:spPr>
                  </p:pic>
                </p:oleObj>
              </mc:Fallback>
            </mc:AlternateContent>
          </a:graphicData>
        </a:graphic>
      </p:graphicFrame>
      <p:graphicFrame>
        <p:nvGraphicFramePr>
          <p:cNvPr id="4194319" name="对象 33"/>
          <p:cNvGraphicFramePr>
            <a:graphicFrameLocks noChangeAspect="1"/>
          </p:cNvGraphicFramePr>
          <p:nvPr>
            <p:custDataLst>
              <p:tags r:id="rId9"/>
            </p:custDataLst>
          </p:nvPr>
        </p:nvGraphicFramePr>
        <p:xfrm>
          <a:off x="7967785" y="4932030"/>
          <a:ext cx="3843655" cy="548640"/>
        </p:xfrm>
        <a:graphic>
          <a:graphicData uri="http://schemas.openxmlformats.org/presentationml/2006/ole">
            <mc:AlternateContent xmlns:mc="http://schemas.openxmlformats.org/markup-compatibility/2006">
              <mc:Choice xmlns:v="urn:schemas-microsoft-com:vml" Requires="v">
                <p:oleObj spid="_x0000_s5159" name="CS ChemDraw Drawing" r:id="rId28" imgW="4069715" imgH="598805" progId="ChemDraw.Document.6.0">
                  <p:embed/>
                </p:oleObj>
              </mc:Choice>
              <mc:Fallback>
                <p:oleObj name="CS ChemDraw Drawing" r:id="rId28" imgW="4069715" imgH="598805" progId="ChemDraw.Document.6.0">
                  <p:embed/>
                  <p:pic>
                    <p:nvPicPr>
                      <p:cNvPr id="4194319" name="对象 33"/>
                      <p:cNvPicPr>
                        <a:picLocks/>
                      </p:cNvPicPr>
                      <p:nvPr/>
                    </p:nvPicPr>
                    <p:blipFill>
                      <a:blip r:embed="rId29"/>
                      <a:stretch>
                        <a:fillRect/>
                      </a:stretch>
                    </p:blipFill>
                    <p:spPr>
                      <a:xfrm>
                        <a:off x="7967785" y="4932030"/>
                        <a:ext cx="3843655" cy="548640"/>
                      </a:xfrm>
                      <a:prstGeom prst="rect">
                        <a:avLst/>
                      </a:prstGeom>
                    </p:spPr>
                  </p:pic>
                </p:oleObj>
              </mc:Fallback>
            </mc:AlternateContent>
          </a:graphicData>
        </a:graphic>
      </p:graphicFrame>
      <p:graphicFrame>
        <p:nvGraphicFramePr>
          <p:cNvPr id="4194320" name="对象 35"/>
          <p:cNvGraphicFramePr>
            <a:graphicFrameLocks noChangeAspect="1"/>
          </p:cNvGraphicFramePr>
          <p:nvPr>
            <p:custDataLst>
              <p:tags r:id="rId10"/>
            </p:custDataLst>
          </p:nvPr>
        </p:nvGraphicFramePr>
        <p:xfrm>
          <a:off x="4921690" y="5606400"/>
          <a:ext cx="1176000" cy="1008000"/>
        </p:xfrm>
        <a:graphic>
          <a:graphicData uri="http://schemas.openxmlformats.org/presentationml/2006/ole">
            <mc:AlternateContent xmlns:mc="http://schemas.openxmlformats.org/markup-compatibility/2006">
              <mc:Choice xmlns:v="urn:schemas-microsoft-com:vml" Requires="v">
                <p:oleObj spid="_x0000_s5160" name="CS ChemDraw Drawing" r:id="rId30" imgW="682625" imgH="586105" progId="ChemDraw.Document.6.0">
                  <p:embed/>
                </p:oleObj>
              </mc:Choice>
              <mc:Fallback>
                <p:oleObj name="CS ChemDraw Drawing" r:id="rId30" imgW="682625" imgH="586105" progId="ChemDraw.Document.6.0">
                  <p:embed/>
                  <p:pic>
                    <p:nvPicPr>
                      <p:cNvPr id="4194320" name="对象 35"/>
                      <p:cNvPicPr>
                        <a:picLocks/>
                      </p:cNvPicPr>
                      <p:nvPr/>
                    </p:nvPicPr>
                    <p:blipFill>
                      <a:blip r:embed="rId31"/>
                      <a:stretch>
                        <a:fillRect/>
                      </a:stretch>
                    </p:blipFill>
                    <p:spPr>
                      <a:xfrm>
                        <a:off x="4921690" y="5606400"/>
                        <a:ext cx="1176000" cy="1008000"/>
                      </a:xfrm>
                      <a:prstGeom prst="rect">
                        <a:avLst/>
                      </a:prstGeom>
                    </p:spPr>
                  </p:pic>
                </p:oleObj>
              </mc:Fallback>
            </mc:AlternateContent>
          </a:graphicData>
        </a:graphic>
      </p:graphicFrame>
      <p:graphicFrame>
        <p:nvGraphicFramePr>
          <p:cNvPr id="4194321" name="对象 37"/>
          <p:cNvGraphicFramePr>
            <a:graphicFrameLocks noChangeAspect="1"/>
          </p:cNvGraphicFramePr>
          <p:nvPr>
            <p:custDataLst>
              <p:tags r:id="rId11"/>
            </p:custDataLst>
          </p:nvPr>
        </p:nvGraphicFramePr>
        <p:xfrm>
          <a:off x="9352945" y="5616084"/>
          <a:ext cx="1073331" cy="1008000"/>
        </p:xfrm>
        <a:graphic>
          <a:graphicData uri="http://schemas.openxmlformats.org/presentationml/2006/ole">
            <mc:AlternateContent xmlns:mc="http://schemas.openxmlformats.org/markup-compatibility/2006">
              <mc:Choice xmlns:v="urn:schemas-microsoft-com:vml" Requires="v">
                <p:oleObj spid="_x0000_s5161" name="CS ChemDraw Drawing" r:id="rId32" imgW="624840" imgH="586105" progId="ChemDraw.Document.6.0">
                  <p:embed/>
                </p:oleObj>
              </mc:Choice>
              <mc:Fallback>
                <p:oleObj name="CS ChemDraw Drawing" r:id="rId32" imgW="624840" imgH="586105" progId="ChemDraw.Document.6.0">
                  <p:embed/>
                  <p:pic>
                    <p:nvPicPr>
                      <p:cNvPr id="4194321" name="对象 37"/>
                      <p:cNvPicPr>
                        <a:picLocks/>
                      </p:cNvPicPr>
                      <p:nvPr/>
                    </p:nvPicPr>
                    <p:blipFill>
                      <a:blip r:embed="rId33"/>
                      <a:stretch>
                        <a:fillRect/>
                      </a:stretch>
                    </p:blipFill>
                    <p:spPr>
                      <a:xfrm>
                        <a:off x="9352945" y="5616084"/>
                        <a:ext cx="1073331" cy="1008000"/>
                      </a:xfrm>
                      <a:prstGeom prst="rect">
                        <a:avLst/>
                      </a:prstGeom>
                    </p:spPr>
                  </p:pic>
                </p:oleObj>
              </mc:Fallback>
            </mc:AlternateContent>
          </a:graphicData>
        </a:graphic>
      </p:graphicFrame>
      <p:sp>
        <p:nvSpPr>
          <p:cNvPr id="1049183" name="标题 1"/>
          <p:cNvSpPr txBox="1"/>
          <p:nvPr/>
        </p:nvSpPr>
        <p:spPr>
          <a:xfrm>
            <a:off x="-5084" y="76200"/>
            <a:ext cx="12192000" cy="83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常见的聚合物、单体和官能团</a:t>
            </a:r>
          </a:p>
        </p:txBody>
      </p:sp>
      <p:pic>
        <p:nvPicPr>
          <p:cNvPr id="2097306" name="图片 2097171"/>
          <p:cNvPicPr>
            <a:picLocks/>
          </p:cNvPicPr>
          <p:nvPr/>
        </p:nvPicPr>
        <p:blipFill>
          <a:blip r:embed="rId34"/>
          <a:stretch>
            <a:fillRect/>
          </a:stretch>
        </p:blipFill>
        <p:spPr>
          <a:xfrm>
            <a:off x="423673" y="855438"/>
            <a:ext cx="11214580" cy="577244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7" name="灯片编号占位符 1"/>
          <p:cNvSpPr>
            <a:spLocks noGrp="1"/>
          </p:cNvSpPr>
          <p:nvPr>
            <p:ph type="sldNum" sz="quarter" idx="7"/>
          </p:nvPr>
        </p:nvSpPr>
        <p:spPr/>
        <p:txBody>
          <a:bodyPr/>
          <a:lstStyle/>
          <a:p>
            <a:pPr marL="38100" marR="0" lvl="0" indent="0" algn="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rPr>
              <a:pPr marL="38100" marR="0" lvl="0" indent="0" algn="r" defTabSz="914400" rtl="0" eaLnBrk="1" fontAlgn="auto" latinLnBrk="0" hangingPunct="1">
                <a:lnSpc>
                  <a:spcPts val="1630"/>
                </a:lnSpc>
                <a:spcBef>
                  <a:spcPts val="0"/>
                </a:spcBef>
                <a:spcAft>
                  <a:spcPts val="0"/>
                </a:spcAft>
                <a:buClrTx/>
                <a:buSzTx/>
                <a:buFontTx/>
                <a:buNone/>
                <a:tabLst/>
                <a:defRPr/>
              </a:pPr>
              <a:t>32</a:t>
            </a:fld>
            <a:endParaRPr kumimoji="0" lang="en-US" altLang="zh-CN" sz="1800" b="1" i="0" u="none" strike="noStrike" kern="1200" cap="none" spc="0" normalizeH="0" baseline="0" noProof="0" dirty="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352" name="Group 8"/>
          <p:cNvGrpSpPr/>
          <p:nvPr/>
        </p:nvGrpSpPr>
        <p:grpSpPr bwMode="auto">
          <a:xfrm>
            <a:off x="3399309" y="1892131"/>
            <a:ext cx="5383213" cy="769938"/>
            <a:chOff x="1008" y="981"/>
            <a:chExt cx="3391" cy="485"/>
          </a:xfrm>
        </p:grpSpPr>
        <p:sp>
          <p:nvSpPr>
            <p:cNvPr id="1049188" name="Oval 4"/>
            <p:cNvSpPr>
              <a:spLocks noChangeArrowheads="1"/>
            </p:cNvSpPr>
            <p:nvPr/>
          </p:nvSpPr>
          <p:spPr bwMode="auto">
            <a:xfrm>
              <a:off x="1008" y="1178"/>
              <a:ext cx="960" cy="288"/>
            </a:xfrm>
            <a:prstGeom prst="ellipse">
              <a:avLst/>
            </a:prstGeom>
            <a:solidFill>
              <a:schemeClr val="accent5">
                <a:lumMod val="40000"/>
                <a:lumOff val="60000"/>
              </a:schemeClr>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单体</a:t>
              </a:r>
            </a:p>
          </p:txBody>
        </p:sp>
        <p:sp>
          <p:nvSpPr>
            <p:cNvPr id="1049189" name="Oval 5"/>
            <p:cNvSpPr>
              <a:spLocks noChangeArrowheads="1"/>
            </p:cNvSpPr>
            <p:nvPr/>
          </p:nvSpPr>
          <p:spPr bwMode="auto">
            <a:xfrm>
              <a:off x="2911" y="1178"/>
              <a:ext cx="1488" cy="288"/>
            </a:xfrm>
            <a:prstGeom prst="ellipse">
              <a:avLst/>
            </a:prstGeom>
            <a:solidFill>
              <a:schemeClr val="accent5">
                <a:lumMod val="40000"/>
                <a:lumOff val="60000"/>
              </a:schemeClr>
            </a:solid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高分子</a:t>
              </a:r>
            </a:p>
          </p:txBody>
        </p:sp>
        <p:sp>
          <p:nvSpPr>
            <p:cNvPr id="1049190" name="Text Box 6"/>
            <p:cNvSpPr txBox="1">
              <a:spLocks noChangeArrowheads="1"/>
            </p:cNvSpPr>
            <p:nvPr/>
          </p:nvSpPr>
          <p:spPr bwMode="auto">
            <a:xfrm>
              <a:off x="1973" y="981"/>
              <a:ext cx="960" cy="291"/>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聚合反应</a:t>
              </a:r>
            </a:p>
          </p:txBody>
        </p:sp>
        <p:sp>
          <p:nvSpPr>
            <p:cNvPr id="1049191" name="AutoShape 7"/>
            <p:cNvSpPr>
              <a:spLocks noChangeArrowheads="1"/>
            </p:cNvSpPr>
            <p:nvPr/>
          </p:nvSpPr>
          <p:spPr bwMode="auto">
            <a:xfrm>
              <a:off x="2007" y="1269"/>
              <a:ext cx="864" cy="112"/>
            </a:xfrm>
            <a:prstGeom prst="rightArrow">
              <a:avLst>
                <a:gd name="adj1" fmla="val 50000"/>
                <a:gd name="adj2" fmla="val 150000"/>
              </a:avLst>
            </a:prstGeom>
            <a:solidFill>
              <a:schemeClr val="tx1"/>
            </a:solid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0000FF"/>
                </a:solidFill>
                <a:effectLst/>
                <a:highlight>
                  <a:srgbClr val="CCFFFF"/>
                </a:highlight>
                <a:uLnTx/>
                <a:uFillTx/>
                <a:latin typeface="黑体" panose="02010609060101010101" pitchFamily="49" charset="-122"/>
                <a:ea typeface="黑体" panose="02010609060101010101" pitchFamily="49" charset="-122"/>
                <a:cs typeface="+mn-cs"/>
              </a:endParaRPr>
            </a:p>
          </p:txBody>
        </p:sp>
      </p:grpSp>
      <p:sp>
        <p:nvSpPr>
          <p:cNvPr id="1049192" name="矩形 8"/>
          <p:cNvSpPr/>
          <p:nvPr/>
        </p:nvSpPr>
        <p:spPr>
          <a:xfrm>
            <a:off x="1905000" y="1213366"/>
            <a:ext cx="8229601" cy="461665"/>
          </a:xfrm>
          <a:prstGeom prst="rect">
            <a:avLst/>
          </a:prstGeom>
          <a:solidFill>
            <a:srgbClr val="CCFFFF"/>
          </a:solid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Arial"/>
                <a:ea typeface="黑体"/>
                <a:cs typeface="+mn-ea"/>
                <a:sym typeface="+mn-lt"/>
              </a:rPr>
              <a:t>聚合反应：由低分子单体合成高分子量聚合物的反应总称。</a:t>
            </a:r>
          </a:p>
        </p:txBody>
      </p:sp>
      <p:sp>
        <p:nvSpPr>
          <p:cNvPr id="1049193" name="Rectangle 3"/>
          <p:cNvSpPr>
            <a:spLocks noGrp="1" noChangeArrowheads="1"/>
          </p:cNvSpPr>
          <p:nvPr/>
        </p:nvSpPr>
        <p:spPr bwMode="auto">
          <a:xfrm>
            <a:off x="1981200" y="2879634"/>
            <a:ext cx="8229600" cy="3521166"/>
          </a:xfrm>
          <a:prstGeom prst="rect">
            <a:avLst/>
          </a:prstGeom>
          <a:noFill/>
          <a:ln w="19050">
            <a:solidFill>
              <a:schemeClr val="tx1"/>
            </a:solidFill>
            <a:prstDash val="sysDash"/>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35000"/>
              </a:spcBef>
              <a:spcAft>
                <a:spcPct val="0"/>
              </a:spcAft>
              <a:buFont typeface="Wingdings" panose="05000000000000000000" pitchFamily="2" charset="2"/>
              <a:buBlip>
                <a:blip r:embed="rId3"/>
              </a:buBlip>
              <a:defRPr sz="3200" b="1" kern="1200">
                <a:solidFill>
                  <a:schemeClr val="tx1"/>
                </a:solidFill>
                <a:latin typeface="+mn-lt"/>
                <a:ea typeface="+mn-ea"/>
                <a:cs typeface="+mn-cs"/>
              </a:defRPr>
            </a:lvl1pPr>
            <a:lvl2pPr marL="742950" indent="-285750" algn="l" rtl="0" fontAlgn="base">
              <a:spcBef>
                <a:spcPct val="35000"/>
              </a:spcBef>
              <a:spcAft>
                <a:spcPct val="0"/>
              </a:spcAft>
              <a:buFont typeface="Wingdings" panose="05000000000000000000" pitchFamily="2" charset="2"/>
              <a:buBlip>
                <a:blip r:embed="rId4"/>
              </a:buBlip>
              <a:defRPr sz="2800" b="1" kern="1200">
                <a:solidFill>
                  <a:schemeClr val="tx1"/>
                </a:solidFill>
                <a:latin typeface="+mn-lt"/>
                <a:ea typeface="+mn-ea"/>
                <a:cs typeface="+mn-cs"/>
              </a:defRPr>
            </a:lvl2pPr>
            <a:lvl3pPr marL="1143000" indent="-228600" algn="l" rtl="0" fontAlgn="base">
              <a:spcBef>
                <a:spcPct val="35000"/>
              </a:spcBef>
              <a:spcAft>
                <a:spcPct val="0"/>
              </a:spcAft>
              <a:buBlip>
                <a:blip r:embed="rId5"/>
              </a:buBlip>
              <a:defRPr sz="2400" b="1" kern="1200">
                <a:solidFill>
                  <a:schemeClr val="tx1"/>
                </a:solidFill>
                <a:latin typeface="+mn-lt"/>
                <a:ea typeface="+mn-ea"/>
                <a:cs typeface="+mn-cs"/>
              </a:defRPr>
            </a:lvl3pPr>
            <a:lvl4pPr marL="1600200" indent="-228600" algn="l" rtl="0" fontAlgn="base">
              <a:spcBef>
                <a:spcPct val="35000"/>
              </a:spcBef>
              <a:spcAft>
                <a:spcPct val="0"/>
              </a:spcAft>
              <a:buBlip>
                <a:blip r:embed="rId6"/>
              </a:buBlip>
              <a:defRPr sz="2000" b="1" kern="1200">
                <a:solidFill>
                  <a:schemeClr val="tx1"/>
                </a:solidFill>
                <a:latin typeface="+mn-lt"/>
                <a:ea typeface="+mn-ea"/>
                <a:cs typeface="+mn-cs"/>
              </a:defRPr>
            </a:lvl4pPr>
            <a:lvl5pPr marL="2057400" indent="-228600" algn="l" rtl="0" fontAlgn="base">
              <a:spcBef>
                <a:spcPct val="35000"/>
              </a:spcBef>
              <a:spcAft>
                <a:spcPct val="0"/>
              </a:spcAft>
              <a:buBlip>
                <a:blip r:embed="rId7"/>
              </a:buBlip>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50000"/>
              </a:lnSpc>
              <a:spcBef>
                <a:spcPct val="35000"/>
              </a:spcBef>
              <a:spcAft>
                <a:spcPct val="0"/>
              </a:spcAft>
              <a:buClrTx/>
              <a:buSzTx/>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按反应单体：</a:t>
            </a:r>
            <a:r>
              <a:rPr kumimoji="1"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均聚、共聚</a:t>
            </a:r>
          </a:p>
          <a:p>
            <a:pPr marL="342900" marR="0" lvl="0" indent="-342900" algn="l" defTabSz="914400" rtl="0" eaLnBrk="1" fontAlgn="base" latinLnBrk="0" hangingPunct="1">
              <a:lnSpc>
                <a:spcPct val="150000"/>
              </a:lnSpc>
              <a:spcBef>
                <a:spcPct val="35000"/>
              </a:spcBef>
              <a:spcAft>
                <a:spcPct val="0"/>
              </a:spcAft>
              <a:buClrTx/>
              <a:buSzTx/>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按反应活性中心：</a:t>
            </a:r>
            <a:r>
              <a:rPr kumimoji="1"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自由基聚合和离子聚合</a:t>
            </a:r>
          </a:p>
          <a:p>
            <a:pPr marL="342900" marR="0" lvl="0" indent="-342900" algn="l" defTabSz="914400" rtl="0" eaLnBrk="1" fontAlgn="base" latinLnBrk="0" hangingPunct="1">
              <a:lnSpc>
                <a:spcPct val="150000"/>
              </a:lnSpc>
              <a:spcBef>
                <a:spcPct val="35000"/>
              </a:spcBef>
              <a:spcAft>
                <a:spcPct val="0"/>
              </a:spcAft>
              <a:buClrTx/>
              <a:buSzTx/>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按反应类型：</a:t>
            </a:r>
            <a:r>
              <a:rPr kumimoji="1"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线形，开环，环化，转移，异构化</a:t>
            </a:r>
          </a:p>
          <a:p>
            <a:pPr marL="342900" marR="0" lvl="0" indent="-342900" algn="l" defTabSz="914400" rtl="0" eaLnBrk="1" fontAlgn="base" latinLnBrk="0" hangingPunct="1">
              <a:lnSpc>
                <a:spcPct val="150000"/>
              </a:lnSpc>
              <a:spcBef>
                <a:spcPct val="35000"/>
              </a:spcBef>
              <a:spcAft>
                <a:spcPct val="0"/>
              </a:spcAft>
              <a:buClrTx/>
              <a:buSzTx/>
              <a:buFont typeface="Wingdings" panose="05000000000000000000" pitchFamily="2" charset="2"/>
              <a:buChar char="Ø"/>
              <a:tabLst/>
              <a:defRPr/>
            </a:pPr>
            <a:r>
              <a:rPr kumimoji="1" lang="zh-CN" altLang="en-US" sz="2400" b="1" i="0" u="sng"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按元素组成和结构变化：加聚，缩聚</a:t>
            </a:r>
          </a:p>
          <a:p>
            <a:pPr marL="342900" marR="0" lvl="0" indent="-342900" algn="l" defTabSz="914400" rtl="0" eaLnBrk="1" fontAlgn="base" latinLnBrk="0" hangingPunct="1">
              <a:lnSpc>
                <a:spcPct val="150000"/>
              </a:lnSpc>
              <a:spcBef>
                <a:spcPct val="35000"/>
              </a:spcBef>
              <a:spcAft>
                <a:spcPct val="0"/>
              </a:spcAft>
              <a:buClrTx/>
              <a:buSzTx/>
              <a:buFont typeface="Wingdings" panose="05000000000000000000" pitchFamily="2" charset="2"/>
              <a:buChar char="Ø"/>
              <a:tabLst/>
              <a:defRPr/>
            </a:pPr>
            <a:r>
              <a:rPr kumimoji="1" lang="zh-CN" altLang="en-US" sz="2400" b="1" i="0" u="sng"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按聚合机理或动力学分类：连锁，逐步</a:t>
            </a:r>
            <a:endParaRPr kumimoji="1" lang="en-US" altLang="zh-CN" sz="2400" b="1" i="0" u="sng"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049194" name="标题 1"/>
          <p:cNvSpPr txBox="1"/>
          <p:nvPr/>
        </p:nvSpPr>
        <p:spPr>
          <a:xfrm>
            <a:off x="-5084" y="76200"/>
            <a:ext cx="12192000" cy="83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聚合反应</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8" name="灯片编号占位符 2"/>
          <p:cNvSpPr>
            <a:spLocks noGrp="1"/>
          </p:cNvSpPr>
          <p:nvPr>
            <p:ph type="sldNum" sz="quarter" idx="7"/>
          </p:nvPr>
        </p:nvSpPr>
        <p:spPr/>
        <p:txBody>
          <a:body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a:ea typeface="黑体" panose="02010609060101010101" pitchFamily="49" charset="-122"/>
                <a:cs typeface="+mn-ea"/>
                <a:sym typeface="+mn-lt"/>
              </a:rPr>
              <a:pPr marL="38100" marR="0" lvl="0" indent="0" algn="ctr" defTabSz="914400" rtl="0" eaLnBrk="1" fontAlgn="auto" latinLnBrk="0" hangingPunct="1">
                <a:lnSpc>
                  <a:spcPts val="1630"/>
                </a:lnSpc>
                <a:spcBef>
                  <a:spcPts val="0"/>
                </a:spcBef>
                <a:spcAft>
                  <a:spcPts val="0"/>
                </a:spcAft>
                <a:buClrTx/>
                <a:buSzTx/>
                <a:buFontTx/>
                <a:buNone/>
                <a:tabLst/>
                <a:defRPr/>
              </a:pPr>
              <a:t>33</a:t>
            </a:fld>
            <a:endParaRPr kumimoji="0" lang="en-US" altLang="zh-CN" sz="1800" b="1" i="0" u="none" strike="noStrike" kern="1200" cap="none" spc="0" normalizeH="0" baseline="0" noProof="0" dirty="0">
              <a:ln>
                <a:noFill/>
              </a:ln>
              <a:solidFill>
                <a:srgbClr val="00264C"/>
              </a:solidFill>
              <a:effectLst/>
              <a:uLnTx/>
              <a:uFillTx/>
              <a:latin typeface="Arial" panose="020B0604020202020204"/>
              <a:ea typeface="黑体" panose="02010609060101010101" pitchFamily="49" charset="-122"/>
              <a:cs typeface="+mn-ea"/>
              <a:sym typeface="+mn-lt"/>
            </a:endParaRPr>
          </a:p>
        </p:txBody>
      </p:sp>
      <p:sp>
        <p:nvSpPr>
          <p:cNvPr id="1049199" name="Rectangle 3"/>
          <p:cNvSpPr txBox="1">
            <a:spLocks noChangeArrowheads="1"/>
          </p:cNvSpPr>
          <p:nvPr/>
        </p:nvSpPr>
        <p:spPr>
          <a:xfrm>
            <a:off x="170486" y="1600499"/>
            <a:ext cx="10984865" cy="67690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800100" marR="0" lvl="1"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C0000"/>
                </a:solidFill>
                <a:effectLst/>
                <a:uLnTx/>
                <a:uFillTx/>
                <a:latin typeface="Arial"/>
                <a:ea typeface="黑体"/>
                <a:cs typeface="+mn-cs"/>
              </a:rPr>
              <a:t>加聚反应（</a:t>
            </a:r>
            <a:r>
              <a:rPr kumimoji="0" lang="en-US" altLang="zh-CN" sz="2400" b="1" i="0" u="none" strike="noStrike" kern="1200" cap="none" spc="0" normalizeH="0" baseline="0" noProof="0" dirty="0">
                <a:ln>
                  <a:noFill/>
                </a:ln>
                <a:solidFill>
                  <a:srgbClr val="CC0000"/>
                </a:solidFill>
                <a:effectLst/>
                <a:uLnTx/>
                <a:uFillTx/>
                <a:latin typeface="Arial"/>
                <a:ea typeface="黑体"/>
                <a:cs typeface="+mn-cs"/>
              </a:rPr>
              <a:t>addition polymerization</a:t>
            </a:r>
            <a:r>
              <a:rPr kumimoji="0" lang="zh-CN" altLang="en-US" sz="2400" b="1" i="0" u="none" strike="noStrike" kern="1200" cap="none" spc="0" normalizeH="0" baseline="0" noProof="0" dirty="0">
                <a:ln>
                  <a:noFill/>
                </a:ln>
                <a:solidFill>
                  <a:srgbClr val="CC0000"/>
                </a:solidFill>
                <a:effectLst/>
                <a:uLnTx/>
                <a:uFillTx/>
                <a:latin typeface="Arial"/>
                <a:ea typeface="黑体"/>
                <a:cs typeface="+mn-cs"/>
              </a:rPr>
              <a:t>）</a:t>
            </a:r>
            <a:r>
              <a:rPr kumimoji="0" lang="en-US" altLang="zh-CN" sz="2400" b="1" i="0" u="none" strike="noStrike" kern="1200" cap="none" spc="0" normalizeH="0" baseline="0" noProof="0" dirty="0">
                <a:ln>
                  <a:noFill/>
                </a:ln>
                <a:solidFill>
                  <a:srgbClr val="CC0000"/>
                </a:solidFill>
                <a:effectLst/>
                <a:uLnTx/>
                <a:uFillTx/>
                <a:latin typeface="Arial"/>
                <a:ea typeface="黑体"/>
                <a:cs typeface="+mn-cs"/>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烯类单体加成而聚合起来的反应。</a:t>
            </a:r>
            <a:endParaRPr kumimoji="1" lang="en-US" altLang="zh-CN" sz="2400" b="0" i="0" u="none" strike="noStrike" kern="0" cap="none" spc="0" normalizeH="0" baseline="0" noProof="0" dirty="0">
              <a:ln>
                <a:noFill/>
              </a:ln>
              <a:solidFill>
                <a:sysClr val="windowText" lastClr="000000"/>
              </a:solidFill>
              <a:effectLst/>
              <a:uLnTx/>
              <a:uFillTx/>
              <a:latin typeface="Arial" panose="020B0604020202020204"/>
              <a:ea typeface="黑体" panose="02010609060101010101" pitchFamily="49"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ysClr val="windowText" lastClr="000000"/>
              </a:solidFill>
              <a:effectLst/>
              <a:uLnTx/>
              <a:uFillTx/>
              <a:latin typeface="Arial" panose="020B0604020202020204"/>
              <a:ea typeface="黑体" panose="02010609060101010101" pitchFamily="49"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0" cap="none" spc="0" normalizeH="0" baseline="0" noProof="0" dirty="0">
              <a:ln>
                <a:noFill/>
              </a:ln>
              <a:solidFill>
                <a:sysClr val="windowText" lastClr="000000"/>
              </a:solidFill>
              <a:effectLst/>
              <a:uLnTx/>
              <a:uFillTx/>
              <a:latin typeface="Arial" panose="020B0604020202020204"/>
              <a:ea typeface="黑体" panose="02010609060101010101" pitchFamily="49" charset="-122"/>
              <a:cs typeface="+mn-cs"/>
            </a:endParaRPr>
          </a:p>
        </p:txBody>
      </p:sp>
      <p:sp>
        <p:nvSpPr>
          <p:cNvPr id="1049200" name="文本框 9"/>
          <p:cNvSpPr txBox="1"/>
          <p:nvPr/>
        </p:nvSpPr>
        <p:spPr>
          <a:xfrm>
            <a:off x="699386" y="905124"/>
            <a:ext cx="8978014" cy="676909"/>
          </a:xfrm>
          <a:prstGeom prst="rect">
            <a:avLst/>
          </a:prstGeom>
        </p:spPr>
        <p:txBody>
          <a:bodyPr/>
          <a:lstStyle>
            <a:defPPr>
              <a:defRPr lang="zh-CN"/>
            </a:defPPr>
            <a:lvl1pPr marR="0" lvl="0" indent="0" algn="ctr" fontAlgn="auto">
              <a:lnSpc>
                <a:spcPct val="150000"/>
              </a:lnSpc>
              <a:spcBef>
                <a:spcPts val="0"/>
              </a:spcBef>
              <a:spcAft>
                <a:spcPts val="0"/>
              </a:spcAft>
              <a:buClrTx/>
              <a:buSzTx/>
              <a:buFontTx/>
              <a:buNone/>
              <a:defRPr kumimoji="1" sz="2800" b="1" i="0" u="none" strike="noStrike" kern="0" cap="none" spc="0" normalizeH="0" baseline="0">
                <a:ln>
                  <a:noFill/>
                </a:ln>
                <a:solidFill>
                  <a:srgbClr val="C00000"/>
                </a:solidFill>
                <a:effectLst/>
                <a:uLnTx/>
                <a:uFillTx/>
                <a:latin typeface="Arial"/>
                <a:ea typeface="黑体"/>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zh-CN" sz="2800" b="1" i="0" u="none" strike="noStrike" kern="0" cap="none" spc="0" normalizeH="0" baseline="0" noProof="0" dirty="0">
                <a:ln>
                  <a:noFill/>
                </a:ln>
                <a:solidFill>
                  <a:srgbClr val="000080"/>
                </a:solidFill>
                <a:effectLst/>
                <a:uLnTx/>
                <a:uFillTx/>
                <a:latin typeface="Arial" panose="020B0604020202020204" pitchFamily="34" charset="0"/>
                <a:ea typeface="黑体"/>
                <a:cs typeface="Arial" panose="020B0604020202020204" pitchFamily="34" charset="0"/>
              </a:rPr>
              <a:t>1. </a:t>
            </a:r>
            <a:r>
              <a:rPr kumimoji="1" lang="zh-CN" altLang="en-US" sz="2800" b="1" i="0" u="none" strike="noStrike" kern="0" cap="none" spc="0" normalizeH="0" baseline="0" noProof="0" dirty="0">
                <a:ln>
                  <a:noFill/>
                </a:ln>
                <a:solidFill>
                  <a:srgbClr val="000080"/>
                </a:solidFill>
                <a:effectLst/>
                <a:uLnTx/>
                <a:uFillTx/>
                <a:latin typeface="Arial" panose="020B0604020202020204" pitchFamily="34" charset="0"/>
                <a:ea typeface="黑体"/>
                <a:cs typeface="Arial" panose="020B0604020202020204" pitchFamily="34" charset="0"/>
              </a:rPr>
              <a:t>按元素组成和结构变化分类（</a:t>
            </a:r>
            <a:r>
              <a:rPr kumimoji="1" lang="en-US" altLang="zh-CN" sz="2800" b="1" i="0" u="none" strike="noStrike" kern="0" cap="none" spc="0" normalizeH="0" baseline="0" noProof="0" dirty="0">
                <a:ln>
                  <a:noFill/>
                </a:ln>
                <a:solidFill>
                  <a:srgbClr val="000080"/>
                </a:solidFill>
                <a:effectLst/>
                <a:uLnTx/>
                <a:uFillTx/>
                <a:latin typeface="Arial" panose="020B0604020202020204" pitchFamily="34" charset="0"/>
                <a:ea typeface="黑体"/>
                <a:cs typeface="Arial" panose="020B0604020202020204" pitchFamily="34" charset="0"/>
              </a:rPr>
              <a:t>1929</a:t>
            </a:r>
            <a:r>
              <a:rPr kumimoji="1" lang="zh-CN" altLang="en-US" sz="2800" b="1" i="0" u="none" strike="noStrike" kern="0" cap="none" spc="0" normalizeH="0" baseline="0" noProof="0" dirty="0">
                <a:ln>
                  <a:noFill/>
                </a:ln>
                <a:solidFill>
                  <a:srgbClr val="000080"/>
                </a:solidFill>
                <a:effectLst/>
                <a:uLnTx/>
                <a:uFillTx/>
                <a:latin typeface="Arial" panose="020B0604020202020204" pitchFamily="34" charset="0"/>
                <a:ea typeface="黑体"/>
                <a:cs typeface="Arial" panose="020B0604020202020204" pitchFamily="34" charset="0"/>
              </a:rPr>
              <a:t>年</a:t>
            </a:r>
            <a:r>
              <a:rPr kumimoji="1" lang="en-US" altLang="zh-CN" sz="2800" b="1" i="0" u="none" strike="noStrike" kern="0" cap="none" spc="0" normalizeH="0" baseline="0" noProof="0" dirty="0">
                <a:ln>
                  <a:noFill/>
                </a:ln>
                <a:solidFill>
                  <a:srgbClr val="000080"/>
                </a:solidFill>
                <a:effectLst/>
                <a:uLnTx/>
                <a:uFillTx/>
                <a:latin typeface="Arial" panose="020B0604020202020204" pitchFamily="34" charset="0"/>
                <a:ea typeface="黑体"/>
                <a:cs typeface="Arial" panose="020B0604020202020204" pitchFamily="34" charset="0"/>
              </a:rPr>
              <a:t>Carothers</a:t>
            </a:r>
            <a:r>
              <a:rPr kumimoji="1" lang="zh-CN" altLang="en-US" sz="2800" b="1" i="0" u="none" strike="noStrike" kern="0" cap="none" spc="0" normalizeH="0" baseline="0" noProof="0" dirty="0">
                <a:ln>
                  <a:noFill/>
                </a:ln>
                <a:solidFill>
                  <a:srgbClr val="000080"/>
                </a:solidFill>
                <a:effectLst/>
                <a:uLnTx/>
                <a:uFillTx/>
                <a:latin typeface="Arial" panose="020B0604020202020204" pitchFamily="34" charset="0"/>
                <a:ea typeface="黑体"/>
                <a:cs typeface="Arial" panose="020B0604020202020204" pitchFamily="34" charset="0"/>
              </a:rPr>
              <a:t>提出）</a:t>
            </a:r>
          </a:p>
        </p:txBody>
      </p:sp>
      <p:sp>
        <p:nvSpPr>
          <p:cNvPr id="1049201" name="文本框 7"/>
          <p:cNvSpPr txBox="1"/>
          <p:nvPr/>
        </p:nvSpPr>
        <p:spPr>
          <a:xfrm>
            <a:off x="170486" y="3776941"/>
            <a:ext cx="11183314" cy="574581"/>
          </a:xfrm>
          <a:prstGeom prst="rect">
            <a:avLst/>
          </a:prstGeom>
        </p:spPr>
        <p:txBody>
          <a:bodyPr/>
          <a:lstStyle>
            <a:defPPr>
              <a:defRPr lang="zh-CN"/>
            </a:defPPr>
            <a:lvl2pPr marL="800100" marR="0" lvl="1" indent="-342900" algn="just" fontAlgn="auto">
              <a:lnSpc>
                <a:spcPct val="150000"/>
              </a:lnSpc>
              <a:spcBef>
                <a:spcPts val="0"/>
              </a:spcBef>
              <a:spcAft>
                <a:spcPts val="0"/>
              </a:spcAft>
              <a:buClrTx/>
              <a:buSzTx/>
              <a:buFont typeface="Wingdings" panose="05000000000000000000" pitchFamily="2" charset="2"/>
              <a:buChar char="Ø"/>
              <a:defRPr sz="2400">
                <a:solidFill>
                  <a:srgbClr val="CC0000"/>
                </a:solidFill>
                <a:latin typeface="Arial"/>
                <a:ea typeface="黑体"/>
              </a:defRPr>
            </a:lvl2pPr>
          </a:lstStyle>
          <a:p>
            <a:pPr marL="800100" marR="0" lvl="1"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C0000"/>
                </a:solidFill>
                <a:effectLst/>
                <a:uLnTx/>
                <a:uFillTx/>
                <a:latin typeface="Arial"/>
                <a:ea typeface="黑体"/>
                <a:cs typeface="+mn-cs"/>
                <a:sym typeface="+mn-ea"/>
              </a:rPr>
              <a:t>缩聚反应（</a:t>
            </a:r>
            <a:r>
              <a:rPr kumimoji="0" lang="en-US" altLang="zh-CN" sz="2400" b="1" i="0" u="none" strike="noStrike" kern="1200" cap="none" spc="0" normalizeH="0" baseline="0" noProof="0" dirty="0">
                <a:ln>
                  <a:noFill/>
                </a:ln>
                <a:solidFill>
                  <a:srgbClr val="CC0000"/>
                </a:solidFill>
                <a:effectLst/>
                <a:uLnTx/>
                <a:uFillTx/>
                <a:latin typeface="Arial"/>
                <a:ea typeface="黑体"/>
                <a:cs typeface="+mn-cs"/>
                <a:sym typeface="+mn-ea"/>
              </a:rPr>
              <a:t>polycondensation</a:t>
            </a:r>
            <a:r>
              <a:rPr kumimoji="0" lang="zh-CN" altLang="en-US" sz="2400" b="1" i="0" u="none" strike="noStrike" kern="1200" cap="none" spc="0" normalizeH="0" baseline="0" noProof="0" dirty="0">
                <a:ln>
                  <a:noFill/>
                </a:ln>
                <a:solidFill>
                  <a:srgbClr val="CC0000"/>
                </a:solidFill>
                <a:effectLst/>
                <a:uLnTx/>
                <a:uFillTx/>
                <a:latin typeface="Arial"/>
                <a:ea typeface="黑体"/>
                <a:cs typeface="+mn-cs"/>
                <a:sym typeface="+mn-ea"/>
              </a:rPr>
              <a:t>）</a:t>
            </a:r>
            <a:r>
              <a:rPr kumimoji="0" lang="en-US" altLang="zh-CN" sz="2400" b="1" i="0" u="none" strike="noStrike" kern="1200" cap="none" spc="0" normalizeH="0" baseline="0" noProof="0" dirty="0">
                <a:ln>
                  <a:noFill/>
                </a:ln>
                <a:solidFill>
                  <a:srgbClr val="CC0000"/>
                </a:solidFill>
                <a:effectLst/>
                <a:uLnTx/>
                <a:uFillTx/>
                <a:latin typeface="Arial"/>
                <a:ea typeface="黑体"/>
                <a:cs typeface="+mn-cs"/>
                <a:sym typeface="+mn-ea"/>
              </a:rPr>
              <a:t>: </a:t>
            </a:r>
            <a:r>
              <a:rPr kumimoji="0" lang="zh-CN" altLang="en-US" sz="2400" b="0" i="0" u="none" strike="noStrike" kern="1200" cap="none" spc="0" normalizeH="0" baseline="0" noProof="0" dirty="0">
                <a:ln>
                  <a:noFill/>
                </a:ln>
                <a:solidFill>
                  <a:prstClr val="black"/>
                </a:solidFill>
                <a:effectLst/>
                <a:uLnTx/>
                <a:uFillTx/>
                <a:latin typeface="Arial"/>
                <a:ea typeface="黑体"/>
                <a:cs typeface="+mn-cs"/>
                <a:sym typeface="+mn-ea"/>
              </a:rPr>
              <a:t>单体经多次缩合而聚合成大分子的反应。</a:t>
            </a:r>
            <a:endParaRPr kumimoji="0" lang="zh-CN" altLang="en-US" sz="24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202" name="文本框 18"/>
          <p:cNvSpPr txBox="1"/>
          <p:nvPr/>
        </p:nvSpPr>
        <p:spPr>
          <a:xfrm>
            <a:off x="1541803" y="6231378"/>
            <a:ext cx="9811997" cy="461665"/>
          </a:xfrm>
          <a:prstGeom prst="rect">
            <a:avLst/>
          </a:prstGeom>
          <a:noFill/>
        </p:spPr>
        <p:txBody>
          <a:bodyPr wrap="square">
            <a:spAutoFit/>
          </a:bodyPr>
          <a:lstStyle>
            <a:defPPr>
              <a:defRPr lang="zh-CN"/>
            </a:defPPr>
            <a:lvl1pPr>
              <a:defRPr sz="2400" b="1">
                <a:solidFill>
                  <a:srgbClr val="003399"/>
                </a:solidFill>
                <a:highlight>
                  <a:srgbClr val="FFFFCC"/>
                </a:highlight>
                <a:latin typeface="SimHei" panose="02010609060101010101" pitchFamily="49" charset="-122"/>
                <a:ea typeface="SimHei" panose="0201060906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3399"/>
                </a:solidFill>
                <a:effectLst/>
                <a:highlight>
                  <a:srgbClr val="FFFFCC"/>
                </a:highlight>
                <a:uLnTx/>
                <a:uFillTx/>
                <a:latin typeface="黑体"/>
                <a:ea typeface="黑体"/>
                <a:cs typeface="+mn-cs"/>
              </a:rPr>
              <a:t>如何区分？</a:t>
            </a:r>
            <a:r>
              <a:rPr kumimoji="0" lang="zh-CN" altLang="en-US" sz="2400" b="1" i="0" u="none" strike="noStrike" kern="1200" cap="none" spc="0" normalizeH="0" baseline="0" noProof="0" dirty="0">
                <a:ln>
                  <a:noFill/>
                </a:ln>
                <a:solidFill>
                  <a:prstClr val="black"/>
                </a:solidFill>
                <a:effectLst/>
                <a:highlight>
                  <a:srgbClr val="FFFFCC"/>
                </a:highlight>
                <a:uLnTx/>
                <a:uFillTx/>
                <a:latin typeface="黑体"/>
                <a:ea typeface="黑体"/>
                <a:cs typeface="+mn-cs"/>
              </a:rPr>
              <a:t>是否有低分子副产物生成是区分加聚和缩聚的显著特征</a:t>
            </a:r>
          </a:p>
        </p:txBody>
      </p:sp>
      <p:sp>
        <p:nvSpPr>
          <p:cNvPr id="1049203" name="文本框 10"/>
          <p:cNvSpPr txBox="1"/>
          <p:nvPr/>
        </p:nvSpPr>
        <p:spPr>
          <a:xfrm>
            <a:off x="5965621" y="4413423"/>
            <a:ext cx="5540579" cy="1737359"/>
          </a:xfrm>
          <a:prstGeom prst="rect">
            <a:avLst/>
          </a:prstGeom>
          <a:noFill/>
        </p:spPr>
        <p:txBody>
          <a:bodyPr wrap="square" rtlCol="0">
            <a:spAutoFit/>
          </a:bodyPr>
          <a:lstStyle>
            <a:defPPr>
              <a:defRPr lang="zh-CN"/>
            </a:defPPr>
            <a:lvl1pPr marL="342900" indent="-342900">
              <a:lnSpc>
                <a:spcPct val="150000"/>
              </a:lnSpc>
              <a:buFont typeface="Arial" panose="020B0604020202020204" pitchFamily="34" charset="0"/>
              <a:buChar char="•"/>
              <a:defRPr kumimoji="1" sz="2400" kern="0">
                <a:solidFill>
                  <a:srgbClr val="1F497D"/>
                </a:solidFill>
                <a:latin typeface="Arial" panose="020B0604020202020204"/>
                <a:ea typeface="黑体" panose="02010609060101010101" pitchFamily="49" charset="-122"/>
              </a:defRPr>
            </a:lvl1p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i="0" u="none" strike="noStrike" kern="0" cap="none" spc="0" normalizeH="0" baseline="0" noProof="0" dirty="0">
                <a:ln>
                  <a:noFill/>
                </a:ln>
                <a:solidFill>
                  <a:srgbClr val="1F497D"/>
                </a:solidFill>
                <a:effectLst/>
                <a:uLnTx/>
                <a:uFillTx/>
                <a:latin typeface="黑体" panose="02010609060101010101" pitchFamily="49" charset="-122"/>
                <a:ea typeface="黑体" panose="02010609060101010101" pitchFamily="49" charset="-122"/>
                <a:cs typeface="+mn-cs"/>
              </a:rPr>
              <a:t>官能团间反应，缩聚物有特征官能团</a:t>
            </a:r>
            <a:endParaRPr kumimoji="1" lang="en-US" altLang="zh-CN" sz="2400" b="0" i="0" u="none" strike="noStrike" kern="0" cap="none" spc="0" normalizeH="0" baseline="0" noProof="0" dirty="0">
              <a:ln>
                <a:noFill/>
              </a:ln>
              <a:solidFill>
                <a:srgbClr val="1F497D"/>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i="0" u="none" strike="noStrike" kern="0" cap="none" spc="0" normalizeH="0" baseline="0" noProof="0" dirty="0">
                <a:ln>
                  <a:noFill/>
                </a:ln>
                <a:solidFill>
                  <a:srgbClr val="1F497D"/>
                </a:solidFill>
                <a:effectLst/>
                <a:uLnTx/>
                <a:uFillTx/>
                <a:latin typeface="黑体" panose="02010609060101010101" pitchFamily="49" charset="-122"/>
                <a:ea typeface="黑体" panose="02010609060101010101" pitchFamily="49" charset="-122"/>
                <a:cs typeface="+mn-cs"/>
                <a:sym typeface="+mn-ea"/>
              </a:rPr>
              <a:t>缩聚物和单体分子量不成整数倍</a:t>
            </a:r>
            <a:endParaRPr kumimoji="1" lang="en-US" altLang="zh-CN" sz="2400" b="0" i="0" u="none" strike="noStrike" kern="0" cap="none" spc="0" normalizeH="0" baseline="0" noProof="0" dirty="0">
              <a:ln>
                <a:noFill/>
              </a:ln>
              <a:solidFill>
                <a:srgbClr val="1F497D"/>
              </a:solidFill>
              <a:effectLst/>
              <a:uLnTx/>
              <a:uFillTx/>
              <a:latin typeface="黑体" panose="02010609060101010101" pitchFamily="49" charset="-122"/>
              <a:ea typeface="黑体" panose="02010609060101010101" pitchFamily="49" charset="-122"/>
              <a:cs typeface="+mn-cs"/>
              <a:sym typeface="+mn-ea"/>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1"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sym typeface="+mn-ea"/>
              </a:rPr>
              <a:t>有低分子副产物</a:t>
            </a:r>
            <a:endParaRPr kumimoji="1" lang="en-US" altLang="zh-CN" sz="2400" b="1"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049204" name="文本框 11"/>
          <p:cNvSpPr txBox="1"/>
          <p:nvPr/>
        </p:nvSpPr>
        <p:spPr>
          <a:xfrm>
            <a:off x="5918200" y="2141455"/>
            <a:ext cx="5435600" cy="1737359"/>
          </a:xfrm>
          <a:prstGeom prst="rect">
            <a:avLst/>
          </a:prstGeom>
          <a:noFill/>
        </p:spPr>
        <p:txBody>
          <a:bodyPr wrap="square" rtlCol="0">
            <a:spAutoFit/>
          </a:bodyPr>
          <a:lstStyle>
            <a:defPPr>
              <a:defRPr lang="zh-CN"/>
            </a:defPPr>
            <a:lvl1pPr>
              <a:defRPr kumimoji="1" sz="2400" kern="0">
                <a:solidFill>
                  <a:srgbClr val="1F497D"/>
                </a:solidFill>
                <a:latin typeface="Arial" panose="020B0604020202020204"/>
                <a:ea typeface="黑体" panose="02010609060101010101" pitchFamily="49" charset="-122"/>
              </a:defRPr>
            </a:lvl1p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i="0" u="none" strike="noStrike" kern="0" cap="none" spc="0" normalizeH="0" baseline="0" noProof="0" dirty="0">
                <a:ln>
                  <a:noFill/>
                </a:ln>
                <a:solidFill>
                  <a:srgbClr val="1F497D"/>
                </a:solidFill>
                <a:effectLst/>
                <a:uLnTx/>
                <a:uFillTx/>
                <a:latin typeface="黑体" panose="02010609060101010101" pitchFamily="49" charset="-122"/>
                <a:ea typeface="黑体" panose="02010609060101010101" pitchFamily="49" charset="-122"/>
                <a:cs typeface="+mn-cs"/>
              </a:rPr>
              <a:t>结构单元与单体组成相同</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i="0" u="none" strike="noStrike" kern="0" cap="none" spc="0" normalizeH="0" baseline="0" noProof="0" dirty="0">
                <a:ln>
                  <a:noFill/>
                </a:ln>
                <a:solidFill>
                  <a:srgbClr val="1F497D"/>
                </a:solidFill>
                <a:effectLst/>
                <a:uLnTx/>
                <a:uFillTx/>
                <a:latin typeface="黑体" panose="02010609060101010101" pitchFamily="49" charset="-122"/>
                <a:ea typeface="黑体" panose="02010609060101010101" pitchFamily="49" charset="-122"/>
                <a:cs typeface="+mn-cs"/>
              </a:rPr>
              <a:t>缩聚物分子量是单体分子量的整数倍</a:t>
            </a:r>
            <a:endParaRPr kumimoji="1" lang="en-US" altLang="zh-CN" sz="2400" b="0" i="0" u="none" strike="noStrike" kern="0" cap="none" spc="0" normalizeH="0" baseline="0" noProof="0" dirty="0">
              <a:ln>
                <a:noFill/>
              </a:ln>
              <a:solidFill>
                <a:srgbClr val="1F497D"/>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1"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无小分子副产物</a:t>
            </a:r>
          </a:p>
        </p:txBody>
      </p:sp>
      <p:sp>
        <p:nvSpPr>
          <p:cNvPr id="1049205" name="标题 1"/>
          <p:cNvSpPr txBox="1"/>
          <p:nvPr/>
        </p:nvSpPr>
        <p:spPr>
          <a:xfrm>
            <a:off x="-5084" y="101485"/>
            <a:ext cx="12192000" cy="793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0" normalizeH="0" baseline="0" noProof="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rPr>
              <a:t>1.3.2 </a:t>
            </a: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聚合反应的分类</a:t>
            </a:r>
          </a:p>
        </p:txBody>
      </p:sp>
      <p:pic>
        <p:nvPicPr>
          <p:cNvPr id="2097307" name="图片 2097155"/>
          <p:cNvPicPr>
            <a:picLocks/>
          </p:cNvPicPr>
          <p:nvPr/>
        </p:nvPicPr>
        <p:blipFill>
          <a:blip r:embed="rId3"/>
          <a:stretch>
            <a:fillRect/>
          </a:stretch>
        </p:blipFill>
        <p:spPr>
          <a:xfrm>
            <a:off x="1098156" y="2256411"/>
            <a:ext cx="4423120" cy="1507445"/>
          </a:xfrm>
          <a:prstGeom prst="rect">
            <a:avLst/>
          </a:prstGeom>
        </p:spPr>
      </p:pic>
      <p:pic>
        <p:nvPicPr>
          <p:cNvPr id="2097308" name="图片 2097156"/>
          <p:cNvPicPr>
            <a:picLocks/>
          </p:cNvPicPr>
          <p:nvPr/>
        </p:nvPicPr>
        <p:blipFill>
          <a:blip r:embed="rId4"/>
          <a:stretch>
            <a:fillRect/>
          </a:stretch>
        </p:blipFill>
        <p:spPr>
          <a:xfrm>
            <a:off x="699385" y="4438233"/>
            <a:ext cx="5200897" cy="156280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9" name="灯片编号占位符 2"/>
          <p:cNvSpPr>
            <a:spLocks noGrp="1"/>
          </p:cNvSpPr>
          <p:nvPr>
            <p:ph type="sldNum" sz="quarter" idx="7"/>
          </p:nvPr>
        </p:nvSpPr>
        <p:spPr/>
        <p:txBody>
          <a:body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a:ea typeface="黑体" panose="02010609060101010101" pitchFamily="49" charset="-122"/>
                <a:cs typeface="+mn-ea"/>
                <a:sym typeface="+mn-lt"/>
              </a:rPr>
              <a:pPr marL="38100" marR="0" lvl="0" indent="0" algn="ctr" defTabSz="914400" rtl="0" eaLnBrk="1" fontAlgn="auto" latinLnBrk="0" hangingPunct="1">
                <a:lnSpc>
                  <a:spcPts val="1630"/>
                </a:lnSpc>
                <a:spcBef>
                  <a:spcPts val="0"/>
                </a:spcBef>
                <a:spcAft>
                  <a:spcPts val="0"/>
                </a:spcAft>
                <a:buClrTx/>
                <a:buSzTx/>
                <a:buFontTx/>
                <a:buNone/>
                <a:tabLst/>
                <a:defRPr/>
              </a:pPr>
              <a:t>34</a:t>
            </a:fld>
            <a:endParaRPr kumimoji="0" lang="en-US" altLang="zh-CN" sz="1800" b="1" i="0" u="none" strike="noStrike" kern="1200" cap="none" spc="0" normalizeH="0" baseline="0" noProof="0" dirty="0">
              <a:ln>
                <a:noFill/>
              </a:ln>
              <a:solidFill>
                <a:srgbClr val="00264C"/>
              </a:solidFill>
              <a:effectLst/>
              <a:uLnTx/>
              <a:uFillTx/>
              <a:latin typeface="Arial" panose="020B0604020202020204"/>
              <a:ea typeface="黑体" panose="02010609060101010101" pitchFamily="49" charset="-122"/>
              <a:cs typeface="+mn-ea"/>
              <a:sym typeface="+mn-lt"/>
            </a:endParaRPr>
          </a:p>
        </p:txBody>
      </p:sp>
      <p:graphicFrame>
        <p:nvGraphicFramePr>
          <p:cNvPr id="4194322" name="表格 36"/>
          <p:cNvGraphicFramePr>
            <a:graphicFrameLocks noGrp="1"/>
          </p:cNvGraphicFramePr>
          <p:nvPr/>
        </p:nvGraphicFramePr>
        <p:xfrm>
          <a:off x="761999" y="990600"/>
          <a:ext cx="10668000" cy="5183294"/>
        </p:xfrm>
        <a:graphic>
          <a:graphicData uri="http://schemas.openxmlformats.org/drawingml/2006/table">
            <a:tbl>
              <a:tblPr firstRow="1" bandRow="1">
                <a:tableStyleId>{5940675A-B579-460E-94D1-54222C63F5DA}</a:tableStyleId>
              </a:tblPr>
              <a:tblGrid>
                <a:gridCol w="53340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tblGrid>
              <a:tr h="860930">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solidFill>
                            <a:srgbClr val="C00000"/>
                          </a:solidFill>
                        </a:rPr>
                        <a:t>加聚</a:t>
                      </a:r>
                      <a:r>
                        <a:rPr kumimoji="1" lang="en-US" altLang="zh-CN" sz="2400" b="1" dirty="0">
                          <a:solidFill>
                            <a:srgbClr val="C00000"/>
                          </a:solidFill>
                        </a:rPr>
                        <a:t>(Addition Polymerization)</a:t>
                      </a:r>
                      <a:endParaRPr kumimoji="1" lang="en-US" altLang="zh-CN" sz="2400" b="1" dirty="0">
                        <a:solidFill>
                          <a:srgbClr val="C00000"/>
                        </a:solidFill>
                        <a:latin typeface="+mn-lt"/>
                        <a:ea typeface="+mn-ea"/>
                      </a:endParaRP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8FF"/>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solidFill>
                            <a:srgbClr val="C00000"/>
                          </a:solidFill>
                        </a:rPr>
                        <a:t>缩聚</a:t>
                      </a:r>
                      <a:r>
                        <a:rPr kumimoji="1" lang="en-US" altLang="zh-CN" sz="2400" b="1" dirty="0">
                          <a:solidFill>
                            <a:srgbClr val="C00000"/>
                          </a:solidFill>
                        </a:rPr>
                        <a:t>(Condensation Polymerization)</a:t>
                      </a:r>
                      <a:endParaRPr kumimoji="1" lang="en-US" altLang="zh-CN" sz="2400" b="1" dirty="0">
                        <a:solidFill>
                          <a:srgbClr val="C00000"/>
                        </a:solidFill>
                        <a:latin typeface="+mn-lt"/>
                        <a:ea typeface="+mn-ea"/>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8FF"/>
                    </a:solidFill>
                  </a:tcPr>
                </a:tc>
                <a:extLst>
                  <a:ext uri="{0D108BD9-81ED-4DB2-BD59-A6C34878D82A}">
                    <a16:rowId xmlns:a16="http://schemas.microsoft.com/office/drawing/2014/main" val="10000"/>
                  </a:ext>
                </a:extLst>
              </a:tr>
              <a:tr h="1243565">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t>烯类单体</a:t>
                      </a:r>
                      <a:r>
                        <a:rPr kumimoji="1" lang="zh-CN" altLang="en-US" sz="2400" b="1" dirty="0">
                          <a:solidFill>
                            <a:srgbClr val="C00000"/>
                          </a:solidFill>
                        </a:rPr>
                        <a:t>双键</a:t>
                      </a:r>
                      <a:r>
                        <a:rPr kumimoji="1" lang="en-US" altLang="zh-CN" sz="2400" b="1" dirty="0">
                          <a:solidFill>
                            <a:srgbClr val="C00000"/>
                          </a:solidFill>
                        </a:rPr>
                        <a:t>(double bond)</a:t>
                      </a:r>
                      <a:r>
                        <a:rPr kumimoji="1" lang="zh-CN" altLang="en-US" sz="2400" b="1" dirty="0"/>
                        <a:t>加成</a:t>
                      </a:r>
                      <a:endParaRPr kumimoji="1" lang="zh-CN" altLang="en-US" sz="2400" b="1" dirty="0">
                        <a:latin typeface="+mn-lt"/>
                        <a:ea typeface="+mn-ea"/>
                      </a:endParaRP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8FF"/>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solidFill>
                            <a:srgbClr val="C00000"/>
                          </a:solidFill>
                        </a:rPr>
                        <a:t>官能团</a:t>
                      </a:r>
                      <a:r>
                        <a:rPr kumimoji="1" lang="en-US" altLang="zh-CN" sz="2400" b="1" dirty="0">
                          <a:solidFill>
                            <a:srgbClr val="C00000"/>
                          </a:solidFill>
                        </a:rPr>
                        <a:t>(functional group)</a:t>
                      </a:r>
                      <a:r>
                        <a:rPr kumimoji="1" lang="zh-CN" altLang="en-US" sz="2400" b="1" dirty="0"/>
                        <a:t>之间的缩合</a:t>
                      </a:r>
                      <a:endParaRPr kumimoji="1" lang="zh-CN" altLang="en-US" sz="2400" b="1" dirty="0">
                        <a:latin typeface="+mn-lt"/>
                        <a:ea typeface="+mn-ea"/>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8FF"/>
                    </a:solidFill>
                  </a:tcPr>
                </a:tc>
                <a:extLst>
                  <a:ext uri="{0D108BD9-81ED-4DB2-BD59-A6C34878D82A}">
                    <a16:rowId xmlns:a16="http://schemas.microsoft.com/office/drawing/2014/main" val="10001"/>
                  </a:ext>
                </a:extLst>
              </a:tr>
              <a:tr h="917617">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t>形成以碳链为主的大分子，称</a:t>
                      </a:r>
                      <a:r>
                        <a:rPr kumimoji="1" lang="zh-CN" altLang="en-US" sz="2400" b="1" dirty="0">
                          <a:solidFill>
                            <a:srgbClr val="C00000"/>
                          </a:solidFill>
                        </a:rPr>
                        <a:t>加聚物</a:t>
                      </a:r>
                      <a:endParaRPr kumimoji="1" lang="zh-CN" altLang="en-US" sz="2400" b="1" dirty="0">
                        <a:solidFill>
                          <a:srgbClr val="C00000"/>
                        </a:solidFill>
                        <a:latin typeface="+mn-lt"/>
                        <a:ea typeface="+mn-ea"/>
                      </a:endParaRP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8FF"/>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t>形成的大多为杂链聚合物，称</a:t>
                      </a:r>
                      <a:r>
                        <a:rPr kumimoji="1" lang="zh-CN" altLang="en-US" sz="2400" b="1" dirty="0">
                          <a:solidFill>
                            <a:srgbClr val="C00000"/>
                          </a:solidFill>
                        </a:rPr>
                        <a:t>缩聚物</a:t>
                      </a:r>
                      <a:endParaRPr kumimoji="1" lang="zh-CN" altLang="en-US" sz="2400" b="1" dirty="0">
                        <a:solidFill>
                          <a:srgbClr val="C00000"/>
                        </a:solidFill>
                        <a:latin typeface="+mn-lt"/>
                        <a:ea typeface="+mn-ea"/>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8FF"/>
                    </a:solidFill>
                  </a:tcPr>
                </a:tc>
                <a:extLst>
                  <a:ext uri="{0D108BD9-81ED-4DB2-BD59-A6C34878D82A}">
                    <a16:rowId xmlns:a16="http://schemas.microsoft.com/office/drawing/2014/main" val="10002"/>
                  </a:ext>
                </a:extLst>
              </a:tr>
              <a:tr h="917617">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solidFill>
                            <a:srgbClr val="C00000"/>
                          </a:solidFill>
                        </a:rPr>
                        <a:t>分子量是单体分子量的整数倍</a:t>
                      </a:r>
                      <a:endParaRPr kumimoji="1" lang="zh-CN" altLang="en-US" sz="2400" b="1" dirty="0">
                        <a:solidFill>
                          <a:srgbClr val="C00000"/>
                        </a:solidFill>
                        <a:latin typeface="+mn-lt"/>
                        <a:ea typeface="+mn-ea"/>
                      </a:endParaRP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8FF"/>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solidFill>
                            <a:srgbClr val="C00000"/>
                          </a:solidFill>
                        </a:rPr>
                        <a:t>分子量不再是单体分子量的整数倍</a:t>
                      </a:r>
                      <a:endParaRPr kumimoji="1" lang="zh-CN" altLang="en-US" sz="2400" b="1" dirty="0">
                        <a:solidFill>
                          <a:srgbClr val="C00000"/>
                        </a:solidFill>
                        <a:latin typeface="+mn-lt"/>
                        <a:ea typeface="+mn-ea"/>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8FF"/>
                    </a:solidFill>
                  </a:tcPr>
                </a:tc>
                <a:extLst>
                  <a:ext uri="{0D108BD9-81ED-4DB2-BD59-A6C34878D82A}">
                    <a16:rowId xmlns:a16="http://schemas.microsoft.com/office/drawing/2014/main" val="10003"/>
                  </a:ext>
                </a:extLst>
              </a:tr>
              <a:tr h="1243565">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t>加聚物结构单元组成与其单体相同，电子结构有所改变</a:t>
                      </a:r>
                      <a:endParaRPr kumimoji="1" lang="zh-CN" altLang="en-US" sz="2400" b="1" dirty="0">
                        <a:latin typeface="+mn-lt"/>
                        <a:ea typeface="+mn-ea"/>
                      </a:endParaRP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solidFill>
                      <a:srgbClr val="E2F8FF"/>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solidFill>
                            <a:srgbClr val="C00000"/>
                          </a:solidFill>
                        </a:rPr>
                        <a:t>有低分子产生</a:t>
                      </a:r>
                      <a:r>
                        <a:rPr kumimoji="1" lang="zh-CN" altLang="en-US" sz="2400" b="1" dirty="0"/>
                        <a:t>，缩聚物的结构单元比单体少若干原子</a:t>
                      </a:r>
                      <a:endParaRPr kumimoji="1" lang="zh-CN" altLang="en-US" sz="2400" b="1" dirty="0">
                        <a:latin typeface="+mn-lt"/>
                        <a:ea typeface="+mn-ea"/>
                      </a:endParaRP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solidFill>
                      <a:srgbClr val="E2F8FF"/>
                    </a:solidFill>
                  </a:tcPr>
                </a:tc>
                <a:extLst>
                  <a:ext uri="{0D108BD9-81ED-4DB2-BD59-A6C34878D82A}">
                    <a16:rowId xmlns:a16="http://schemas.microsoft.com/office/drawing/2014/main" val="10004"/>
                  </a:ext>
                </a:extLst>
              </a:tr>
            </a:tbl>
          </a:graphicData>
        </a:graphic>
      </p:graphicFrame>
      <p:sp>
        <p:nvSpPr>
          <p:cNvPr id="1049210" name="文本框 37"/>
          <p:cNvSpPr txBox="1"/>
          <p:nvPr/>
        </p:nvSpPr>
        <p:spPr>
          <a:xfrm>
            <a:off x="3486144" y="90823"/>
            <a:ext cx="5262881" cy="7162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加聚和缩聚反应的比较</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4" name="灯片编号占位符 2"/>
          <p:cNvSpPr>
            <a:spLocks noGrp="1"/>
          </p:cNvSpPr>
          <p:nvPr>
            <p:ph type="sldNum" sz="quarter" idx="7"/>
          </p:nvPr>
        </p:nvSpPr>
        <p:spPr/>
        <p:txBody>
          <a:body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a:ea typeface="黑体"/>
                <a:cs typeface="+mn-ea"/>
                <a:sym typeface="+mn-lt"/>
              </a:rPr>
              <a:pPr marL="38100" marR="0" lvl="0" indent="0" algn="ctr" defTabSz="914400" rtl="0" eaLnBrk="1" fontAlgn="auto" latinLnBrk="0" hangingPunct="1">
                <a:lnSpc>
                  <a:spcPts val="1630"/>
                </a:lnSpc>
                <a:spcBef>
                  <a:spcPts val="0"/>
                </a:spcBef>
                <a:spcAft>
                  <a:spcPts val="0"/>
                </a:spcAft>
                <a:buClrTx/>
                <a:buSzTx/>
                <a:buFontTx/>
                <a:buNone/>
                <a:tabLst/>
                <a:defRPr/>
              </a:pPr>
              <a:t>35</a:t>
            </a:fld>
            <a:endParaRPr kumimoji="0" lang="en-US" altLang="zh-CN" sz="1800" b="1" i="0" u="none" strike="noStrike" kern="1200" cap="none" spc="0" normalizeH="0" baseline="0" noProof="0" dirty="0">
              <a:ln>
                <a:noFill/>
              </a:ln>
              <a:solidFill>
                <a:srgbClr val="00264C"/>
              </a:solidFill>
              <a:effectLst/>
              <a:uLnTx/>
              <a:uFillTx/>
              <a:latin typeface="Arial"/>
              <a:ea typeface="黑体"/>
              <a:cs typeface="+mn-ea"/>
              <a:sym typeface="+mn-lt"/>
            </a:endParaRPr>
          </a:p>
        </p:txBody>
      </p:sp>
      <p:sp>
        <p:nvSpPr>
          <p:cNvPr id="1049215" name="Rectangle 3"/>
          <p:cNvSpPr txBox="1">
            <a:spLocks noChangeArrowheads="1"/>
          </p:cNvSpPr>
          <p:nvPr/>
        </p:nvSpPr>
        <p:spPr>
          <a:xfrm>
            <a:off x="486184" y="837411"/>
            <a:ext cx="8166789" cy="702388"/>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800" b="1" i="0" u="none" strike="noStrike" kern="0" cap="none" spc="0" normalizeH="0" baseline="0" noProof="0" dirty="0">
                <a:ln>
                  <a:noFill/>
                </a:ln>
                <a:solidFill>
                  <a:srgbClr val="000080"/>
                </a:solidFill>
                <a:effectLst/>
                <a:uLnTx/>
                <a:uFillTx/>
                <a:latin typeface="Arial"/>
                <a:ea typeface="黑体"/>
                <a:cs typeface="+mn-cs"/>
              </a:rPr>
              <a:t>2. </a:t>
            </a:r>
            <a:r>
              <a:rPr kumimoji="1" lang="zh-CN" altLang="en-US" sz="2800" b="1" i="0" u="none" strike="noStrike" kern="0" cap="none" spc="0" normalizeH="0" baseline="0" noProof="0" dirty="0">
                <a:ln>
                  <a:noFill/>
                </a:ln>
                <a:solidFill>
                  <a:srgbClr val="000080"/>
                </a:solidFill>
                <a:effectLst/>
                <a:uLnTx/>
                <a:uFillTx/>
                <a:latin typeface="Arial"/>
                <a:ea typeface="黑体"/>
                <a:cs typeface="+mn-cs"/>
              </a:rPr>
              <a:t>按聚合机理分类（</a:t>
            </a:r>
            <a:r>
              <a:rPr kumimoji="1" lang="en-US" altLang="zh-CN" sz="2800" b="1" i="0" u="none" strike="noStrike" kern="0" cap="none" spc="0" normalizeH="0" baseline="0" noProof="0" dirty="0">
                <a:ln>
                  <a:noFill/>
                </a:ln>
                <a:solidFill>
                  <a:srgbClr val="000080"/>
                </a:solidFill>
                <a:effectLst/>
                <a:uLnTx/>
                <a:uFillTx/>
                <a:latin typeface="Arial"/>
                <a:ea typeface="黑体"/>
                <a:cs typeface="+mn-cs"/>
              </a:rPr>
              <a:t>20</a:t>
            </a:r>
            <a:r>
              <a:rPr kumimoji="1" lang="zh-CN" altLang="en-US" sz="2800" b="1" i="0" u="none" strike="noStrike" kern="0" cap="none" spc="0" normalizeH="0" baseline="0" noProof="0" dirty="0">
                <a:ln>
                  <a:noFill/>
                </a:ln>
                <a:solidFill>
                  <a:srgbClr val="000080"/>
                </a:solidFill>
                <a:effectLst/>
                <a:uLnTx/>
                <a:uFillTx/>
                <a:latin typeface="Arial"/>
                <a:ea typeface="黑体"/>
                <a:cs typeface="+mn-cs"/>
              </a:rPr>
              <a:t>世纪五十年代</a:t>
            </a:r>
            <a:r>
              <a:rPr kumimoji="1" lang="en-US" altLang="zh-CN" sz="2800" b="1" i="0" u="none" strike="noStrike" kern="0" cap="none" spc="0" normalizeH="0" baseline="0" noProof="0" dirty="0">
                <a:ln>
                  <a:noFill/>
                </a:ln>
                <a:solidFill>
                  <a:srgbClr val="000080"/>
                </a:solidFill>
                <a:effectLst/>
                <a:uLnTx/>
                <a:uFillTx/>
                <a:latin typeface="Arial"/>
                <a:ea typeface="黑体"/>
                <a:cs typeface="+mn-cs"/>
              </a:rPr>
              <a:t>Flory</a:t>
            </a:r>
            <a:r>
              <a:rPr kumimoji="1" lang="zh-CN" altLang="en-US" sz="2800" b="1" i="0" u="none" strike="noStrike" kern="0" cap="none" spc="0" normalizeH="0" baseline="0" noProof="0" dirty="0">
                <a:ln>
                  <a:noFill/>
                </a:ln>
                <a:solidFill>
                  <a:srgbClr val="000080"/>
                </a:solidFill>
                <a:effectLst/>
                <a:uLnTx/>
                <a:uFillTx/>
                <a:latin typeface="Arial"/>
                <a:ea typeface="黑体"/>
                <a:cs typeface="+mn-cs"/>
              </a:rPr>
              <a:t>提出）</a:t>
            </a:r>
            <a:r>
              <a:rPr kumimoji="1" lang="zh-CN" altLang="en-US" sz="2800" b="1" i="0" u="none" strike="noStrike" kern="0" cap="none" spc="0" normalizeH="0" baseline="0" noProof="0" dirty="0">
                <a:ln>
                  <a:noFill/>
                </a:ln>
                <a:solidFill>
                  <a:srgbClr val="000080"/>
                </a:solidFill>
                <a:effectLst/>
                <a:uLnTx/>
                <a:uFillTx/>
                <a:latin typeface="Times New Roman" panose="02020603050405020304" pitchFamily="18" charset="0"/>
                <a:ea typeface="黑体"/>
                <a:cs typeface="+mn-cs"/>
              </a:rPr>
              <a:t>：</a:t>
            </a:r>
            <a:endParaRPr kumimoji="1" lang="en-US" altLang="zh-CN" sz="2800" b="1" i="0" u="none" strike="noStrike" kern="0" cap="none" spc="0" normalizeH="0" baseline="0" noProof="0" dirty="0">
              <a:ln>
                <a:noFill/>
              </a:ln>
              <a:solidFill>
                <a:srgbClr val="000080"/>
              </a:solidFill>
              <a:effectLst/>
              <a:uLnTx/>
              <a:uFillTx/>
              <a:latin typeface="Times New Roman" panose="02020603050405020304" pitchFamily="18" charset="0"/>
              <a:ea typeface="黑体"/>
              <a:cs typeface="+mn-cs"/>
            </a:endParaRPr>
          </a:p>
        </p:txBody>
      </p:sp>
      <p:sp>
        <p:nvSpPr>
          <p:cNvPr id="1049216" name="文本框 15"/>
          <p:cNvSpPr txBox="1"/>
          <p:nvPr/>
        </p:nvSpPr>
        <p:spPr>
          <a:xfrm>
            <a:off x="-424584" y="1488810"/>
            <a:ext cx="13031000" cy="617219"/>
          </a:xfrm>
          <a:prstGeom prst="rect">
            <a:avLst/>
          </a:prstGeom>
          <a:noFill/>
        </p:spPr>
        <p:txBody>
          <a:bodyPr wrap="square">
            <a:spAutoFit/>
          </a:bodyPr>
          <a:lstStyle/>
          <a:p>
            <a:pPr marL="800100" marR="0" lvl="1"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3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逐步聚合</a:t>
            </a:r>
            <a:r>
              <a:rPr kumimoji="0" lang="en-US" altLang="zh-CN" sz="23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(Stepwise Polymerization)</a:t>
            </a:r>
            <a:r>
              <a:rPr kumimoji="0" lang="zh-CN" altLang="en-US" sz="23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a:t>
            </a:r>
            <a:r>
              <a:rPr kumimoji="1" lang="zh-CN" altLang="en-US" sz="2300" b="0" i="0" u="none" strike="noStrike" kern="0" cap="none" spc="0" normalizeH="0" baseline="0" noProof="0" dirty="0">
                <a:ln>
                  <a:noFill/>
                </a:ln>
                <a:solidFill>
                  <a:sysClr val="windowText" lastClr="000000"/>
                </a:solidFill>
                <a:effectLst/>
                <a:uLnTx/>
                <a:uFillTx/>
                <a:latin typeface="Arial" panose="020B0604020202020204" pitchFamily="34" charset="0"/>
                <a:ea typeface="黑体"/>
                <a:cs typeface="Arial" panose="020B0604020202020204" pitchFamily="34" charset="0"/>
              </a:rPr>
              <a:t>无活性中心，单体官能团间相互反应而</a:t>
            </a:r>
            <a:r>
              <a:rPr kumimoji="1" lang="zh-CN" altLang="en-US" sz="2300" b="0" i="0" u="none" strike="noStrike" kern="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逐步增长。</a:t>
            </a:r>
          </a:p>
        </p:txBody>
      </p:sp>
      <p:sp>
        <p:nvSpPr>
          <p:cNvPr id="1049217" name="标题 1"/>
          <p:cNvSpPr txBox="1"/>
          <p:nvPr/>
        </p:nvSpPr>
        <p:spPr>
          <a:xfrm>
            <a:off x="-5084" y="101485"/>
            <a:ext cx="12192000" cy="793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聚合反应的分类</a:t>
            </a:r>
          </a:p>
        </p:txBody>
      </p:sp>
      <p:grpSp>
        <p:nvGrpSpPr>
          <p:cNvPr id="362" name="Group 29"/>
          <p:cNvGrpSpPr/>
          <p:nvPr/>
        </p:nvGrpSpPr>
        <p:grpSpPr>
          <a:xfrm>
            <a:off x="5283290" y="3669858"/>
            <a:ext cx="5613310" cy="2834049"/>
            <a:chOff x="4918311" y="3264442"/>
            <a:chExt cx="6280147" cy="3170724"/>
          </a:xfrm>
        </p:grpSpPr>
        <p:pic>
          <p:nvPicPr>
            <p:cNvPr id="2097309" name="Picture 11"/>
            <p:cNvPicPr>
              <a:picLocks noChangeAspect="1" noChangeArrowheads="1"/>
            </p:cNvPicPr>
            <p:nvPr/>
          </p:nvPicPr>
          <p:blipFill rotWithShape="1">
            <a:blip r:embed="rId3" cstate="print"/>
            <a:srcRect t="16725" b="12805"/>
            <a:stretch>
              <a:fillRect/>
            </a:stretch>
          </p:blipFill>
          <p:spPr bwMode="auto">
            <a:xfrm>
              <a:off x="4918311" y="3264442"/>
              <a:ext cx="6280147" cy="2655340"/>
            </a:xfrm>
            <a:prstGeom prst="rect">
              <a:avLst/>
            </a:prstGeom>
            <a:noFill/>
          </p:spPr>
        </p:pic>
        <p:sp>
          <p:nvSpPr>
            <p:cNvPr id="1049218" name="TextBox 26"/>
            <p:cNvSpPr txBox="1"/>
            <p:nvPr/>
          </p:nvSpPr>
          <p:spPr>
            <a:xfrm>
              <a:off x="5037062" y="5991854"/>
              <a:ext cx="3503794" cy="4433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缩聚反应</a:t>
              </a:r>
              <a:endPar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219" name="TextBox 28"/>
            <p:cNvSpPr txBox="1"/>
            <p:nvPr/>
          </p:nvSpPr>
          <p:spPr>
            <a:xfrm>
              <a:off x="8908524" y="5991854"/>
              <a:ext cx="1957904" cy="4433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聚加成反应</a:t>
              </a:r>
              <a:endParaRPr kumimoji="0" lang="en-US" sz="1800" b="1" i="0" u="none" strike="noStrike" kern="1200" cap="none" spc="0" normalizeH="0" baseline="0" noProof="0" dirty="0">
                <a:ln>
                  <a:noFill/>
                </a:ln>
                <a:solidFill>
                  <a:prstClr val="black"/>
                </a:solidFill>
                <a:effectLst/>
                <a:uLnTx/>
                <a:uFillTx/>
                <a:latin typeface="等线"/>
                <a:ea typeface="+mn-ea"/>
                <a:cs typeface="+mn-cs"/>
              </a:endParaRPr>
            </a:p>
          </p:txBody>
        </p:sp>
      </p:grpSp>
      <p:grpSp>
        <p:nvGrpSpPr>
          <p:cNvPr id="363" name="组合 178"/>
          <p:cNvGrpSpPr/>
          <p:nvPr/>
        </p:nvGrpSpPr>
        <p:grpSpPr>
          <a:xfrm>
            <a:off x="1386957" y="4285915"/>
            <a:ext cx="2276850" cy="288000"/>
            <a:chOff x="3138896" y="2497613"/>
            <a:chExt cx="2276850" cy="288000"/>
          </a:xfrm>
        </p:grpSpPr>
        <p:sp>
          <p:nvSpPr>
            <p:cNvPr id="1049220" name="圆角矩形 23"/>
            <p:cNvSpPr/>
            <p:nvPr/>
          </p:nvSpPr>
          <p:spPr>
            <a:xfrm>
              <a:off x="3138896" y="255622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21" name="加号 180"/>
            <p:cNvSpPr/>
            <p:nvPr/>
          </p:nvSpPr>
          <p:spPr>
            <a:xfrm>
              <a:off x="3558284" y="2497613"/>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22" name="圆角矩形 23"/>
            <p:cNvSpPr/>
            <p:nvPr/>
          </p:nvSpPr>
          <p:spPr>
            <a:xfrm>
              <a:off x="3886214" y="255622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23" name="右箭头 1"/>
            <p:cNvSpPr/>
            <p:nvPr/>
          </p:nvSpPr>
          <p:spPr>
            <a:xfrm>
              <a:off x="4302607" y="2606535"/>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24" name="圆角矩形 23"/>
            <p:cNvSpPr/>
            <p:nvPr/>
          </p:nvSpPr>
          <p:spPr>
            <a:xfrm>
              <a:off x="4719426" y="255622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25" name="圆角矩形 23"/>
            <p:cNvSpPr/>
            <p:nvPr/>
          </p:nvSpPr>
          <p:spPr>
            <a:xfrm>
              <a:off x="5067586" y="255622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grpSp>
      <p:grpSp>
        <p:nvGrpSpPr>
          <p:cNvPr id="364" name="组合 185"/>
          <p:cNvGrpSpPr/>
          <p:nvPr/>
        </p:nvGrpSpPr>
        <p:grpSpPr>
          <a:xfrm>
            <a:off x="1388464" y="4654260"/>
            <a:ext cx="3023709" cy="288000"/>
            <a:chOff x="3140403" y="2865958"/>
            <a:chExt cx="3023709" cy="288000"/>
          </a:xfrm>
        </p:grpSpPr>
        <p:sp>
          <p:nvSpPr>
            <p:cNvPr id="1049226" name="圆角矩形 23"/>
            <p:cNvSpPr/>
            <p:nvPr/>
          </p:nvSpPr>
          <p:spPr>
            <a:xfrm>
              <a:off x="3140403"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27" name="圆角矩形 23"/>
            <p:cNvSpPr/>
            <p:nvPr/>
          </p:nvSpPr>
          <p:spPr>
            <a:xfrm>
              <a:off x="3488563"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28" name="加号 188"/>
            <p:cNvSpPr/>
            <p:nvPr/>
          </p:nvSpPr>
          <p:spPr>
            <a:xfrm>
              <a:off x="3886214" y="2865958"/>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29" name="圆角矩形 23"/>
            <p:cNvSpPr/>
            <p:nvPr/>
          </p:nvSpPr>
          <p:spPr>
            <a:xfrm>
              <a:off x="4234374"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30" name="右箭头 1"/>
            <p:cNvSpPr/>
            <p:nvPr/>
          </p:nvSpPr>
          <p:spPr>
            <a:xfrm>
              <a:off x="4713025" y="2974880"/>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31" name="圆角矩形 23"/>
            <p:cNvSpPr/>
            <p:nvPr/>
          </p:nvSpPr>
          <p:spPr>
            <a:xfrm>
              <a:off x="5122148"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32" name="圆角矩形 23"/>
            <p:cNvSpPr/>
            <p:nvPr/>
          </p:nvSpPr>
          <p:spPr>
            <a:xfrm>
              <a:off x="5470308"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33" name="圆角矩形 23"/>
            <p:cNvSpPr/>
            <p:nvPr/>
          </p:nvSpPr>
          <p:spPr>
            <a:xfrm>
              <a:off x="5815952"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grpSp>
      <p:grpSp>
        <p:nvGrpSpPr>
          <p:cNvPr id="365" name="组合 194"/>
          <p:cNvGrpSpPr/>
          <p:nvPr/>
        </p:nvGrpSpPr>
        <p:grpSpPr>
          <a:xfrm>
            <a:off x="1384155" y="4986057"/>
            <a:ext cx="3797950" cy="619353"/>
            <a:chOff x="2103686" y="2823311"/>
            <a:chExt cx="3797950" cy="619353"/>
          </a:xfrm>
        </p:grpSpPr>
        <p:sp>
          <p:nvSpPr>
            <p:cNvPr id="1049234" name="圆角矩形 23"/>
            <p:cNvSpPr/>
            <p:nvPr/>
          </p:nvSpPr>
          <p:spPr>
            <a:xfrm>
              <a:off x="2103686" y="28988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35" name="圆角矩形 23"/>
            <p:cNvSpPr/>
            <p:nvPr/>
          </p:nvSpPr>
          <p:spPr>
            <a:xfrm>
              <a:off x="2451846" y="28988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36" name="圆角矩形 23"/>
            <p:cNvSpPr/>
            <p:nvPr/>
          </p:nvSpPr>
          <p:spPr>
            <a:xfrm>
              <a:off x="2793646" y="28988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37" name="加号 198"/>
            <p:cNvSpPr/>
            <p:nvPr/>
          </p:nvSpPr>
          <p:spPr>
            <a:xfrm>
              <a:off x="3213015" y="2823311"/>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38" name="圆角矩形 23"/>
            <p:cNvSpPr/>
            <p:nvPr/>
          </p:nvSpPr>
          <p:spPr>
            <a:xfrm>
              <a:off x="3583406" y="28988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39" name="右箭头 1"/>
            <p:cNvSpPr/>
            <p:nvPr/>
          </p:nvSpPr>
          <p:spPr>
            <a:xfrm>
              <a:off x="4067059" y="2931307"/>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0" name="圆角矩形 23"/>
            <p:cNvSpPr/>
            <p:nvPr/>
          </p:nvSpPr>
          <p:spPr>
            <a:xfrm>
              <a:off x="4501244" y="28988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1" name="圆角矩形 23"/>
            <p:cNvSpPr/>
            <p:nvPr/>
          </p:nvSpPr>
          <p:spPr>
            <a:xfrm>
              <a:off x="4849404" y="28988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2" name="圆角矩形 23"/>
            <p:cNvSpPr/>
            <p:nvPr/>
          </p:nvSpPr>
          <p:spPr>
            <a:xfrm>
              <a:off x="5195048" y="28988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3" name="圆角矩形 23"/>
            <p:cNvSpPr/>
            <p:nvPr/>
          </p:nvSpPr>
          <p:spPr>
            <a:xfrm>
              <a:off x="5553476" y="28988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4" name="圆角矩形 23"/>
            <p:cNvSpPr/>
            <p:nvPr/>
          </p:nvSpPr>
          <p:spPr>
            <a:xfrm>
              <a:off x="2103686" y="322831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5" name="圆角矩形 23"/>
            <p:cNvSpPr/>
            <p:nvPr/>
          </p:nvSpPr>
          <p:spPr>
            <a:xfrm>
              <a:off x="2451846" y="322831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6" name="圆角矩形 23"/>
            <p:cNvSpPr/>
            <p:nvPr/>
          </p:nvSpPr>
          <p:spPr>
            <a:xfrm>
              <a:off x="3235246" y="322831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7" name="圆角矩形 23"/>
            <p:cNvSpPr/>
            <p:nvPr/>
          </p:nvSpPr>
          <p:spPr>
            <a:xfrm>
              <a:off x="3583406" y="322831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8" name="加号 209"/>
            <p:cNvSpPr/>
            <p:nvPr/>
          </p:nvSpPr>
          <p:spPr>
            <a:xfrm>
              <a:off x="2869067" y="3154664"/>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49" name="右箭头 1"/>
            <p:cNvSpPr/>
            <p:nvPr/>
          </p:nvSpPr>
          <p:spPr>
            <a:xfrm>
              <a:off x="4067059" y="3273407"/>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50" name="圆角矩形 23"/>
            <p:cNvSpPr/>
            <p:nvPr/>
          </p:nvSpPr>
          <p:spPr>
            <a:xfrm>
              <a:off x="4501244" y="3231341"/>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51" name="圆角矩形 23"/>
            <p:cNvSpPr/>
            <p:nvPr/>
          </p:nvSpPr>
          <p:spPr>
            <a:xfrm>
              <a:off x="4849404" y="3231341"/>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52" name="圆角矩形 23"/>
            <p:cNvSpPr/>
            <p:nvPr/>
          </p:nvSpPr>
          <p:spPr>
            <a:xfrm>
              <a:off x="5195048" y="3231341"/>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53" name="圆角矩形 23"/>
            <p:cNvSpPr/>
            <p:nvPr/>
          </p:nvSpPr>
          <p:spPr>
            <a:xfrm>
              <a:off x="5553476" y="3231341"/>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grpSp>
      <p:sp>
        <p:nvSpPr>
          <p:cNvPr id="1049254" name="文本框 215"/>
          <p:cNvSpPr txBox="1"/>
          <p:nvPr/>
        </p:nvSpPr>
        <p:spPr>
          <a:xfrm>
            <a:off x="524764" y="4200076"/>
            <a:ext cx="7383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a:cs typeface="+mn-cs"/>
              </a:rPr>
              <a:t>Dimer</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255" name="文本框 216"/>
          <p:cNvSpPr txBox="1"/>
          <p:nvPr/>
        </p:nvSpPr>
        <p:spPr>
          <a:xfrm>
            <a:off x="524764" y="4569408"/>
            <a:ext cx="7383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a:cs typeface="+mn-cs"/>
              </a:rPr>
              <a:t>Timer</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256" name="文本框 217"/>
          <p:cNvSpPr txBox="1"/>
          <p:nvPr/>
        </p:nvSpPr>
        <p:spPr>
          <a:xfrm>
            <a:off x="271069" y="5107978"/>
            <a:ext cx="9920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a:cs typeface="+mn-cs"/>
              </a:rPr>
              <a:t>Tetramer</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257" name="左大括号 218"/>
          <p:cNvSpPr/>
          <p:nvPr/>
        </p:nvSpPr>
        <p:spPr>
          <a:xfrm>
            <a:off x="1198640" y="5078571"/>
            <a:ext cx="149451" cy="455747"/>
          </a:xfrm>
          <a:prstGeom prst="leftBrace">
            <a:avLst>
              <a:gd name="adj1" fmla="val 8333"/>
              <a:gd name="adj2" fmla="val 48243"/>
            </a:avLst>
          </a:pr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258" name="TextBox 26"/>
          <p:cNvSpPr txBox="1"/>
          <p:nvPr/>
        </p:nvSpPr>
        <p:spPr>
          <a:xfrm>
            <a:off x="962828" y="5826821"/>
            <a:ext cx="3131755" cy="3962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逐步增长的过程</a:t>
            </a:r>
            <a:endPar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2097310" name="图片 2097218"/>
          <p:cNvPicPr>
            <a:picLocks/>
          </p:cNvPicPr>
          <p:nvPr/>
        </p:nvPicPr>
        <p:blipFill>
          <a:blip r:embed="rId4"/>
          <a:stretch>
            <a:fillRect/>
          </a:stretch>
        </p:blipFill>
        <p:spPr>
          <a:xfrm>
            <a:off x="1561037" y="2192715"/>
            <a:ext cx="8273448" cy="138958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62" name="灯片编号占位符 2"/>
          <p:cNvSpPr>
            <a:spLocks noGrp="1"/>
          </p:cNvSpPr>
          <p:nvPr>
            <p:ph type="sldNum" sz="quarter" idx="7"/>
          </p:nvPr>
        </p:nvSpPr>
        <p:spPr/>
        <p:txBody>
          <a:body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a:ea typeface="黑体"/>
                <a:cs typeface="+mn-ea"/>
                <a:sym typeface="+mn-lt"/>
              </a:rPr>
              <a:pPr marL="38100" marR="0" lvl="0" indent="0" algn="ctr" defTabSz="914400" rtl="0" eaLnBrk="1" fontAlgn="auto" latinLnBrk="0" hangingPunct="1">
                <a:lnSpc>
                  <a:spcPts val="1630"/>
                </a:lnSpc>
                <a:spcBef>
                  <a:spcPts val="0"/>
                </a:spcBef>
                <a:spcAft>
                  <a:spcPts val="0"/>
                </a:spcAft>
                <a:buClrTx/>
                <a:buSzTx/>
                <a:buFontTx/>
                <a:buNone/>
                <a:tabLst/>
                <a:defRPr/>
              </a:pPr>
              <a:t>36</a:t>
            </a:fld>
            <a:endParaRPr kumimoji="0" lang="en-US" altLang="zh-CN" sz="1800" b="1" i="0" u="none" strike="noStrike" kern="1200" cap="none" spc="0" normalizeH="0" baseline="0" noProof="0" dirty="0">
              <a:ln>
                <a:noFill/>
              </a:ln>
              <a:solidFill>
                <a:srgbClr val="00264C"/>
              </a:solidFill>
              <a:effectLst/>
              <a:uLnTx/>
              <a:uFillTx/>
              <a:latin typeface="Arial"/>
              <a:ea typeface="黑体"/>
              <a:cs typeface="+mn-ea"/>
              <a:sym typeface="+mn-lt"/>
            </a:endParaRPr>
          </a:p>
        </p:txBody>
      </p:sp>
      <p:sp>
        <p:nvSpPr>
          <p:cNvPr id="1049263" name="标题 1"/>
          <p:cNvSpPr txBox="1"/>
          <p:nvPr/>
        </p:nvSpPr>
        <p:spPr>
          <a:xfrm>
            <a:off x="-5084" y="101485"/>
            <a:ext cx="12192000" cy="793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逐步聚合的应用实例</a:t>
            </a:r>
            <a:endPar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pic>
        <p:nvPicPr>
          <p:cNvPr id="2097311" name="Picture 2" descr="Types of Plastic - A Complete Plastic Numbers Guide | 2020"/>
          <p:cNvPicPr>
            <a:picLocks noChangeAspect="1" noChangeArrowheads="1"/>
          </p:cNvPicPr>
          <p:nvPr/>
        </p:nvPicPr>
        <p:blipFill>
          <a:blip r:embed="rId3" cstate="print"/>
          <a:srcRect/>
          <a:stretch>
            <a:fillRect/>
          </a:stretch>
        </p:blipFill>
        <p:spPr bwMode="auto">
          <a:xfrm>
            <a:off x="268389" y="3055603"/>
            <a:ext cx="3509558" cy="3096036"/>
          </a:xfrm>
          <a:prstGeom prst="rect">
            <a:avLst/>
          </a:prstGeom>
          <a:noFill/>
        </p:spPr>
      </p:pic>
      <p:pic>
        <p:nvPicPr>
          <p:cNvPr id="2097312" name="Picture 4" descr="Plastic Recycling Symbols &amp;amp;amp; Resin Codes Explained | ISM Waste &amp;amp;amp; Recycling"/>
          <p:cNvPicPr>
            <a:picLocks noChangeAspect="1" noChangeArrowheads="1"/>
          </p:cNvPicPr>
          <p:nvPr/>
        </p:nvPicPr>
        <p:blipFill rotWithShape="1">
          <a:blip r:embed="rId4" cstate="print"/>
          <a:srcRect b="756"/>
          <a:stretch>
            <a:fillRect/>
          </a:stretch>
        </p:blipFill>
        <p:spPr bwMode="auto">
          <a:xfrm>
            <a:off x="790416" y="1268773"/>
            <a:ext cx="1450248" cy="1811164"/>
          </a:xfrm>
          <a:prstGeom prst="rect">
            <a:avLst/>
          </a:prstGeom>
          <a:noFill/>
        </p:spPr>
      </p:pic>
      <p:pic>
        <p:nvPicPr>
          <p:cNvPr id="2097313" name="Picture 2" descr="想当年，穿上一件并不凉快的“的确良”可是不得了的事_年代"/>
          <p:cNvPicPr>
            <a:picLocks noChangeAspect="1" noChangeArrowheads="1"/>
          </p:cNvPicPr>
          <p:nvPr/>
        </p:nvPicPr>
        <p:blipFill>
          <a:blip r:embed="rId5"/>
          <a:srcRect/>
          <a:stretch>
            <a:fillRect/>
          </a:stretch>
        </p:blipFill>
        <p:spPr bwMode="auto">
          <a:xfrm>
            <a:off x="3784574" y="3194447"/>
            <a:ext cx="2212264" cy="2583924"/>
          </a:xfrm>
          <a:prstGeom prst="rect">
            <a:avLst/>
          </a:prstGeom>
          <a:noFill/>
        </p:spPr>
      </p:pic>
      <p:pic>
        <p:nvPicPr>
          <p:cNvPr id="2097314" name="Picture 14" descr="MENU MENU Order Protection Ready to Ship Personal Protective Equipment  Buyer Central Sell on Alibaba Help Alibaba.com اللغة العربية - USD Regional  Settings Language Currency The price for this currency is subject to change  with foreign exchange ..."/>
          <p:cNvPicPr>
            <a:picLocks noChangeAspect="1" noChangeArrowheads="1"/>
          </p:cNvPicPr>
          <p:nvPr/>
        </p:nvPicPr>
        <p:blipFill>
          <a:blip r:embed="rId6" cstate="print"/>
          <a:srcRect/>
          <a:stretch>
            <a:fillRect/>
          </a:stretch>
        </p:blipFill>
        <p:spPr bwMode="auto">
          <a:xfrm>
            <a:off x="6643222" y="3194447"/>
            <a:ext cx="2564904" cy="2564904"/>
          </a:xfrm>
          <a:prstGeom prst="rect">
            <a:avLst/>
          </a:prstGeom>
          <a:noFill/>
        </p:spPr>
      </p:pic>
      <p:sp>
        <p:nvSpPr>
          <p:cNvPr id="1049264" name="TextBox 26"/>
          <p:cNvSpPr txBox="1"/>
          <p:nvPr/>
        </p:nvSpPr>
        <p:spPr>
          <a:xfrm>
            <a:off x="2563364" y="2385522"/>
            <a:ext cx="3503794" cy="7010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聚对苯二甲酸乙二醇酯</a:t>
            </a:r>
            <a:endPar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(PET)</a:t>
            </a:r>
          </a:p>
        </p:txBody>
      </p:sp>
      <p:sp>
        <p:nvSpPr>
          <p:cNvPr id="1049265" name="TextBox 26"/>
          <p:cNvSpPr txBox="1"/>
          <p:nvPr/>
        </p:nvSpPr>
        <p:spPr>
          <a:xfrm>
            <a:off x="7427028" y="2362635"/>
            <a:ext cx="3503794" cy="70104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聚己二酸己二胺</a:t>
            </a:r>
            <a:endPar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尼龙</a:t>
            </a: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-66)</a:t>
            </a:r>
          </a:p>
        </p:txBody>
      </p:sp>
      <p:sp>
        <p:nvSpPr>
          <p:cNvPr id="1049266" name="TextBox 7"/>
          <p:cNvSpPr txBox="1"/>
          <p:nvPr/>
        </p:nvSpPr>
        <p:spPr>
          <a:xfrm>
            <a:off x="3849077" y="5786735"/>
            <a:ext cx="20748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涤纶、的确良</a:t>
            </a:r>
            <a:endParaRPr kumimoji="0" lang="en-US" sz="2400" b="1" i="0" u="none" strike="noStrike" kern="1200" cap="none" spc="0" normalizeH="0" baseline="0" noProof="0" dirty="0">
              <a:ln>
                <a:noFill/>
              </a:ln>
              <a:solidFill>
                <a:srgbClr val="FF0000"/>
              </a:solidFill>
              <a:effectLst/>
              <a:uLnTx/>
              <a:uFillTx/>
              <a:latin typeface="等线"/>
              <a:ea typeface="+mn-ea"/>
              <a:cs typeface="+mn-cs"/>
            </a:endParaRPr>
          </a:p>
        </p:txBody>
      </p:sp>
      <p:pic>
        <p:nvPicPr>
          <p:cNvPr id="2097315" name="Picture 148" descr="兴轮船用绳缆细尼龙绳子山东尼龙绳厂家-供应产品-兴轮绳缆有限公司"/>
          <p:cNvPicPr>
            <a:picLocks noChangeAspect="1" noChangeArrowheads="1"/>
          </p:cNvPicPr>
          <p:nvPr/>
        </p:nvPicPr>
        <p:blipFill>
          <a:blip r:embed="rId7"/>
          <a:srcRect/>
          <a:stretch>
            <a:fillRect/>
          </a:stretch>
        </p:blipFill>
        <p:spPr bwMode="auto">
          <a:xfrm>
            <a:off x="9290686" y="3180755"/>
            <a:ext cx="2592288" cy="2592288"/>
          </a:xfrm>
          <a:prstGeom prst="rect">
            <a:avLst/>
          </a:prstGeom>
          <a:noFill/>
        </p:spPr>
      </p:pic>
      <p:pic>
        <p:nvPicPr>
          <p:cNvPr id="2097316" name="图片 2097219"/>
          <p:cNvPicPr>
            <a:picLocks/>
          </p:cNvPicPr>
          <p:nvPr/>
        </p:nvPicPr>
        <p:blipFill>
          <a:blip r:embed="rId8"/>
          <a:stretch>
            <a:fillRect/>
          </a:stretch>
        </p:blipFill>
        <p:spPr>
          <a:xfrm>
            <a:off x="2689688" y="1268772"/>
            <a:ext cx="3406311" cy="983464"/>
          </a:xfrm>
          <a:prstGeom prst="rect">
            <a:avLst/>
          </a:prstGeom>
        </p:spPr>
      </p:pic>
      <p:pic>
        <p:nvPicPr>
          <p:cNvPr id="2097317" name="图片 2097220"/>
          <p:cNvPicPr>
            <a:picLocks/>
          </p:cNvPicPr>
          <p:nvPr/>
        </p:nvPicPr>
        <p:blipFill>
          <a:blip r:embed="rId9"/>
          <a:stretch>
            <a:fillRect/>
          </a:stretch>
        </p:blipFill>
        <p:spPr>
          <a:xfrm>
            <a:off x="6849093" y="1148867"/>
            <a:ext cx="4864136" cy="11556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70" name="灯片编号占位符 2"/>
          <p:cNvSpPr>
            <a:spLocks noGrp="1"/>
          </p:cNvSpPr>
          <p:nvPr>
            <p:ph type="sldNum" sz="quarter" idx="7"/>
          </p:nvPr>
        </p:nvSpPr>
        <p:spPr/>
        <p:txBody>
          <a:body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a:ea typeface="黑体"/>
                <a:cs typeface="+mn-ea"/>
                <a:sym typeface="+mn-lt"/>
              </a:rPr>
              <a:pPr marL="38100" marR="0" lvl="0" indent="0" algn="ctr" defTabSz="914400" rtl="0" eaLnBrk="1" fontAlgn="auto" latinLnBrk="0" hangingPunct="1">
                <a:lnSpc>
                  <a:spcPts val="1630"/>
                </a:lnSpc>
                <a:spcBef>
                  <a:spcPts val="0"/>
                </a:spcBef>
                <a:spcAft>
                  <a:spcPts val="0"/>
                </a:spcAft>
                <a:buClrTx/>
                <a:buSzTx/>
                <a:buFontTx/>
                <a:buNone/>
                <a:tabLst/>
                <a:defRPr/>
              </a:pPr>
              <a:t>37</a:t>
            </a:fld>
            <a:endParaRPr kumimoji="0" lang="en-US" altLang="zh-CN" sz="1800" b="1" i="0" u="none" strike="noStrike" kern="1200" cap="none" spc="0" normalizeH="0" baseline="0" noProof="0" dirty="0">
              <a:ln>
                <a:noFill/>
              </a:ln>
              <a:solidFill>
                <a:srgbClr val="00264C"/>
              </a:solidFill>
              <a:effectLst/>
              <a:uLnTx/>
              <a:uFillTx/>
              <a:latin typeface="Arial"/>
              <a:ea typeface="黑体"/>
              <a:cs typeface="+mn-ea"/>
              <a:sym typeface="+mn-lt"/>
            </a:endParaRPr>
          </a:p>
        </p:txBody>
      </p:sp>
      <p:sp>
        <p:nvSpPr>
          <p:cNvPr id="1049271" name="Rectangle 3"/>
          <p:cNvSpPr txBox="1">
            <a:spLocks noChangeArrowheads="1"/>
          </p:cNvSpPr>
          <p:nvPr/>
        </p:nvSpPr>
        <p:spPr>
          <a:xfrm>
            <a:off x="486184" y="837411"/>
            <a:ext cx="8166789" cy="702388"/>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800" b="1" i="0" u="none" strike="noStrike" kern="0" cap="none" spc="0" normalizeH="0" baseline="0" noProof="0" dirty="0">
                <a:ln>
                  <a:noFill/>
                </a:ln>
                <a:solidFill>
                  <a:srgbClr val="000080"/>
                </a:solidFill>
                <a:effectLst/>
                <a:uLnTx/>
                <a:uFillTx/>
                <a:latin typeface="Arial"/>
                <a:ea typeface="黑体"/>
                <a:cs typeface="+mn-cs"/>
              </a:rPr>
              <a:t>2. </a:t>
            </a:r>
            <a:r>
              <a:rPr kumimoji="1" lang="zh-CN" altLang="en-US" sz="2800" b="1" i="0" u="none" strike="noStrike" kern="0" cap="none" spc="0" normalizeH="0" baseline="0" noProof="0" dirty="0">
                <a:ln>
                  <a:noFill/>
                </a:ln>
                <a:solidFill>
                  <a:srgbClr val="000080"/>
                </a:solidFill>
                <a:effectLst/>
                <a:uLnTx/>
                <a:uFillTx/>
                <a:latin typeface="Arial"/>
                <a:ea typeface="黑体"/>
                <a:cs typeface="+mn-cs"/>
              </a:rPr>
              <a:t>按聚合机理分类（</a:t>
            </a:r>
            <a:r>
              <a:rPr kumimoji="1" lang="en-US" altLang="zh-CN" sz="2800" b="1" i="0" u="none" strike="noStrike" kern="0" cap="none" spc="0" normalizeH="0" baseline="0" noProof="0" dirty="0">
                <a:ln>
                  <a:noFill/>
                </a:ln>
                <a:solidFill>
                  <a:srgbClr val="000080"/>
                </a:solidFill>
                <a:effectLst/>
                <a:uLnTx/>
                <a:uFillTx/>
                <a:latin typeface="Arial"/>
                <a:ea typeface="黑体"/>
                <a:cs typeface="+mn-cs"/>
              </a:rPr>
              <a:t>20</a:t>
            </a:r>
            <a:r>
              <a:rPr kumimoji="1" lang="zh-CN" altLang="en-US" sz="2800" b="1" i="0" u="none" strike="noStrike" kern="0" cap="none" spc="0" normalizeH="0" baseline="0" noProof="0" dirty="0">
                <a:ln>
                  <a:noFill/>
                </a:ln>
                <a:solidFill>
                  <a:srgbClr val="000080"/>
                </a:solidFill>
                <a:effectLst/>
                <a:uLnTx/>
                <a:uFillTx/>
                <a:latin typeface="Arial"/>
                <a:ea typeface="黑体"/>
                <a:cs typeface="+mn-cs"/>
              </a:rPr>
              <a:t>世纪五十年代</a:t>
            </a:r>
            <a:r>
              <a:rPr kumimoji="1" lang="en-US" altLang="zh-CN" sz="2800" b="1" i="0" u="none" strike="noStrike" kern="0" cap="none" spc="0" normalizeH="0" baseline="0" noProof="0" dirty="0">
                <a:ln>
                  <a:noFill/>
                </a:ln>
                <a:solidFill>
                  <a:srgbClr val="000080"/>
                </a:solidFill>
                <a:effectLst/>
                <a:uLnTx/>
                <a:uFillTx/>
                <a:latin typeface="Arial"/>
                <a:ea typeface="黑体"/>
                <a:cs typeface="+mn-cs"/>
              </a:rPr>
              <a:t>Flory</a:t>
            </a:r>
            <a:r>
              <a:rPr kumimoji="1" lang="zh-CN" altLang="en-US" sz="2800" b="1" i="0" u="none" strike="noStrike" kern="0" cap="none" spc="0" normalizeH="0" baseline="0" noProof="0" dirty="0">
                <a:ln>
                  <a:noFill/>
                </a:ln>
                <a:solidFill>
                  <a:srgbClr val="000080"/>
                </a:solidFill>
                <a:effectLst/>
                <a:uLnTx/>
                <a:uFillTx/>
                <a:latin typeface="Arial"/>
                <a:ea typeface="黑体"/>
                <a:cs typeface="+mn-cs"/>
              </a:rPr>
              <a:t>提出）</a:t>
            </a:r>
            <a:r>
              <a:rPr kumimoji="1" lang="zh-CN" altLang="en-US" sz="2800" b="1" i="0" u="none" strike="noStrike" kern="0" cap="none" spc="0" normalizeH="0" baseline="0" noProof="0" dirty="0">
                <a:ln>
                  <a:noFill/>
                </a:ln>
                <a:solidFill>
                  <a:srgbClr val="000080"/>
                </a:solidFill>
                <a:effectLst/>
                <a:uLnTx/>
                <a:uFillTx/>
                <a:latin typeface="Times New Roman" panose="02020603050405020304" pitchFamily="18" charset="0"/>
                <a:ea typeface="黑体"/>
                <a:cs typeface="+mn-cs"/>
              </a:rPr>
              <a:t>：</a:t>
            </a:r>
            <a:endParaRPr kumimoji="1" lang="en-US" altLang="zh-CN" sz="2800" b="1" i="0" u="none" strike="noStrike" kern="0" cap="none" spc="0" normalizeH="0" baseline="0" noProof="0" dirty="0">
              <a:ln>
                <a:noFill/>
              </a:ln>
              <a:solidFill>
                <a:srgbClr val="000080"/>
              </a:solidFill>
              <a:effectLst/>
              <a:uLnTx/>
              <a:uFillTx/>
              <a:latin typeface="Times New Roman" panose="02020603050405020304" pitchFamily="18" charset="0"/>
              <a:ea typeface="黑体"/>
              <a:cs typeface="+mn-cs"/>
            </a:endParaRPr>
          </a:p>
        </p:txBody>
      </p:sp>
      <p:sp>
        <p:nvSpPr>
          <p:cNvPr id="1049272" name="标题 1"/>
          <p:cNvSpPr txBox="1"/>
          <p:nvPr/>
        </p:nvSpPr>
        <p:spPr>
          <a:xfrm>
            <a:off x="-5084" y="101485"/>
            <a:ext cx="12192000" cy="793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聚合反应的分类</a:t>
            </a:r>
          </a:p>
        </p:txBody>
      </p:sp>
      <p:grpSp>
        <p:nvGrpSpPr>
          <p:cNvPr id="372" name="组合 31"/>
          <p:cNvGrpSpPr/>
          <p:nvPr/>
        </p:nvGrpSpPr>
        <p:grpSpPr>
          <a:xfrm>
            <a:off x="7007066" y="4068813"/>
            <a:ext cx="4267200" cy="1713531"/>
            <a:chOff x="1339850" y="3668475"/>
            <a:chExt cx="4267200" cy="1713531"/>
          </a:xfrm>
        </p:grpSpPr>
        <p:sp>
          <p:nvSpPr>
            <p:cNvPr id="1049273" name="矩形 32"/>
            <p:cNvSpPr/>
            <p:nvPr/>
          </p:nvSpPr>
          <p:spPr>
            <a:xfrm>
              <a:off x="1339850" y="3767655"/>
              <a:ext cx="4267200" cy="1614351"/>
            </a:xfrm>
            <a:prstGeom prst="rect">
              <a:avLst/>
            </a:prstGeom>
            <a:solidFill>
              <a:srgbClr val="84E2FF">
                <a:alpha val="24000"/>
              </a:srgbClr>
            </a:solidFill>
            <a:ln w="254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274" name="矩形 33"/>
            <p:cNvSpPr/>
            <p:nvPr/>
          </p:nvSpPr>
          <p:spPr>
            <a:xfrm>
              <a:off x="3818164" y="3668475"/>
              <a:ext cx="1671452" cy="166878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300" b="0"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自由基聚合</a:t>
              </a:r>
              <a:endParaRPr kumimoji="0" lang="en-US" altLang="zh-CN" sz="2300" b="0"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300" b="0"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阴离子聚合</a:t>
              </a:r>
              <a:endParaRPr kumimoji="0" lang="en-US" altLang="zh-CN" sz="2300" b="0"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300" b="0"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阳离子聚合</a:t>
              </a:r>
            </a:p>
          </p:txBody>
        </p:sp>
        <p:sp>
          <p:nvSpPr>
            <p:cNvPr id="1049275" name="左大括号 34"/>
            <p:cNvSpPr/>
            <p:nvPr/>
          </p:nvSpPr>
          <p:spPr>
            <a:xfrm>
              <a:off x="3456214" y="3984481"/>
              <a:ext cx="361950" cy="127331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276" name="文本框 35"/>
            <p:cNvSpPr txBox="1"/>
            <p:nvPr/>
          </p:nvSpPr>
          <p:spPr>
            <a:xfrm>
              <a:off x="1447800" y="4398002"/>
              <a:ext cx="1981200" cy="4462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300" b="0" i="0" u="none" strike="noStrike" kern="1200" cap="none" spc="0" normalizeH="0" baseline="0" noProof="0" dirty="0">
                  <a:ln>
                    <a:noFill/>
                  </a:ln>
                  <a:solidFill>
                    <a:prstClr val="black"/>
                  </a:solidFill>
                  <a:effectLst/>
                  <a:uLnTx/>
                  <a:uFillTx/>
                  <a:latin typeface="Arial"/>
                  <a:ea typeface="黑体"/>
                  <a:cs typeface="+mn-cs"/>
                </a:rPr>
                <a:t>活性中心不同</a:t>
              </a:r>
            </a:p>
          </p:txBody>
        </p:sp>
      </p:grpSp>
      <p:sp>
        <p:nvSpPr>
          <p:cNvPr id="1049277" name="文本框 36"/>
          <p:cNvSpPr txBox="1"/>
          <p:nvPr/>
        </p:nvSpPr>
        <p:spPr>
          <a:xfrm>
            <a:off x="-254001" y="1557329"/>
            <a:ext cx="12693135" cy="574581"/>
          </a:xfrm>
          <a:prstGeom prst="rect">
            <a:avLst/>
          </a:prstGeom>
          <a:noFill/>
        </p:spPr>
        <p:txBody>
          <a:bodyPr wrap="square">
            <a:spAutoFit/>
          </a:bodyPr>
          <a:lstStyle/>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3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链式聚合</a:t>
            </a:r>
            <a:r>
              <a:rPr kumimoji="0" lang="en-US" altLang="zh-CN" sz="23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(Chain Polymerization)</a:t>
            </a:r>
            <a:r>
              <a:rPr kumimoji="0" lang="zh-CN" altLang="en-US" sz="23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a:t>
            </a:r>
            <a:r>
              <a:rPr kumimoji="1" lang="zh-CN" alt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黑体"/>
                <a:cs typeface="Arial" panose="020B0604020202020204" pitchFamily="34" charset="0"/>
              </a:rPr>
              <a:t>活性中心</a:t>
            </a:r>
            <a:r>
              <a:rPr kumimoji="1" lang="en-US" altLang="zh-CN" sz="2400" b="0" i="0" u="none" strike="noStrike" kern="0" cap="none" spc="0" normalizeH="0" baseline="0" noProof="0" dirty="0">
                <a:ln>
                  <a:noFill/>
                </a:ln>
                <a:solidFill>
                  <a:sysClr val="windowText" lastClr="000000"/>
                </a:solidFill>
                <a:effectLst/>
                <a:uLnTx/>
                <a:uFillTx/>
                <a:latin typeface="Arial" panose="020B0604020202020204" pitchFamily="34" charset="0"/>
                <a:ea typeface="黑体"/>
                <a:cs typeface="Arial" panose="020B0604020202020204" pitchFamily="34" charset="0"/>
              </a:rPr>
              <a:t>(active center)</a:t>
            </a:r>
            <a:r>
              <a:rPr kumimoji="1" lang="zh-CN" alt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黑体"/>
                <a:cs typeface="Arial" panose="020B0604020202020204" pitchFamily="34" charset="0"/>
              </a:rPr>
              <a:t>引发单体，迅速</a:t>
            </a:r>
            <a:r>
              <a:rPr kumimoji="1" lang="zh-CN" altLang="en-US" sz="2400" b="0" i="0" u="none" strike="noStrike" kern="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连锁增长。</a:t>
            </a:r>
            <a:endParaRPr kumimoji="1" lang="en-US" altLang="zh-CN" sz="2000" b="0" i="0" u="none" strike="noStrike" kern="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endParaRPr>
          </a:p>
        </p:txBody>
      </p:sp>
      <p:grpSp>
        <p:nvGrpSpPr>
          <p:cNvPr id="373" name="组合 3"/>
          <p:cNvGrpSpPr/>
          <p:nvPr/>
        </p:nvGrpSpPr>
        <p:grpSpPr>
          <a:xfrm>
            <a:off x="6436012" y="2644360"/>
            <a:ext cx="5428586" cy="1396009"/>
            <a:chOff x="995916" y="2352317"/>
            <a:chExt cx="5428586" cy="1396009"/>
          </a:xfrm>
        </p:grpSpPr>
        <p:grpSp>
          <p:nvGrpSpPr>
            <p:cNvPr id="374" name="组合 37"/>
            <p:cNvGrpSpPr/>
            <p:nvPr/>
          </p:nvGrpSpPr>
          <p:grpSpPr>
            <a:xfrm>
              <a:off x="1249611" y="2401268"/>
              <a:ext cx="3521560" cy="611827"/>
              <a:chOff x="1244295" y="4602435"/>
              <a:chExt cx="3521560" cy="611827"/>
            </a:xfrm>
          </p:grpSpPr>
          <p:sp>
            <p:nvSpPr>
              <p:cNvPr id="1049278" name="圆角矩形 23"/>
              <p:cNvSpPr/>
              <p:nvPr/>
            </p:nvSpPr>
            <p:spPr>
              <a:xfrm>
                <a:off x="2103686" y="4674427"/>
                <a:ext cx="178227" cy="144016"/>
              </a:xfrm>
              <a:custGeom>
                <a:avLst/>
                <a:gdLst>
                  <a:gd name="connsiteX0" fmla="*/ 0 w 348160"/>
                  <a:gd name="connsiteY0" fmla="*/ 72008 h 144016"/>
                  <a:gd name="connsiteX1" fmla="*/ 174080 w 348160"/>
                  <a:gd name="connsiteY1" fmla="*/ 0 h 144016"/>
                  <a:gd name="connsiteX2" fmla="*/ 348160 w 348160"/>
                  <a:gd name="connsiteY2" fmla="*/ 72008 h 144016"/>
                  <a:gd name="connsiteX3" fmla="*/ 174080 w 348160"/>
                  <a:gd name="connsiteY3" fmla="*/ 144016 h 144016"/>
                  <a:gd name="connsiteX4" fmla="*/ 0 w 348160"/>
                  <a:gd name="connsiteY4" fmla="*/ 72008 h 144016"/>
                  <a:gd name="connsiteX0" fmla="*/ 0 w 299608"/>
                  <a:gd name="connsiteY0" fmla="*/ 72008 h 144016"/>
                  <a:gd name="connsiteX1" fmla="*/ 174080 w 299608"/>
                  <a:gd name="connsiteY1" fmla="*/ 0 h 144016"/>
                  <a:gd name="connsiteX2" fmla="*/ 299608 w 299608"/>
                  <a:gd name="connsiteY2" fmla="*/ 72008 h 144016"/>
                  <a:gd name="connsiteX3" fmla="*/ 174080 w 299608"/>
                  <a:gd name="connsiteY3" fmla="*/ 144016 h 144016"/>
                  <a:gd name="connsiteX4" fmla="*/ 0 w 299608"/>
                  <a:gd name="connsiteY4" fmla="*/ 72008 h 144016"/>
                  <a:gd name="connsiteX0" fmla="*/ 0 w 178227"/>
                  <a:gd name="connsiteY0" fmla="*/ 72008 h 144016"/>
                  <a:gd name="connsiteX1" fmla="*/ 52699 w 178227"/>
                  <a:gd name="connsiteY1" fmla="*/ 0 h 144016"/>
                  <a:gd name="connsiteX2" fmla="*/ 178227 w 178227"/>
                  <a:gd name="connsiteY2" fmla="*/ 72008 h 144016"/>
                  <a:gd name="connsiteX3" fmla="*/ 52699 w 178227"/>
                  <a:gd name="connsiteY3" fmla="*/ 144016 h 144016"/>
                  <a:gd name="connsiteX4" fmla="*/ 0 w 178227"/>
                  <a:gd name="connsiteY4" fmla="*/ 72008 h 14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7" h="144016">
                    <a:moveTo>
                      <a:pt x="0" y="72008"/>
                    </a:moveTo>
                    <a:cubicBezTo>
                      <a:pt x="0" y="32239"/>
                      <a:pt x="22995" y="0"/>
                      <a:pt x="52699" y="0"/>
                    </a:cubicBezTo>
                    <a:cubicBezTo>
                      <a:pt x="82403" y="0"/>
                      <a:pt x="178227" y="32239"/>
                      <a:pt x="178227" y="72008"/>
                    </a:cubicBezTo>
                    <a:cubicBezTo>
                      <a:pt x="178227" y="111777"/>
                      <a:pt x="82403" y="144016"/>
                      <a:pt x="52699" y="144016"/>
                    </a:cubicBezTo>
                    <a:cubicBezTo>
                      <a:pt x="22995" y="144016"/>
                      <a:pt x="0" y="111777"/>
                      <a:pt x="0" y="72008"/>
                    </a:cubicBezTo>
                    <a:close/>
                  </a:path>
                </a:pathLst>
              </a:custGeom>
              <a:solidFill>
                <a:schemeClr val="accent5">
                  <a:lumMod val="75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79" name="加号 39"/>
              <p:cNvSpPr/>
              <p:nvPr/>
            </p:nvSpPr>
            <p:spPr>
              <a:xfrm>
                <a:off x="2311521" y="4602435"/>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0" name="圆角矩形 23"/>
              <p:cNvSpPr/>
              <p:nvPr/>
            </p:nvSpPr>
            <p:spPr>
              <a:xfrm>
                <a:off x="2653453" y="467442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1" name="右箭头 1"/>
              <p:cNvSpPr/>
              <p:nvPr/>
            </p:nvSpPr>
            <p:spPr>
              <a:xfrm>
                <a:off x="3078642" y="4718652"/>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2" name="圆角矩形 23"/>
              <p:cNvSpPr/>
              <p:nvPr/>
            </p:nvSpPr>
            <p:spPr>
              <a:xfrm>
                <a:off x="3517027" y="4674427"/>
                <a:ext cx="178227" cy="144016"/>
              </a:xfrm>
              <a:custGeom>
                <a:avLst/>
                <a:gdLst>
                  <a:gd name="connsiteX0" fmla="*/ 0 w 348160"/>
                  <a:gd name="connsiteY0" fmla="*/ 72008 h 144016"/>
                  <a:gd name="connsiteX1" fmla="*/ 174080 w 348160"/>
                  <a:gd name="connsiteY1" fmla="*/ 0 h 144016"/>
                  <a:gd name="connsiteX2" fmla="*/ 348160 w 348160"/>
                  <a:gd name="connsiteY2" fmla="*/ 72008 h 144016"/>
                  <a:gd name="connsiteX3" fmla="*/ 174080 w 348160"/>
                  <a:gd name="connsiteY3" fmla="*/ 144016 h 144016"/>
                  <a:gd name="connsiteX4" fmla="*/ 0 w 348160"/>
                  <a:gd name="connsiteY4" fmla="*/ 72008 h 144016"/>
                  <a:gd name="connsiteX0" fmla="*/ 0 w 299608"/>
                  <a:gd name="connsiteY0" fmla="*/ 72008 h 144016"/>
                  <a:gd name="connsiteX1" fmla="*/ 174080 w 299608"/>
                  <a:gd name="connsiteY1" fmla="*/ 0 h 144016"/>
                  <a:gd name="connsiteX2" fmla="*/ 299608 w 299608"/>
                  <a:gd name="connsiteY2" fmla="*/ 72008 h 144016"/>
                  <a:gd name="connsiteX3" fmla="*/ 174080 w 299608"/>
                  <a:gd name="connsiteY3" fmla="*/ 144016 h 144016"/>
                  <a:gd name="connsiteX4" fmla="*/ 0 w 299608"/>
                  <a:gd name="connsiteY4" fmla="*/ 72008 h 144016"/>
                  <a:gd name="connsiteX0" fmla="*/ 0 w 178227"/>
                  <a:gd name="connsiteY0" fmla="*/ 72008 h 144016"/>
                  <a:gd name="connsiteX1" fmla="*/ 52699 w 178227"/>
                  <a:gd name="connsiteY1" fmla="*/ 0 h 144016"/>
                  <a:gd name="connsiteX2" fmla="*/ 178227 w 178227"/>
                  <a:gd name="connsiteY2" fmla="*/ 72008 h 144016"/>
                  <a:gd name="connsiteX3" fmla="*/ 52699 w 178227"/>
                  <a:gd name="connsiteY3" fmla="*/ 144016 h 144016"/>
                  <a:gd name="connsiteX4" fmla="*/ 0 w 178227"/>
                  <a:gd name="connsiteY4" fmla="*/ 72008 h 14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7" h="144016">
                    <a:moveTo>
                      <a:pt x="0" y="72008"/>
                    </a:moveTo>
                    <a:cubicBezTo>
                      <a:pt x="0" y="32239"/>
                      <a:pt x="22995" y="0"/>
                      <a:pt x="52699" y="0"/>
                    </a:cubicBezTo>
                    <a:cubicBezTo>
                      <a:pt x="82403" y="0"/>
                      <a:pt x="178227" y="32239"/>
                      <a:pt x="178227" y="72008"/>
                    </a:cubicBezTo>
                    <a:cubicBezTo>
                      <a:pt x="178227" y="111777"/>
                      <a:pt x="82403" y="144016"/>
                      <a:pt x="52699" y="144016"/>
                    </a:cubicBezTo>
                    <a:cubicBezTo>
                      <a:pt x="22995" y="144016"/>
                      <a:pt x="0" y="111777"/>
                      <a:pt x="0" y="72008"/>
                    </a:cubicBezTo>
                    <a:close/>
                  </a:path>
                </a:pathLst>
              </a:custGeom>
              <a:solidFill>
                <a:schemeClr val="accent5">
                  <a:lumMod val="75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3" name="圆角矩形 23"/>
              <p:cNvSpPr/>
              <p:nvPr/>
            </p:nvSpPr>
            <p:spPr>
              <a:xfrm>
                <a:off x="3699600" y="467442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4" name="圆角矩形 23"/>
              <p:cNvSpPr/>
              <p:nvPr/>
            </p:nvSpPr>
            <p:spPr>
              <a:xfrm>
                <a:off x="2104883" y="4998254"/>
                <a:ext cx="178227" cy="144016"/>
              </a:xfrm>
              <a:custGeom>
                <a:avLst/>
                <a:gdLst>
                  <a:gd name="connsiteX0" fmla="*/ 0 w 348160"/>
                  <a:gd name="connsiteY0" fmla="*/ 72008 h 144016"/>
                  <a:gd name="connsiteX1" fmla="*/ 174080 w 348160"/>
                  <a:gd name="connsiteY1" fmla="*/ 0 h 144016"/>
                  <a:gd name="connsiteX2" fmla="*/ 348160 w 348160"/>
                  <a:gd name="connsiteY2" fmla="*/ 72008 h 144016"/>
                  <a:gd name="connsiteX3" fmla="*/ 174080 w 348160"/>
                  <a:gd name="connsiteY3" fmla="*/ 144016 h 144016"/>
                  <a:gd name="connsiteX4" fmla="*/ 0 w 348160"/>
                  <a:gd name="connsiteY4" fmla="*/ 72008 h 144016"/>
                  <a:gd name="connsiteX0" fmla="*/ 0 w 299608"/>
                  <a:gd name="connsiteY0" fmla="*/ 72008 h 144016"/>
                  <a:gd name="connsiteX1" fmla="*/ 174080 w 299608"/>
                  <a:gd name="connsiteY1" fmla="*/ 0 h 144016"/>
                  <a:gd name="connsiteX2" fmla="*/ 299608 w 299608"/>
                  <a:gd name="connsiteY2" fmla="*/ 72008 h 144016"/>
                  <a:gd name="connsiteX3" fmla="*/ 174080 w 299608"/>
                  <a:gd name="connsiteY3" fmla="*/ 144016 h 144016"/>
                  <a:gd name="connsiteX4" fmla="*/ 0 w 299608"/>
                  <a:gd name="connsiteY4" fmla="*/ 72008 h 144016"/>
                  <a:gd name="connsiteX0" fmla="*/ 0 w 178227"/>
                  <a:gd name="connsiteY0" fmla="*/ 72008 h 144016"/>
                  <a:gd name="connsiteX1" fmla="*/ 52699 w 178227"/>
                  <a:gd name="connsiteY1" fmla="*/ 0 h 144016"/>
                  <a:gd name="connsiteX2" fmla="*/ 178227 w 178227"/>
                  <a:gd name="connsiteY2" fmla="*/ 72008 h 144016"/>
                  <a:gd name="connsiteX3" fmla="*/ 52699 w 178227"/>
                  <a:gd name="connsiteY3" fmla="*/ 144016 h 144016"/>
                  <a:gd name="connsiteX4" fmla="*/ 0 w 178227"/>
                  <a:gd name="connsiteY4" fmla="*/ 72008 h 14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7" h="144016">
                    <a:moveTo>
                      <a:pt x="0" y="72008"/>
                    </a:moveTo>
                    <a:cubicBezTo>
                      <a:pt x="0" y="32239"/>
                      <a:pt x="22995" y="0"/>
                      <a:pt x="52699" y="0"/>
                    </a:cubicBezTo>
                    <a:cubicBezTo>
                      <a:pt x="82403" y="0"/>
                      <a:pt x="178227" y="32239"/>
                      <a:pt x="178227" y="72008"/>
                    </a:cubicBezTo>
                    <a:cubicBezTo>
                      <a:pt x="178227" y="111777"/>
                      <a:pt x="82403" y="144016"/>
                      <a:pt x="52699" y="144016"/>
                    </a:cubicBezTo>
                    <a:cubicBezTo>
                      <a:pt x="22995" y="144016"/>
                      <a:pt x="0" y="111777"/>
                      <a:pt x="0" y="72008"/>
                    </a:cubicBezTo>
                    <a:close/>
                  </a:path>
                </a:pathLst>
              </a:custGeom>
              <a:solidFill>
                <a:schemeClr val="accent5">
                  <a:lumMod val="75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5" name="圆角矩形 23"/>
              <p:cNvSpPr/>
              <p:nvPr/>
            </p:nvSpPr>
            <p:spPr>
              <a:xfrm>
                <a:off x="2287456" y="499825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6" name="加号 46"/>
              <p:cNvSpPr/>
              <p:nvPr/>
            </p:nvSpPr>
            <p:spPr>
              <a:xfrm>
                <a:off x="2683533" y="4926262"/>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7" name="圆角矩形 23"/>
              <p:cNvSpPr/>
              <p:nvPr/>
            </p:nvSpPr>
            <p:spPr>
              <a:xfrm>
                <a:off x="3019007" y="499577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8" name="右箭头 1"/>
              <p:cNvSpPr/>
              <p:nvPr/>
            </p:nvSpPr>
            <p:spPr>
              <a:xfrm>
                <a:off x="3487755" y="5031780"/>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89" name="圆角矩形 23"/>
              <p:cNvSpPr/>
              <p:nvPr/>
            </p:nvSpPr>
            <p:spPr>
              <a:xfrm>
                <a:off x="3893738" y="4995776"/>
                <a:ext cx="178227" cy="144016"/>
              </a:xfrm>
              <a:custGeom>
                <a:avLst/>
                <a:gdLst>
                  <a:gd name="connsiteX0" fmla="*/ 0 w 348160"/>
                  <a:gd name="connsiteY0" fmla="*/ 72008 h 144016"/>
                  <a:gd name="connsiteX1" fmla="*/ 174080 w 348160"/>
                  <a:gd name="connsiteY1" fmla="*/ 0 h 144016"/>
                  <a:gd name="connsiteX2" fmla="*/ 348160 w 348160"/>
                  <a:gd name="connsiteY2" fmla="*/ 72008 h 144016"/>
                  <a:gd name="connsiteX3" fmla="*/ 174080 w 348160"/>
                  <a:gd name="connsiteY3" fmla="*/ 144016 h 144016"/>
                  <a:gd name="connsiteX4" fmla="*/ 0 w 348160"/>
                  <a:gd name="connsiteY4" fmla="*/ 72008 h 144016"/>
                  <a:gd name="connsiteX0" fmla="*/ 0 w 299608"/>
                  <a:gd name="connsiteY0" fmla="*/ 72008 h 144016"/>
                  <a:gd name="connsiteX1" fmla="*/ 174080 w 299608"/>
                  <a:gd name="connsiteY1" fmla="*/ 0 h 144016"/>
                  <a:gd name="connsiteX2" fmla="*/ 299608 w 299608"/>
                  <a:gd name="connsiteY2" fmla="*/ 72008 h 144016"/>
                  <a:gd name="connsiteX3" fmla="*/ 174080 w 299608"/>
                  <a:gd name="connsiteY3" fmla="*/ 144016 h 144016"/>
                  <a:gd name="connsiteX4" fmla="*/ 0 w 299608"/>
                  <a:gd name="connsiteY4" fmla="*/ 72008 h 144016"/>
                  <a:gd name="connsiteX0" fmla="*/ 0 w 178227"/>
                  <a:gd name="connsiteY0" fmla="*/ 72008 h 144016"/>
                  <a:gd name="connsiteX1" fmla="*/ 52699 w 178227"/>
                  <a:gd name="connsiteY1" fmla="*/ 0 h 144016"/>
                  <a:gd name="connsiteX2" fmla="*/ 178227 w 178227"/>
                  <a:gd name="connsiteY2" fmla="*/ 72008 h 144016"/>
                  <a:gd name="connsiteX3" fmla="*/ 52699 w 178227"/>
                  <a:gd name="connsiteY3" fmla="*/ 144016 h 144016"/>
                  <a:gd name="connsiteX4" fmla="*/ 0 w 178227"/>
                  <a:gd name="connsiteY4" fmla="*/ 72008 h 14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7" h="144016">
                    <a:moveTo>
                      <a:pt x="0" y="72008"/>
                    </a:moveTo>
                    <a:cubicBezTo>
                      <a:pt x="0" y="32239"/>
                      <a:pt x="22995" y="0"/>
                      <a:pt x="52699" y="0"/>
                    </a:cubicBezTo>
                    <a:cubicBezTo>
                      <a:pt x="82403" y="0"/>
                      <a:pt x="178227" y="32239"/>
                      <a:pt x="178227" y="72008"/>
                    </a:cubicBezTo>
                    <a:cubicBezTo>
                      <a:pt x="178227" y="111777"/>
                      <a:pt x="82403" y="144016"/>
                      <a:pt x="52699" y="144016"/>
                    </a:cubicBezTo>
                    <a:cubicBezTo>
                      <a:pt x="22995" y="144016"/>
                      <a:pt x="0" y="111777"/>
                      <a:pt x="0" y="72008"/>
                    </a:cubicBezTo>
                    <a:close/>
                  </a:path>
                </a:pathLst>
              </a:custGeom>
              <a:solidFill>
                <a:schemeClr val="accent5">
                  <a:lumMod val="75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90" name="圆角矩形 23"/>
              <p:cNvSpPr/>
              <p:nvPr/>
            </p:nvSpPr>
            <p:spPr>
              <a:xfrm>
                <a:off x="4076311" y="499577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91" name="圆角矩形 23"/>
              <p:cNvSpPr/>
              <p:nvPr/>
            </p:nvSpPr>
            <p:spPr>
              <a:xfrm>
                <a:off x="4417695" y="499577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92" name="左大括号 52"/>
              <p:cNvSpPr/>
              <p:nvPr/>
            </p:nvSpPr>
            <p:spPr>
              <a:xfrm>
                <a:off x="1918171" y="4682835"/>
                <a:ext cx="149451" cy="455747"/>
              </a:xfrm>
              <a:prstGeom prst="leftBrace">
                <a:avLst>
                  <a:gd name="adj1" fmla="val 8333"/>
                  <a:gd name="adj2" fmla="val 48243"/>
                </a:avLst>
              </a:pr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293" name="文本框 53"/>
              <p:cNvSpPr txBox="1"/>
              <p:nvPr/>
            </p:nvSpPr>
            <p:spPr>
              <a:xfrm>
                <a:off x="1244295" y="4698452"/>
                <a:ext cx="7383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a:cs typeface="+mn-cs"/>
                  </a:rPr>
                  <a:t>Timer</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grpSp>
        <p:sp>
          <p:nvSpPr>
            <p:cNvPr id="1049294" name="圆角矩形 23"/>
            <p:cNvSpPr/>
            <p:nvPr/>
          </p:nvSpPr>
          <p:spPr>
            <a:xfrm>
              <a:off x="2103680" y="3157791"/>
              <a:ext cx="178227" cy="144016"/>
            </a:xfrm>
            <a:custGeom>
              <a:avLst/>
              <a:gdLst>
                <a:gd name="connsiteX0" fmla="*/ 0 w 348160"/>
                <a:gd name="connsiteY0" fmla="*/ 72008 h 144016"/>
                <a:gd name="connsiteX1" fmla="*/ 174080 w 348160"/>
                <a:gd name="connsiteY1" fmla="*/ 0 h 144016"/>
                <a:gd name="connsiteX2" fmla="*/ 348160 w 348160"/>
                <a:gd name="connsiteY2" fmla="*/ 72008 h 144016"/>
                <a:gd name="connsiteX3" fmla="*/ 174080 w 348160"/>
                <a:gd name="connsiteY3" fmla="*/ 144016 h 144016"/>
                <a:gd name="connsiteX4" fmla="*/ 0 w 348160"/>
                <a:gd name="connsiteY4" fmla="*/ 72008 h 144016"/>
                <a:gd name="connsiteX0" fmla="*/ 0 w 299608"/>
                <a:gd name="connsiteY0" fmla="*/ 72008 h 144016"/>
                <a:gd name="connsiteX1" fmla="*/ 174080 w 299608"/>
                <a:gd name="connsiteY1" fmla="*/ 0 h 144016"/>
                <a:gd name="connsiteX2" fmla="*/ 299608 w 299608"/>
                <a:gd name="connsiteY2" fmla="*/ 72008 h 144016"/>
                <a:gd name="connsiteX3" fmla="*/ 174080 w 299608"/>
                <a:gd name="connsiteY3" fmla="*/ 144016 h 144016"/>
                <a:gd name="connsiteX4" fmla="*/ 0 w 299608"/>
                <a:gd name="connsiteY4" fmla="*/ 72008 h 144016"/>
                <a:gd name="connsiteX0" fmla="*/ 0 w 178227"/>
                <a:gd name="connsiteY0" fmla="*/ 72008 h 144016"/>
                <a:gd name="connsiteX1" fmla="*/ 52699 w 178227"/>
                <a:gd name="connsiteY1" fmla="*/ 0 h 144016"/>
                <a:gd name="connsiteX2" fmla="*/ 178227 w 178227"/>
                <a:gd name="connsiteY2" fmla="*/ 72008 h 144016"/>
                <a:gd name="connsiteX3" fmla="*/ 52699 w 178227"/>
                <a:gd name="connsiteY3" fmla="*/ 144016 h 144016"/>
                <a:gd name="connsiteX4" fmla="*/ 0 w 178227"/>
                <a:gd name="connsiteY4" fmla="*/ 72008 h 14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7" h="144016">
                  <a:moveTo>
                    <a:pt x="0" y="72008"/>
                  </a:moveTo>
                  <a:cubicBezTo>
                    <a:pt x="0" y="32239"/>
                    <a:pt x="22995" y="0"/>
                    <a:pt x="52699" y="0"/>
                  </a:cubicBezTo>
                  <a:cubicBezTo>
                    <a:pt x="82403" y="0"/>
                    <a:pt x="178227" y="32239"/>
                    <a:pt x="178227" y="72008"/>
                  </a:cubicBezTo>
                  <a:cubicBezTo>
                    <a:pt x="178227" y="111777"/>
                    <a:pt x="82403" y="144016"/>
                    <a:pt x="52699" y="144016"/>
                  </a:cubicBezTo>
                  <a:cubicBezTo>
                    <a:pt x="22995" y="144016"/>
                    <a:pt x="0" y="111777"/>
                    <a:pt x="0" y="72008"/>
                  </a:cubicBezTo>
                  <a:close/>
                </a:path>
              </a:pathLst>
            </a:custGeom>
            <a:solidFill>
              <a:schemeClr val="accent5">
                <a:lumMod val="75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grpSp>
          <p:nvGrpSpPr>
            <p:cNvPr id="375" name="组合 55"/>
            <p:cNvGrpSpPr/>
            <p:nvPr/>
          </p:nvGrpSpPr>
          <p:grpSpPr>
            <a:xfrm>
              <a:off x="2286216" y="3100156"/>
              <a:ext cx="3225675" cy="288000"/>
              <a:chOff x="2107995" y="5008188"/>
              <a:chExt cx="3225675" cy="288000"/>
            </a:xfrm>
          </p:grpSpPr>
          <p:grpSp>
            <p:nvGrpSpPr>
              <p:cNvPr id="376" name="组合 56"/>
              <p:cNvGrpSpPr/>
              <p:nvPr/>
            </p:nvGrpSpPr>
            <p:grpSpPr>
              <a:xfrm>
                <a:off x="2107995" y="5008188"/>
                <a:ext cx="3225675" cy="288000"/>
                <a:chOff x="3140403" y="2865958"/>
                <a:chExt cx="3225675" cy="288000"/>
              </a:xfrm>
            </p:grpSpPr>
            <p:sp>
              <p:nvSpPr>
                <p:cNvPr id="1049295" name="圆角矩形 23"/>
                <p:cNvSpPr/>
                <p:nvPr/>
              </p:nvSpPr>
              <p:spPr>
                <a:xfrm>
                  <a:off x="3140403"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96" name="圆角矩形 23"/>
                <p:cNvSpPr/>
                <p:nvPr/>
              </p:nvSpPr>
              <p:spPr>
                <a:xfrm>
                  <a:off x="3488563"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97" name="加号 60"/>
                <p:cNvSpPr/>
                <p:nvPr/>
              </p:nvSpPr>
              <p:spPr>
                <a:xfrm>
                  <a:off x="3886214" y="2865958"/>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98" name="圆角矩形 23"/>
                <p:cNvSpPr/>
                <p:nvPr/>
              </p:nvSpPr>
              <p:spPr>
                <a:xfrm>
                  <a:off x="4234374"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299" name="右箭头 1"/>
                <p:cNvSpPr/>
                <p:nvPr/>
              </p:nvSpPr>
              <p:spPr>
                <a:xfrm>
                  <a:off x="4713025" y="2974880"/>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00" name="圆角矩形 23"/>
                <p:cNvSpPr/>
                <p:nvPr/>
              </p:nvSpPr>
              <p:spPr>
                <a:xfrm>
                  <a:off x="5324114"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01" name="圆角矩形 23"/>
                <p:cNvSpPr/>
                <p:nvPr/>
              </p:nvSpPr>
              <p:spPr>
                <a:xfrm>
                  <a:off x="5672274"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02" name="圆角矩形 23"/>
                <p:cNvSpPr/>
                <p:nvPr/>
              </p:nvSpPr>
              <p:spPr>
                <a:xfrm>
                  <a:off x="6017918" y="292457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grpSp>
          <p:sp>
            <p:nvSpPr>
              <p:cNvPr id="1049303" name="圆角矩形 23"/>
              <p:cNvSpPr/>
              <p:nvPr/>
            </p:nvSpPr>
            <p:spPr>
              <a:xfrm>
                <a:off x="4114800" y="5065823"/>
                <a:ext cx="178227" cy="144016"/>
              </a:xfrm>
              <a:custGeom>
                <a:avLst/>
                <a:gdLst>
                  <a:gd name="connsiteX0" fmla="*/ 0 w 348160"/>
                  <a:gd name="connsiteY0" fmla="*/ 72008 h 144016"/>
                  <a:gd name="connsiteX1" fmla="*/ 174080 w 348160"/>
                  <a:gd name="connsiteY1" fmla="*/ 0 h 144016"/>
                  <a:gd name="connsiteX2" fmla="*/ 348160 w 348160"/>
                  <a:gd name="connsiteY2" fmla="*/ 72008 h 144016"/>
                  <a:gd name="connsiteX3" fmla="*/ 174080 w 348160"/>
                  <a:gd name="connsiteY3" fmla="*/ 144016 h 144016"/>
                  <a:gd name="connsiteX4" fmla="*/ 0 w 348160"/>
                  <a:gd name="connsiteY4" fmla="*/ 72008 h 144016"/>
                  <a:gd name="connsiteX0" fmla="*/ 0 w 299608"/>
                  <a:gd name="connsiteY0" fmla="*/ 72008 h 144016"/>
                  <a:gd name="connsiteX1" fmla="*/ 174080 w 299608"/>
                  <a:gd name="connsiteY1" fmla="*/ 0 h 144016"/>
                  <a:gd name="connsiteX2" fmla="*/ 299608 w 299608"/>
                  <a:gd name="connsiteY2" fmla="*/ 72008 h 144016"/>
                  <a:gd name="connsiteX3" fmla="*/ 174080 w 299608"/>
                  <a:gd name="connsiteY3" fmla="*/ 144016 h 144016"/>
                  <a:gd name="connsiteX4" fmla="*/ 0 w 299608"/>
                  <a:gd name="connsiteY4" fmla="*/ 72008 h 144016"/>
                  <a:gd name="connsiteX0" fmla="*/ 0 w 178227"/>
                  <a:gd name="connsiteY0" fmla="*/ 72008 h 144016"/>
                  <a:gd name="connsiteX1" fmla="*/ 52699 w 178227"/>
                  <a:gd name="connsiteY1" fmla="*/ 0 h 144016"/>
                  <a:gd name="connsiteX2" fmla="*/ 178227 w 178227"/>
                  <a:gd name="connsiteY2" fmla="*/ 72008 h 144016"/>
                  <a:gd name="connsiteX3" fmla="*/ 52699 w 178227"/>
                  <a:gd name="connsiteY3" fmla="*/ 144016 h 144016"/>
                  <a:gd name="connsiteX4" fmla="*/ 0 w 178227"/>
                  <a:gd name="connsiteY4" fmla="*/ 72008 h 14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7" h="144016">
                    <a:moveTo>
                      <a:pt x="0" y="72008"/>
                    </a:moveTo>
                    <a:cubicBezTo>
                      <a:pt x="0" y="32239"/>
                      <a:pt x="22995" y="0"/>
                      <a:pt x="52699" y="0"/>
                    </a:cubicBezTo>
                    <a:cubicBezTo>
                      <a:pt x="82403" y="0"/>
                      <a:pt x="178227" y="32239"/>
                      <a:pt x="178227" y="72008"/>
                    </a:cubicBezTo>
                    <a:cubicBezTo>
                      <a:pt x="178227" y="111777"/>
                      <a:pt x="82403" y="144016"/>
                      <a:pt x="52699" y="144016"/>
                    </a:cubicBezTo>
                    <a:cubicBezTo>
                      <a:pt x="22995" y="144016"/>
                      <a:pt x="0" y="111777"/>
                      <a:pt x="0" y="72008"/>
                    </a:cubicBezTo>
                    <a:close/>
                  </a:path>
                </a:pathLst>
              </a:custGeom>
              <a:solidFill>
                <a:schemeClr val="accent5">
                  <a:lumMod val="75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grpSp>
        <p:sp>
          <p:nvSpPr>
            <p:cNvPr id="1049304" name="文本框 66"/>
            <p:cNvSpPr txBox="1"/>
            <p:nvPr/>
          </p:nvSpPr>
          <p:spPr>
            <a:xfrm>
              <a:off x="1249611" y="3036887"/>
              <a:ext cx="7383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a:cs typeface="+mn-cs"/>
                </a:rPr>
                <a:t>Timer</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305" name="圆角矩形 23"/>
            <p:cNvSpPr/>
            <p:nvPr/>
          </p:nvSpPr>
          <p:spPr>
            <a:xfrm>
              <a:off x="2283082" y="3530653"/>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06" name="圆角矩形 23"/>
            <p:cNvSpPr/>
            <p:nvPr/>
          </p:nvSpPr>
          <p:spPr>
            <a:xfrm>
              <a:off x="2631242" y="3530653"/>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07" name="圆角矩形 23"/>
            <p:cNvSpPr/>
            <p:nvPr/>
          </p:nvSpPr>
          <p:spPr>
            <a:xfrm>
              <a:off x="2976886" y="3530653"/>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08" name="圆角矩形 23"/>
            <p:cNvSpPr/>
            <p:nvPr/>
          </p:nvSpPr>
          <p:spPr>
            <a:xfrm>
              <a:off x="2106176" y="3529676"/>
              <a:ext cx="178227" cy="144016"/>
            </a:xfrm>
            <a:custGeom>
              <a:avLst/>
              <a:gdLst>
                <a:gd name="connsiteX0" fmla="*/ 0 w 348160"/>
                <a:gd name="connsiteY0" fmla="*/ 72008 h 144016"/>
                <a:gd name="connsiteX1" fmla="*/ 174080 w 348160"/>
                <a:gd name="connsiteY1" fmla="*/ 0 h 144016"/>
                <a:gd name="connsiteX2" fmla="*/ 348160 w 348160"/>
                <a:gd name="connsiteY2" fmla="*/ 72008 h 144016"/>
                <a:gd name="connsiteX3" fmla="*/ 174080 w 348160"/>
                <a:gd name="connsiteY3" fmla="*/ 144016 h 144016"/>
                <a:gd name="connsiteX4" fmla="*/ 0 w 348160"/>
                <a:gd name="connsiteY4" fmla="*/ 72008 h 144016"/>
                <a:gd name="connsiteX0" fmla="*/ 0 w 299608"/>
                <a:gd name="connsiteY0" fmla="*/ 72008 h 144016"/>
                <a:gd name="connsiteX1" fmla="*/ 174080 w 299608"/>
                <a:gd name="connsiteY1" fmla="*/ 0 h 144016"/>
                <a:gd name="connsiteX2" fmla="*/ 299608 w 299608"/>
                <a:gd name="connsiteY2" fmla="*/ 72008 h 144016"/>
                <a:gd name="connsiteX3" fmla="*/ 174080 w 299608"/>
                <a:gd name="connsiteY3" fmla="*/ 144016 h 144016"/>
                <a:gd name="connsiteX4" fmla="*/ 0 w 299608"/>
                <a:gd name="connsiteY4" fmla="*/ 72008 h 144016"/>
                <a:gd name="connsiteX0" fmla="*/ 0 w 178227"/>
                <a:gd name="connsiteY0" fmla="*/ 72008 h 144016"/>
                <a:gd name="connsiteX1" fmla="*/ 52699 w 178227"/>
                <a:gd name="connsiteY1" fmla="*/ 0 h 144016"/>
                <a:gd name="connsiteX2" fmla="*/ 178227 w 178227"/>
                <a:gd name="connsiteY2" fmla="*/ 72008 h 144016"/>
                <a:gd name="connsiteX3" fmla="*/ 52699 w 178227"/>
                <a:gd name="connsiteY3" fmla="*/ 144016 h 144016"/>
                <a:gd name="connsiteX4" fmla="*/ 0 w 178227"/>
                <a:gd name="connsiteY4" fmla="*/ 72008 h 14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7" h="144016">
                  <a:moveTo>
                    <a:pt x="0" y="72008"/>
                  </a:moveTo>
                  <a:cubicBezTo>
                    <a:pt x="0" y="32239"/>
                    <a:pt x="22995" y="0"/>
                    <a:pt x="52699" y="0"/>
                  </a:cubicBezTo>
                  <a:cubicBezTo>
                    <a:pt x="82403" y="0"/>
                    <a:pt x="178227" y="32239"/>
                    <a:pt x="178227" y="72008"/>
                  </a:cubicBezTo>
                  <a:cubicBezTo>
                    <a:pt x="178227" y="111777"/>
                    <a:pt x="82403" y="144016"/>
                    <a:pt x="52699" y="144016"/>
                  </a:cubicBezTo>
                  <a:cubicBezTo>
                    <a:pt x="22995" y="144016"/>
                    <a:pt x="0" y="111777"/>
                    <a:pt x="0" y="72008"/>
                  </a:cubicBezTo>
                  <a:close/>
                </a:path>
              </a:pathLst>
            </a:custGeom>
            <a:solidFill>
              <a:schemeClr val="accent5">
                <a:lumMod val="75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09" name="加号 71"/>
            <p:cNvSpPr/>
            <p:nvPr/>
          </p:nvSpPr>
          <p:spPr>
            <a:xfrm>
              <a:off x="3382690" y="3460326"/>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10" name="圆角矩形 23"/>
            <p:cNvSpPr/>
            <p:nvPr/>
          </p:nvSpPr>
          <p:spPr>
            <a:xfrm>
              <a:off x="3702283" y="353627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11" name="右箭头 1"/>
            <p:cNvSpPr/>
            <p:nvPr/>
          </p:nvSpPr>
          <p:spPr>
            <a:xfrm>
              <a:off x="4159124" y="3572260"/>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12" name="圆角矩形 23"/>
            <p:cNvSpPr/>
            <p:nvPr/>
          </p:nvSpPr>
          <p:spPr>
            <a:xfrm>
              <a:off x="4751801" y="3530653"/>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13" name="圆角矩形 23"/>
            <p:cNvSpPr/>
            <p:nvPr/>
          </p:nvSpPr>
          <p:spPr>
            <a:xfrm>
              <a:off x="5099961" y="3530653"/>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14" name="圆角矩形 23"/>
            <p:cNvSpPr/>
            <p:nvPr/>
          </p:nvSpPr>
          <p:spPr>
            <a:xfrm>
              <a:off x="5445605" y="3530653"/>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15" name="圆角矩形 23"/>
            <p:cNvSpPr/>
            <p:nvPr/>
          </p:nvSpPr>
          <p:spPr>
            <a:xfrm>
              <a:off x="4574895" y="3529676"/>
              <a:ext cx="178227" cy="144016"/>
            </a:xfrm>
            <a:custGeom>
              <a:avLst/>
              <a:gdLst>
                <a:gd name="connsiteX0" fmla="*/ 0 w 348160"/>
                <a:gd name="connsiteY0" fmla="*/ 72008 h 144016"/>
                <a:gd name="connsiteX1" fmla="*/ 174080 w 348160"/>
                <a:gd name="connsiteY1" fmla="*/ 0 h 144016"/>
                <a:gd name="connsiteX2" fmla="*/ 348160 w 348160"/>
                <a:gd name="connsiteY2" fmla="*/ 72008 h 144016"/>
                <a:gd name="connsiteX3" fmla="*/ 174080 w 348160"/>
                <a:gd name="connsiteY3" fmla="*/ 144016 h 144016"/>
                <a:gd name="connsiteX4" fmla="*/ 0 w 348160"/>
                <a:gd name="connsiteY4" fmla="*/ 72008 h 144016"/>
                <a:gd name="connsiteX0" fmla="*/ 0 w 299608"/>
                <a:gd name="connsiteY0" fmla="*/ 72008 h 144016"/>
                <a:gd name="connsiteX1" fmla="*/ 174080 w 299608"/>
                <a:gd name="connsiteY1" fmla="*/ 0 h 144016"/>
                <a:gd name="connsiteX2" fmla="*/ 299608 w 299608"/>
                <a:gd name="connsiteY2" fmla="*/ 72008 h 144016"/>
                <a:gd name="connsiteX3" fmla="*/ 174080 w 299608"/>
                <a:gd name="connsiteY3" fmla="*/ 144016 h 144016"/>
                <a:gd name="connsiteX4" fmla="*/ 0 w 299608"/>
                <a:gd name="connsiteY4" fmla="*/ 72008 h 144016"/>
                <a:gd name="connsiteX0" fmla="*/ 0 w 178227"/>
                <a:gd name="connsiteY0" fmla="*/ 72008 h 144016"/>
                <a:gd name="connsiteX1" fmla="*/ 52699 w 178227"/>
                <a:gd name="connsiteY1" fmla="*/ 0 h 144016"/>
                <a:gd name="connsiteX2" fmla="*/ 178227 w 178227"/>
                <a:gd name="connsiteY2" fmla="*/ 72008 h 144016"/>
                <a:gd name="connsiteX3" fmla="*/ 52699 w 178227"/>
                <a:gd name="connsiteY3" fmla="*/ 144016 h 144016"/>
                <a:gd name="connsiteX4" fmla="*/ 0 w 178227"/>
                <a:gd name="connsiteY4" fmla="*/ 72008 h 14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7" h="144016">
                  <a:moveTo>
                    <a:pt x="0" y="72008"/>
                  </a:moveTo>
                  <a:cubicBezTo>
                    <a:pt x="0" y="32239"/>
                    <a:pt x="22995" y="0"/>
                    <a:pt x="52699" y="0"/>
                  </a:cubicBezTo>
                  <a:cubicBezTo>
                    <a:pt x="82403" y="0"/>
                    <a:pt x="178227" y="32239"/>
                    <a:pt x="178227" y="72008"/>
                  </a:cubicBezTo>
                  <a:cubicBezTo>
                    <a:pt x="178227" y="111777"/>
                    <a:pt x="82403" y="144016"/>
                    <a:pt x="52699" y="144016"/>
                  </a:cubicBezTo>
                  <a:cubicBezTo>
                    <a:pt x="22995" y="144016"/>
                    <a:pt x="0" y="111777"/>
                    <a:pt x="0" y="72008"/>
                  </a:cubicBezTo>
                  <a:close/>
                </a:path>
              </a:pathLst>
            </a:custGeom>
            <a:solidFill>
              <a:schemeClr val="accent5">
                <a:lumMod val="75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16" name="圆角矩形 23"/>
            <p:cNvSpPr/>
            <p:nvPr/>
          </p:nvSpPr>
          <p:spPr>
            <a:xfrm>
              <a:off x="5789551" y="353627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17" name="文本框 79"/>
            <p:cNvSpPr txBox="1"/>
            <p:nvPr/>
          </p:nvSpPr>
          <p:spPr>
            <a:xfrm>
              <a:off x="995916" y="3378994"/>
              <a:ext cx="9920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a:ea typeface="黑体"/>
                  <a:cs typeface="+mn-cs"/>
                </a:rPr>
                <a:t>Tetramer</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318" name="文本框 80"/>
            <p:cNvSpPr txBox="1"/>
            <p:nvPr/>
          </p:nvSpPr>
          <p:spPr>
            <a:xfrm>
              <a:off x="4161917" y="2352317"/>
              <a:ext cx="7988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黑体"/>
                  <a:cs typeface="+mn-cs"/>
                </a:rPr>
                <a:t>链引发</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319" name="文本框 81"/>
            <p:cNvSpPr txBox="1"/>
            <p:nvPr/>
          </p:nvSpPr>
          <p:spPr>
            <a:xfrm>
              <a:off x="5625654" y="2845213"/>
              <a:ext cx="7988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黑体"/>
                  <a:cs typeface="+mn-cs"/>
                </a:rPr>
                <a:t>链增长</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1049320" name="左大括号 82"/>
            <p:cNvSpPr/>
            <p:nvPr/>
          </p:nvSpPr>
          <p:spPr>
            <a:xfrm rot="7151167">
              <a:off x="5481010" y="2355202"/>
              <a:ext cx="145419" cy="1505522"/>
            </a:xfrm>
            <a:prstGeom prst="leftBrace">
              <a:avLst>
                <a:gd name="adj1" fmla="val 8333"/>
                <a:gd name="adj2" fmla="val 48243"/>
              </a:avLst>
            </a:pr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Arial"/>
                <a:ea typeface="黑体"/>
                <a:cs typeface="+mn-cs"/>
              </a:endParaRPr>
            </a:p>
          </p:txBody>
        </p:sp>
      </p:grpSp>
      <p:sp>
        <p:nvSpPr>
          <p:cNvPr id="1049321" name="文本框 83"/>
          <p:cNvSpPr txBox="1"/>
          <p:nvPr/>
        </p:nvSpPr>
        <p:spPr>
          <a:xfrm>
            <a:off x="6090916" y="5936903"/>
            <a:ext cx="5783036" cy="461665"/>
          </a:xfrm>
          <a:prstGeom prst="rect">
            <a:avLst/>
          </a:prstGeom>
          <a:noFill/>
        </p:spPr>
        <p:txBody>
          <a:bodyPr wrap="square">
            <a:spAutoFit/>
          </a:bodyPr>
          <a:lstStyle>
            <a:defPPr>
              <a:defRPr lang="zh-CN"/>
            </a:defPPr>
            <a:lvl1pPr>
              <a:defRPr sz="2400" b="1">
                <a:solidFill>
                  <a:srgbClr val="003399"/>
                </a:solidFill>
                <a:latin typeface="SimHei" panose="02010609060101010101" pitchFamily="49" charset="-122"/>
                <a:ea typeface="SimHei" panose="0201060906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300" b="1" i="0" u="none" strike="noStrike" kern="1200" cap="none" spc="0" normalizeH="0" baseline="0" noProof="0" dirty="0">
                <a:ln>
                  <a:noFill/>
                </a:ln>
                <a:solidFill>
                  <a:srgbClr val="003399"/>
                </a:solidFill>
                <a:effectLst/>
                <a:uLnTx/>
                <a:uFillTx/>
                <a:latin typeface="黑体"/>
                <a:ea typeface="黑体"/>
                <a:cs typeface="+mn-cs"/>
              </a:rPr>
              <a:t>单体只与活性中心反应，单体不与单体反应！</a:t>
            </a:r>
          </a:p>
        </p:txBody>
      </p:sp>
      <p:pic>
        <p:nvPicPr>
          <p:cNvPr id="2097318" name="Free radical polymerization (1)">
            <a:hlinkClick r:id="" action="ppaction://media"/>
          </p:cNvPr>
          <p:cNvPicPr>
            <a:picLocks noChangeAspect="1"/>
          </p:cNvPicPr>
          <p:nvPr>
            <a:videoFile r:link="rId1"/>
            <p:extLst>
              <p:ext uri="{DAA4B4D4-6D71-4841-9C94-3DE7FCFB9230}">
                <p14:media xmlns:p14="http://schemas.microsoft.com/office/powerpoint/2010/main" r:embed="rId2">
                  <p14:trim st="35450" end="62060"/>
                </p14:media>
              </p:ext>
            </p:extLst>
          </p:nvPr>
        </p:nvPicPr>
        <p:blipFill>
          <a:blip r:embed="rId5"/>
          <a:stretch>
            <a:fillRect/>
          </a:stretch>
        </p:blipFill>
        <p:spPr>
          <a:xfrm>
            <a:off x="771411" y="2682056"/>
            <a:ext cx="5477089" cy="3080862"/>
          </a:xfrm>
          <a:prstGeom prst="rect">
            <a:avLst/>
          </a:prstGeom>
        </p:spPr>
      </p:pic>
      <p:sp>
        <p:nvSpPr>
          <p:cNvPr id="1049322" name="文本框 87"/>
          <p:cNvSpPr txBox="1"/>
          <p:nvPr/>
        </p:nvSpPr>
        <p:spPr>
          <a:xfrm>
            <a:off x="618437" y="5939135"/>
            <a:ext cx="5783036" cy="461665"/>
          </a:xfrm>
          <a:prstGeom prst="rect">
            <a:avLst/>
          </a:prstGeom>
          <a:noFill/>
        </p:spPr>
        <p:txBody>
          <a:bodyPr wrap="square">
            <a:spAutoFit/>
          </a:bodyPr>
          <a:lstStyle>
            <a:defPPr>
              <a:defRPr lang="zh-CN"/>
            </a:defPPr>
            <a:lvl1pPr>
              <a:defRPr sz="2400" b="1">
                <a:solidFill>
                  <a:srgbClr val="003399"/>
                </a:solidFill>
                <a:latin typeface="SimHei" panose="02010609060101010101" pitchFamily="49" charset="-122"/>
                <a:ea typeface="SimHei" panose="020106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300" b="1" i="0" u="none" strike="noStrike" kern="1200" cap="none" spc="0" normalizeH="0" baseline="0" noProof="0" dirty="0">
                <a:ln>
                  <a:noFill/>
                </a:ln>
                <a:solidFill>
                  <a:srgbClr val="003399"/>
                </a:solidFill>
                <a:effectLst/>
                <a:uLnTx/>
                <a:uFillTx/>
                <a:latin typeface="黑体"/>
                <a:ea typeface="黑体"/>
                <a:cs typeface="+mn-cs"/>
              </a:rPr>
              <a:t>链式的自由基聚合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550" fill="hold"/>
                                        <p:tgtEl>
                                          <p:spTgt spid="20973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973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97318"/>
                                        </p:tgtEl>
                                      </p:cBhvr>
                                    </p:cmd>
                                  </p:childTnLst>
                                </p:cTn>
                              </p:par>
                            </p:childTnLst>
                          </p:cTn>
                        </p:par>
                      </p:childTnLst>
                    </p:cTn>
                  </p:par>
                </p:childTnLst>
              </p:cTn>
              <p:nextCondLst>
                <p:cond evt="onClick" delay="0">
                  <p:tgtEl>
                    <p:spTgt spid="2097318"/>
                  </p:tgtEl>
                </p:cond>
              </p:nextCondLst>
            </p:seq>
            <p:video>
              <p:cMediaNode vol="80000">
                <p:cTn id="12" fill="hold" display="0">
                  <p:stCondLst>
                    <p:cond delay="indefinite"/>
                  </p:stCondLst>
                </p:cTn>
                <p:tgtEl>
                  <p:spTgt spid="2097318"/>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26" name="灯片编号占位符 2"/>
          <p:cNvSpPr>
            <a:spLocks noGrp="1"/>
          </p:cNvSpPr>
          <p:nvPr>
            <p:ph type="sldNum" sz="quarter" idx="7"/>
          </p:nvPr>
        </p:nvSpPr>
        <p:spPr/>
        <p:txBody>
          <a:body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a:ea typeface="黑体"/>
                <a:cs typeface="+mn-ea"/>
                <a:sym typeface="+mn-lt"/>
              </a:rPr>
              <a:pPr marL="38100" marR="0" lvl="0" indent="0" algn="ctr" defTabSz="914400" rtl="0" eaLnBrk="1" fontAlgn="auto" latinLnBrk="0" hangingPunct="1">
                <a:lnSpc>
                  <a:spcPts val="1630"/>
                </a:lnSpc>
                <a:spcBef>
                  <a:spcPts val="0"/>
                </a:spcBef>
                <a:spcAft>
                  <a:spcPts val="0"/>
                </a:spcAft>
                <a:buClrTx/>
                <a:buSzTx/>
                <a:buFontTx/>
                <a:buNone/>
                <a:tabLst/>
                <a:defRPr/>
              </a:pPr>
              <a:t>38</a:t>
            </a:fld>
            <a:endParaRPr kumimoji="0" lang="en-US" altLang="zh-CN" sz="1800" b="1" i="0" u="none" strike="noStrike" kern="1200" cap="none" spc="0" normalizeH="0" baseline="0" noProof="0" dirty="0">
              <a:ln>
                <a:noFill/>
              </a:ln>
              <a:solidFill>
                <a:srgbClr val="00264C"/>
              </a:solidFill>
              <a:effectLst/>
              <a:uLnTx/>
              <a:uFillTx/>
              <a:latin typeface="Arial"/>
              <a:ea typeface="黑体"/>
              <a:cs typeface="+mn-ea"/>
              <a:sym typeface="+mn-lt"/>
            </a:endParaRPr>
          </a:p>
        </p:txBody>
      </p:sp>
      <p:sp>
        <p:nvSpPr>
          <p:cNvPr id="1049327" name="标题 1"/>
          <p:cNvSpPr txBox="1"/>
          <p:nvPr/>
        </p:nvSpPr>
        <p:spPr>
          <a:xfrm>
            <a:off x="-5084" y="228600"/>
            <a:ext cx="12192000" cy="793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链式聚合的应用实例</a:t>
            </a:r>
            <a:endPar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pic>
        <p:nvPicPr>
          <p:cNvPr id="2097319" name="图片 2097221"/>
          <p:cNvPicPr>
            <a:picLocks/>
          </p:cNvPicPr>
          <p:nvPr/>
        </p:nvPicPr>
        <p:blipFill>
          <a:blip r:embed="rId3"/>
          <a:stretch>
            <a:fillRect/>
          </a:stretch>
        </p:blipFill>
        <p:spPr>
          <a:xfrm>
            <a:off x="284992" y="1022022"/>
            <a:ext cx="11573851" cy="542363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1" name="灯片编号占位符 2"/>
          <p:cNvSpPr>
            <a:spLocks noGrp="1"/>
          </p:cNvSpPr>
          <p:nvPr>
            <p:ph type="sldNum" sz="quarter" idx="7"/>
          </p:nvPr>
        </p:nvSpPr>
        <p:spPr/>
        <p:txBody>
          <a:body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a:ea typeface="黑体"/>
                <a:cs typeface="+mn-ea"/>
                <a:sym typeface="+mn-lt"/>
              </a:rPr>
              <a:pPr marL="38100" marR="0" lvl="0" indent="0" algn="ctr" defTabSz="914400" rtl="0" eaLnBrk="1" fontAlgn="auto" latinLnBrk="0" hangingPunct="1">
                <a:lnSpc>
                  <a:spcPts val="1630"/>
                </a:lnSpc>
                <a:spcBef>
                  <a:spcPts val="0"/>
                </a:spcBef>
                <a:spcAft>
                  <a:spcPts val="0"/>
                </a:spcAft>
                <a:buClrTx/>
                <a:buSzTx/>
                <a:buFontTx/>
                <a:buNone/>
                <a:tabLst/>
                <a:defRPr/>
              </a:pPr>
              <a:t>39</a:t>
            </a:fld>
            <a:endParaRPr kumimoji="0" lang="en-US" altLang="zh-CN" sz="1800" b="1" i="0" u="none" strike="noStrike" kern="1200" cap="none" spc="0" normalizeH="0" baseline="0" noProof="0" dirty="0">
              <a:ln>
                <a:noFill/>
              </a:ln>
              <a:solidFill>
                <a:srgbClr val="00264C"/>
              </a:solidFill>
              <a:effectLst/>
              <a:uLnTx/>
              <a:uFillTx/>
              <a:latin typeface="Arial"/>
              <a:ea typeface="黑体"/>
              <a:cs typeface="+mn-ea"/>
              <a:sym typeface="+mn-lt"/>
            </a:endParaRPr>
          </a:p>
        </p:txBody>
      </p:sp>
      <p:graphicFrame>
        <p:nvGraphicFramePr>
          <p:cNvPr id="4194323" name="表格 3"/>
          <p:cNvGraphicFramePr>
            <a:graphicFrameLocks noGrp="1"/>
          </p:cNvGraphicFramePr>
          <p:nvPr/>
        </p:nvGraphicFramePr>
        <p:xfrm>
          <a:off x="252730" y="1213310"/>
          <a:ext cx="11696700" cy="5039379"/>
        </p:xfrm>
        <a:graphic>
          <a:graphicData uri="http://schemas.openxmlformats.org/drawingml/2006/table">
            <a:tbl>
              <a:tblPr firstRow="1" bandRow="1">
                <a:tableStyleId>{5940675A-B579-460E-94D1-54222C63F5DA}</a:tableStyleId>
              </a:tblPr>
              <a:tblGrid>
                <a:gridCol w="5848350">
                  <a:extLst>
                    <a:ext uri="{9D8B030D-6E8A-4147-A177-3AD203B41FA5}">
                      <a16:colId xmlns:a16="http://schemas.microsoft.com/office/drawing/2014/main" val="20000"/>
                    </a:ext>
                  </a:extLst>
                </a:gridCol>
                <a:gridCol w="5848350">
                  <a:extLst>
                    <a:ext uri="{9D8B030D-6E8A-4147-A177-3AD203B41FA5}">
                      <a16:colId xmlns:a16="http://schemas.microsoft.com/office/drawing/2014/main" val="20001"/>
                    </a:ext>
                  </a:extLst>
                </a:gridCol>
              </a:tblGrid>
              <a:tr h="807273">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kern="0" dirty="0">
                          <a:solidFill>
                            <a:srgbClr val="C00000"/>
                          </a:solidFill>
                          <a:latin typeface="+mn-lt"/>
                          <a:ea typeface="+mn-ea"/>
                        </a:rPr>
                        <a:t>链式聚合</a:t>
                      </a:r>
                      <a:r>
                        <a:rPr kumimoji="1" lang="en-US" altLang="zh-CN" sz="2400" b="1" kern="0" dirty="0">
                          <a:solidFill>
                            <a:srgbClr val="C00000"/>
                          </a:solidFill>
                          <a:latin typeface="+mn-lt"/>
                          <a:ea typeface="+mn-ea"/>
                        </a:rPr>
                        <a:t>(Chain Polymerization)</a:t>
                      </a:r>
                      <a:endParaRPr kumimoji="1" lang="en-US" altLang="zh-CN" sz="2400" b="1" dirty="0">
                        <a:solidFill>
                          <a:srgbClr val="C00000"/>
                        </a:solidFill>
                        <a:latin typeface="+mn-lt"/>
                        <a:ea typeface="+mn-ea"/>
                      </a:endParaRP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tc>
                  <a:txBody>
                    <a:bodyPr/>
                    <a:lstStyle/>
                    <a:p>
                      <a:pPr lvl="1" algn="ctr">
                        <a:lnSpc>
                          <a:spcPct val="150000"/>
                        </a:lnSpc>
                      </a:pPr>
                      <a:r>
                        <a:rPr kumimoji="1" lang="zh-CN" altLang="en-US" sz="2400" b="1" kern="0" dirty="0">
                          <a:solidFill>
                            <a:srgbClr val="C00000"/>
                          </a:solidFill>
                          <a:latin typeface="+mn-lt"/>
                          <a:ea typeface="+mn-ea"/>
                        </a:rPr>
                        <a:t>逐步聚合</a:t>
                      </a:r>
                      <a:r>
                        <a:rPr lang="zh-CN" altLang="en-US" sz="2400" b="1" dirty="0">
                          <a:solidFill>
                            <a:srgbClr val="C00000"/>
                          </a:solidFill>
                          <a:latin typeface="+mn-lt"/>
                          <a:ea typeface="+mn-ea"/>
                        </a:rPr>
                        <a:t>（</a:t>
                      </a:r>
                      <a:r>
                        <a:rPr lang="en-US" altLang="zh-CN" sz="2400" b="1" dirty="0">
                          <a:solidFill>
                            <a:srgbClr val="C00000"/>
                          </a:solidFill>
                          <a:latin typeface="+mn-lt"/>
                          <a:ea typeface="+mn-ea"/>
                        </a:rPr>
                        <a:t>Stepwise Polymerization</a:t>
                      </a:r>
                      <a:r>
                        <a:rPr lang="zh-CN" altLang="en-US" sz="2400" b="1" dirty="0">
                          <a:solidFill>
                            <a:srgbClr val="C00000"/>
                          </a:solidFill>
                          <a:latin typeface="+mn-lt"/>
                          <a:ea typeface="+mn-ea"/>
                        </a:rPr>
                        <a:t>）</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extLst>
                  <a:ext uri="{0D108BD9-81ED-4DB2-BD59-A6C34878D82A}">
                    <a16:rowId xmlns:a16="http://schemas.microsoft.com/office/drawing/2014/main" val="10000"/>
                  </a:ext>
                </a:extLst>
              </a:tr>
              <a:tr h="930826">
                <a:tc>
                  <a:txBody>
                    <a:bodyPr/>
                    <a:lstStyle/>
                    <a:p>
                      <a:pPr algn="ctr"/>
                      <a:r>
                        <a:rPr kumimoji="1" lang="zh-CN" altLang="en-US" sz="2400" b="1" dirty="0">
                          <a:solidFill>
                            <a:srgbClr val="C00000"/>
                          </a:solidFill>
                          <a:latin typeface="+mn-lt"/>
                          <a:ea typeface="+mn-ea"/>
                        </a:rPr>
                        <a:t>需活性中心</a:t>
                      </a:r>
                      <a:r>
                        <a:rPr kumimoji="1" lang="zh-CN" altLang="en-US" sz="2400" b="1" dirty="0">
                          <a:latin typeface="+mn-lt"/>
                          <a:ea typeface="+mn-ea"/>
                        </a:rPr>
                        <a:t>：自由基、阳离子或阴离子</a:t>
                      </a: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tc>
                  <a:txBody>
                    <a:bodyPr/>
                    <a:lstStyle/>
                    <a:p>
                      <a:pPr algn="ctr"/>
                      <a:r>
                        <a:rPr kumimoji="1" lang="zh-CN" altLang="en-US" sz="2400" b="1" dirty="0">
                          <a:solidFill>
                            <a:srgbClr val="C00000"/>
                          </a:solidFill>
                          <a:latin typeface="+mn-lt"/>
                          <a:ea typeface="+mn-ea"/>
                        </a:rPr>
                        <a:t>无特定的活性中心</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extLst>
                  <a:ext uri="{0D108BD9-81ED-4DB2-BD59-A6C34878D82A}">
                    <a16:rowId xmlns:a16="http://schemas.microsoft.com/office/drawing/2014/main" val="10001"/>
                  </a:ext>
                </a:extLst>
              </a:tr>
              <a:tr h="1260956">
                <a:tc>
                  <a:txBody>
                    <a:bodyPr/>
                    <a:lstStyle/>
                    <a:p>
                      <a:pPr algn="ctr"/>
                      <a:r>
                        <a:rPr kumimoji="1" lang="zh-CN" altLang="en-US" sz="2400" b="1" dirty="0">
                          <a:latin typeface="+mn-lt"/>
                          <a:ea typeface="+mn-ea"/>
                        </a:rPr>
                        <a:t>单体一经引发，迅速</a:t>
                      </a:r>
                      <a:r>
                        <a:rPr kumimoji="1" lang="zh-CN" altLang="en-US" sz="2400" b="1" dirty="0">
                          <a:solidFill>
                            <a:srgbClr val="C00000"/>
                          </a:solidFill>
                          <a:latin typeface="+mn-lt"/>
                          <a:ea typeface="+mn-ea"/>
                        </a:rPr>
                        <a:t>连锁增长</a:t>
                      </a:r>
                      <a:r>
                        <a:rPr kumimoji="1" lang="zh-CN" altLang="en-US" sz="2400" b="1" dirty="0">
                          <a:solidFill>
                            <a:schemeClr val="tx1"/>
                          </a:solidFill>
                          <a:latin typeface="+mn-lt"/>
                          <a:ea typeface="+mn-ea"/>
                        </a:rPr>
                        <a:t>，</a:t>
                      </a:r>
                      <a:r>
                        <a:rPr kumimoji="1" lang="zh-CN" altLang="en-US" sz="2400" b="1" dirty="0">
                          <a:latin typeface="+mn-lt"/>
                          <a:ea typeface="+mn-ea"/>
                        </a:rPr>
                        <a:t>由链引发、增长及终止等基元反应组成，各步反应速率差别很大</a:t>
                      </a: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tc>
                  <a:txBody>
                    <a:bodyPr/>
                    <a:lstStyle/>
                    <a:p>
                      <a:pPr algn="ctr"/>
                      <a:r>
                        <a:rPr kumimoji="1" lang="zh-CN" altLang="en-US" sz="2400" b="1" dirty="0">
                          <a:latin typeface="+mn-lt"/>
                          <a:ea typeface="+mn-ea"/>
                        </a:rPr>
                        <a:t>反应</a:t>
                      </a:r>
                      <a:r>
                        <a:rPr kumimoji="1" lang="zh-CN" altLang="en-US" sz="2400" b="1" dirty="0">
                          <a:solidFill>
                            <a:srgbClr val="C00000"/>
                          </a:solidFill>
                          <a:latin typeface="+mn-lt"/>
                          <a:ea typeface="+mn-ea"/>
                        </a:rPr>
                        <a:t>逐步进行</a:t>
                      </a:r>
                      <a:r>
                        <a:rPr kumimoji="1" lang="zh-CN" altLang="en-US" sz="2400" b="1" dirty="0">
                          <a:latin typeface="+mn-lt"/>
                          <a:ea typeface="+mn-ea"/>
                        </a:rPr>
                        <a:t>，各步的反应速率和活化能大致相同</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extLst>
                  <a:ext uri="{0D108BD9-81ED-4DB2-BD59-A6C34878D82A}">
                    <a16:rowId xmlns:a16="http://schemas.microsoft.com/office/drawing/2014/main" val="10002"/>
                  </a:ext>
                </a:extLst>
              </a:tr>
              <a:tr h="874263">
                <a:tc>
                  <a:txBody>
                    <a:bodyPr/>
                    <a:lstStyle/>
                    <a:p>
                      <a:pPr marL="0" marR="0" lvl="0" indent="0" algn="ctr" defTabSz="914400" eaLnBrk="1" fontAlgn="auto" latinLnBrk="0" hangingPunct="1">
                        <a:lnSpc>
                          <a:spcPct val="100000"/>
                        </a:lnSpc>
                        <a:spcBef>
                          <a:spcPts val="0"/>
                        </a:spcBef>
                        <a:spcAft>
                          <a:spcPts val="0"/>
                        </a:spcAft>
                        <a:buClrTx/>
                        <a:buSzTx/>
                        <a:buFontTx/>
                        <a:buNone/>
                      </a:pPr>
                      <a:r>
                        <a:rPr kumimoji="1" lang="zh-CN" altLang="en-US" sz="2400" b="1" dirty="0">
                          <a:latin typeface="+mn-lt"/>
                          <a:ea typeface="+mn-ea"/>
                        </a:rPr>
                        <a:t>体系中只有单体和聚合物，</a:t>
                      </a:r>
                      <a:r>
                        <a:rPr kumimoji="1" lang="zh-CN" altLang="en-US" sz="2400" b="1" dirty="0">
                          <a:solidFill>
                            <a:srgbClr val="C00000"/>
                          </a:solidFill>
                          <a:latin typeface="+mn-lt"/>
                          <a:ea typeface="+mn-ea"/>
                        </a:rPr>
                        <a:t>无分子量递增的中间产物</a:t>
                      </a: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tc>
                  <a:txBody>
                    <a:bodyPr/>
                    <a:lstStyle/>
                    <a:p>
                      <a:pPr algn="ctr"/>
                      <a:r>
                        <a:rPr kumimoji="1" lang="zh-CN" altLang="en-US" sz="2400" b="1" dirty="0">
                          <a:latin typeface="+mn-lt"/>
                          <a:ea typeface="+mn-ea"/>
                        </a:rPr>
                        <a:t>体系</a:t>
                      </a:r>
                      <a:r>
                        <a:rPr kumimoji="1" lang="zh-CN" altLang="en-US" sz="2400" b="1" dirty="0">
                          <a:solidFill>
                            <a:schemeClr val="tx1"/>
                          </a:solidFill>
                          <a:latin typeface="+mn-lt"/>
                          <a:ea typeface="+mn-ea"/>
                        </a:rPr>
                        <a:t>由</a:t>
                      </a:r>
                      <a:r>
                        <a:rPr kumimoji="1" lang="zh-CN" altLang="en-US" sz="2400" b="1" dirty="0">
                          <a:latin typeface="+mn-lt"/>
                          <a:ea typeface="+mn-ea"/>
                        </a:rPr>
                        <a:t>单体和分子量递增的</a:t>
                      </a:r>
                      <a:r>
                        <a:rPr kumimoji="1" lang="zh-CN" altLang="en-US" sz="2400" b="1" dirty="0">
                          <a:solidFill>
                            <a:srgbClr val="C00000"/>
                          </a:solidFill>
                          <a:latin typeface="+mn-lt"/>
                          <a:ea typeface="+mn-ea"/>
                        </a:rPr>
                        <a:t>一系列中间产物组成</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extLst>
                  <a:ext uri="{0D108BD9-81ED-4DB2-BD59-A6C34878D82A}">
                    <a16:rowId xmlns:a16="http://schemas.microsoft.com/office/drawing/2014/main" val="10003"/>
                  </a:ext>
                </a:extLst>
              </a:tr>
              <a:tr h="1166061">
                <a:tc>
                  <a:txBody>
                    <a:bodyPr/>
                    <a:lstStyle/>
                    <a:p>
                      <a:pPr algn="ctr"/>
                      <a:r>
                        <a:rPr kumimoji="1" lang="zh-CN" altLang="en-US" sz="2400" b="1" dirty="0">
                          <a:latin typeface="+mn-lt"/>
                          <a:ea typeface="+mn-ea"/>
                        </a:rPr>
                        <a:t>转化率随着反应时间而增加，</a:t>
                      </a:r>
                      <a:r>
                        <a:rPr kumimoji="1" lang="zh-CN" altLang="en-US" sz="2400" b="1" dirty="0">
                          <a:solidFill>
                            <a:srgbClr val="C00000"/>
                          </a:solidFill>
                          <a:latin typeface="+mn-lt"/>
                          <a:ea typeface="+mn-ea"/>
                        </a:rPr>
                        <a:t>分子量变化不大</a:t>
                      </a:r>
                    </a:p>
                  </a:txBody>
                  <a:tcPr anchor="ctr">
                    <a:lnL w="285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tc>
                  <a:txBody>
                    <a:bodyPr/>
                    <a:lstStyle/>
                    <a:p>
                      <a:pPr algn="ctr"/>
                      <a:r>
                        <a:rPr kumimoji="1" lang="zh-CN" altLang="en-US" sz="2400" b="1" dirty="0">
                          <a:solidFill>
                            <a:srgbClr val="C00000"/>
                          </a:solidFill>
                          <a:latin typeface="+mn-lt"/>
                          <a:ea typeface="+mn-ea"/>
                        </a:rPr>
                        <a:t>分子量随着反应的进行缓慢增加</a:t>
                      </a:r>
                      <a:r>
                        <a:rPr kumimoji="1" lang="zh-CN" altLang="en-US" sz="2400" b="1" dirty="0">
                          <a:latin typeface="+mn-lt"/>
                          <a:ea typeface="+mn-ea"/>
                        </a:rPr>
                        <a:t>，而转化率在短期内很高</a:t>
                      </a:r>
                    </a:p>
                  </a:txBody>
                  <a:tcPr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2F8FF"/>
                    </a:solidFill>
                  </a:tcPr>
                </a:tc>
                <a:extLst>
                  <a:ext uri="{0D108BD9-81ED-4DB2-BD59-A6C34878D82A}">
                    <a16:rowId xmlns:a16="http://schemas.microsoft.com/office/drawing/2014/main" val="10004"/>
                  </a:ext>
                </a:extLst>
              </a:tr>
            </a:tbl>
          </a:graphicData>
        </a:graphic>
      </p:graphicFrame>
      <p:sp>
        <p:nvSpPr>
          <p:cNvPr id="1049332" name="文本框 8"/>
          <p:cNvSpPr txBox="1"/>
          <p:nvPr/>
        </p:nvSpPr>
        <p:spPr>
          <a:xfrm>
            <a:off x="2471415" y="6252689"/>
            <a:ext cx="8318379" cy="461665"/>
          </a:xfrm>
          <a:prstGeom prst="rect">
            <a:avLst/>
          </a:prstGeom>
          <a:noFill/>
        </p:spPr>
        <p:txBody>
          <a:bodyPr wrap="square">
            <a:spAutoFit/>
          </a:bodyPr>
          <a:lstStyle>
            <a:defPPr>
              <a:defRPr lang="zh-CN"/>
            </a:defPPr>
            <a:lvl1pPr>
              <a:defRPr sz="2400" b="1">
                <a:solidFill>
                  <a:srgbClr val="003399"/>
                </a:solidFill>
                <a:highlight>
                  <a:srgbClr val="FFFFCC"/>
                </a:highlight>
                <a:latin typeface="SimHei" panose="02010609060101010101" pitchFamily="49" charset="-122"/>
                <a:ea typeface="SimHei" panose="0201060906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highlight>
                  <a:srgbClr val="FFFFCC"/>
                </a:highlight>
                <a:uLnTx/>
                <a:uFillTx/>
                <a:latin typeface="黑体"/>
                <a:ea typeface="黑体"/>
                <a:cs typeface="+mn-cs"/>
              </a:rPr>
              <a:t>大部分缩聚属逐步机理，大多数烯类加聚属链式机理</a:t>
            </a:r>
          </a:p>
        </p:txBody>
      </p:sp>
      <p:sp>
        <p:nvSpPr>
          <p:cNvPr id="1049333" name="标题 1"/>
          <p:cNvSpPr txBox="1"/>
          <p:nvPr/>
        </p:nvSpPr>
        <p:spPr>
          <a:xfrm>
            <a:off x="-5084" y="228600"/>
            <a:ext cx="12192000" cy="793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链式聚合和逐步聚合的初步比较</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0" name="文本框 3"/>
          <p:cNvSpPr txBox="1"/>
          <p:nvPr/>
        </p:nvSpPr>
        <p:spPr>
          <a:xfrm>
            <a:off x="410466" y="469054"/>
            <a:ext cx="10822958" cy="1361439"/>
          </a:xfrm>
          <a:prstGeom prst="rect">
            <a:avLst/>
          </a:prstGeom>
        </p:spPr>
        <p:txBody>
          <a:bodyPr vert="horz" lIns="90000" tIns="46800" rIns="90000" bIns="46800" rtlCol="0">
            <a:normAutofit/>
          </a:bodyPr>
          <a:lstStyle>
            <a:defPPr>
              <a:defRPr lang="zh-CN"/>
            </a:defPPr>
            <a:lvl1pPr indent="0" algn="ctr" fontAlgn="auto">
              <a:lnSpc>
                <a:spcPct val="130000"/>
              </a:lnSpc>
              <a:spcBef>
                <a:spcPts val="0"/>
              </a:spcBef>
              <a:spcAft>
                <a:spcPts val="1000"/>
              </a:spcAft>
              <a:buFont typeface="Arial" panose="020B0604020202020204" pitchFamily="34" charset="0"/>
              <a:buNone/>
              <a:defRPr sz="5400" b="1" u="none" strike="noStrike" cap="none" spc="150" normalizeH="0" baseline="0">
                <a:solidFill>
                  <a:srgbClr val="000099"/>
                </a:solidFill>
                <a:latin typeface="Times New Roman" panose="02020603050405020304" pitchFamily="18" charset="0"/>
                <a:ea typeface="SimHei" panose="02010609060101010101" pitchFamily="49" charset="-122"/>
                <a:cs typeface="Times New Roman" panose="02020603050405020304" pitchFamily="18" charset="0"/>
              </a:defRPr>
            </a:lvl1pPr>
            <a:lvl2pPr marL="685800" indent="-228600" fontAlgn="auto">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cap="none" spc="150" normalizeH="0" baseline="0">
                <a:solidFill>
                  <a:schemeClr val="tx1">
                    <a:lumMod val="65000"/>
                    <a:lumOff val="35000"/>
                  </a:schemeClr>
                </a:solidFill>
              </a:defRPr>
            </a:lvl2pPr>
            <a:lvl3pPr marL="1143000" indent="-228600" fontAlgn="auto">
              <a:lnSpc>
                <a:spcPct val="120000"/>
              </a:lnSpc>
              <a:spcBef>
                <a:spcPts val="0"/>
              </a:spcBef>
              <a:spcAft>
                <a:spcPts val="600"/>
              </a:spcAft>
              <a:buFont typeface="Arial" panose="020B0604020202020204" pitchFamily="34" charset="0"/>
              <a:buChar char="●"/>
              <a:defRPr sz="1600" u="none" strike="noStrike" cap="none" spc="150" normalizeH="0" baseline="0">
                <a:solidFill>
                  <a:schemeClr val="tx1">
                    <a:lumMod val="65000"/>
                    <a:lumOff val="35000"/>
                  </a:schemeClr>
                </a:solidFill>
              </a:defRPr>
            </a:lvl3pPr>
            <a:lvl4pPr marL="1600200" indent="-228600" fontAlgn="auto">
              <a:lnSpc>
                <a:spcPct val="120000"/>
              </a:lnSpc>
              <a:spcBef>
                <a:spcPts val="0"/>
              </a:spcBef>
              <a:spcAft>
                <a:spcPts val="300"/>
              </a:spcAft>
              <a:buFont typeface="Wingdings" panose="05000000000000000000" charset="0"/>
              <a:buChar char=""/>
              <a:defRPr sz="1400" u="none" strike="noStrike" cap="none" spc="150" normalizeH="0" baseline="0">
                <a:solidFill>
                  <a:schemeClr val="tx1">
                    <a:lumMod val="65000"/>
                    <a:lumOff val="35000"/>
                  </a:schemeClr>
                </a:solidFill>
              </a:defRPr>
            </a:lvl4pPr>
            <a:lvl5pPr marL="2057400" indent="-228600" fontAlgn="auto">
              <a:lnSpc>
                <a:spcPct val="120000"/>
              </a:lnSpc>
              <a:spcBef>
                <a:spcPts val="0"/>
              </a:spcBef>
              <a:spcAft>
                <a:spcPts val="300"/>
              </a:spcAft>
              <a:buFont typeface="Arial" panose="020B0604020202020204" pitchFamily="34" charset="0"/>
              <a:buChar char="•"/>
              <a:defRPr sz="1400" u="none" strike="noStrike" cap="none" spc="150" normalizeH="0" baseline="0">
                <a:solidFill>
                  <a:schemeClr val="tx1">
                    <a:lumMod val="65000"/>
                    <a:lumOff val="3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30000"/>
              </a:lnSpc>
              <a:spcBef>
                <a:spcPts val="0"/>
              </a:spcBef>
              <a:spcAft>
                <a:spcPts val="1000"/>
              </a:spcAft>
              <a:buClrTx/>
              <a:buSzTx/>
              <a:buFont typeface="Arial" panose="020B0604020202020204" pitchFamily="34" charset="0"/>
              <a:buNone/>
              <a:tabLst/>
              <a:defRPr/>
            </a:pPr>
            <a:r>
              <a:rPr kumimoji="0" lang="x-none" altLang="zh-CN" sz="5400" b="1" i="0" u="none" strike="noStrike" kern="1200" cap="none" spc="15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Arial" panose="020B0604020202020204" pitchFamily="34" charset="0"/>
              </a:rPr>
              <a:t>1.2</a:t>
            </a:r>
            <a:r>
              <a:rPr kumimoji="0" lang="en-US" altLang="zh-CN" sz="5400" b="1" i="0" u="none" strike="noStrike" kern="1200" cap="none" spc="150" normalizeH="0" baseline="0" noProof="0" dirty="0">
                <a:ln>
                  <a:noFill/>
                </a:ln>
                <a:solidFill>
                  <a:srgbClr val="000080"/>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zh-CN" altLang="en-US" sz="5400" b="1" i="0" u="none" strike="noStrike" kern="1200" cap="none" spc="150" normalizeH="0" baseline="0" noProof="0" dirty="0">
                <a:ln>
                  <a:noFill/>
                </a:ln>
                <a:solidFill>
                  <a:srgbClr val="000080"/>
                </a:solidFill>
                <a:effectLst/>
                <a:uLnTx/>
                <a:uFillTx/>
                <a:latin typeface="Arial" panose="020B0604020202020204" pitchFamily="34" charset="0"/>
                <a:ea typeface="黑体" panose="02010609060101010101" pitchFamily="49" charset="-122"/>
                <a:cs typeface="Arial" panose="020B0604020202020204" pitchFamily="34" charset="0"/>
              </a:rPr>
              <a:t>高分子</a:t>
            </a:r>
            <a:r>
              <a:rPr kumimoji="0" lang="x-none" altLang="zh-CN" sz="5400" b="1" i="0" u="none" strike="noStrike" kern="1200" cap="none" spc="15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Arial" panose="020B0604020202020204" pitchFamily="34" charset="0"/>
              </a:rPr>
              <a:t>基本概念</a:t>
            </a:r>
            <a:endParaRPr kumimoji="0" lang="en-US" altLang="zh-CN" sz="5400" b="1" i="0" u="none" strike="noStrike" kern="1200" cap="none" spc="150" normalizeH="0" baseline="0" noProof="0" dirty="0">
              <a:ln>
                <a:noFill/>
              </a:ln>
              <a:solidFill>
                <a:srgbClr val="00008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48891" name="文本框 4"/>
          <p:cNvSpPr txBox="1"/>
          <p:nvPr/>
        </p:nvSpPr>
        <p:spPr>
          <a:xfrm>
            <a:off x="3270885" y="3006980"/>
            <a:ext cx="7370570" cy="196596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1.2.1 </a:t>
            </a:r>
            <a:r>
              <a:rPr kumimoji="0" lang="x-none" altLang="zh-CN"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高分子</a:t>
            </a: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的</a:t>
            </a:r>
            <a:r>
              <a:rPr kumimoji="0" lang="x-none" altLang="zh-CN"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命名</a:t>
            </a: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和分类</a:t>
            </a:r>
            <a:endPar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1.2.2 </a:t>
            </a:r>
            <a:r>
              <a:rPr kumimoji="0" lang="x-none" altLang="zh-CN"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rPr>
              <a:t>分子量-分子量分布</a:t>
            </a:r>
            <a:endPar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48893" name="文本框 1"/>
          <p:cNvSpPr txBox="1"/>
          <p:nvPr/>
        </p:nvSpPr>
        <p:spPr>
          <a:xfrm>
            <a:off x="0" y="1661438"/>
            <a:ext cx="12192000" cy="6756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000080"/>
                </a:solidFill>
                <a:effectLst/>
                <a:uLnTx/>
                <a:uFillTx/>
                <a:latin typeface="Arial" panose="020B0604020202020204" pitchFamily="34" charset="0"/>
                <a:ea typeface="SimHei" panose="02010609060101010101" pitchFamily="49" charset="-122"/>
                <a:cs typeface="Arial" panose="020B0604020202020204" pitchFamily="34" charset="0"/>
              </a:rPr>
              <a:t>The</a:t>
            </a:r>
            <a:r>
              <a:rPr kumimoji="0" lang="zh-CN" altLang="en-US" sz="4000" b="1" i="0" u="none" strike="noStrike" kern="1200" cap="none" spc="0" normalizeH="0" baseline="0" noProof="0" dirty="0">
                <a:ln>
                  <a:noFill/>
                </a:ln>
                <a:solidFill>
                  <a:srgbClr val="000080"/>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4000" b="1" i="0" u="none" strike="noStrike" kern="1200" cap="none" spc="0" normalizeH="0" baseline="0" noProof="0" dirty="0">
                <a:ln>
                  <a:noFill/>
                </a:ln>
                <a:solidFill>
                  <a:srgbClr val="000080"/>
                </a:solidFill>
                <a:effectLst/>
                <a:uLnTx/>
                <a:uFillTx/>
                <a:latin typeface="Arial" panose="020B0604020202020204" pitchFamily="34" charset="0"/>
                <a:ea typeface="SimHei" panose="02010609060101010101" pitchFamily="49" charset="-122"/>
                <a:cs typeface="Arial" panose="020B0604020202020204" pitchFamily="34" charset="0"/>
              </a:rPr>
              <a:t>Basic</a:t>
            </a:r>
            <a:r>
              <a:rPr kumimoji="0" lang="zh-CN" altLang="en-US" sz="4000" b="1" i="0" u="none" strike="noStrike" kern="1200" cap="none" spc="0" normalizeH="0" baseline="0" noProof="0" dirty="0">
                <a:ln>
                  <a:noFill/>
                </a:ln>
                <a:solidFill>
                  <a:srgbClr val="000080"/>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4000" b="1" i="0" u="none" strike="noStrike" kern="1200" cap="none" spc="0" normalizeH="0" baseline="0" noProof="0" dirty="0">
                <a:ln>
                  <a:noFill/>
                </a:ln>
                <a:solidFill>
                  <a:srgbClr val="000080"/>
                </a:solidFill>
                <a:effectLst/>
                <a:uLnTx/>
                <a:uFillTx/>
                <a:latin typeface="Arial" panose="020B0604020202020204" pitchFamily="34" charset="0"/>
                <a:ea typeface="SimHei" panose="02010609060101010101" pitchFamily="49" charset="-122"/>
                <a:cs typeface="Arial" panose="020B0604020202020204" pitchFamily="34" charset="0"/>
              </a:rPr>
              <a:t>Concepts</a:t>
            </a:r>
            <a:r>
              <a:rPr kumimoji="0" lang="zh-CN" altLang="en-US" sz="4000" b="1" i="0" u="none" strike="noStrike" kern="1200" cap="none" spc="0" normalizeH="0" baseline="0" noProof="0" dirty="0">
                <a:ln>
                  <a:noFill/>
                </a:ln>
                <a:solidFill>
                  <a:srgbClr val="000080"/>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4000" b="1" i="0" u="none" strike="noStrike" kern="1200" cap="none" spc="0" normalizeH="0" baseline="0" noProof="0" dirty="0">
                <a:ln>
                  <a:noFill/>
                </a:ln>
                <a:solidFill>
                  <a:srgbClr val="000080"/>
                </a:solidFill>
                <a:effectLst/>
                <a:uLnTx/>
                <a:uFillTx/>
                <a:latin typeface="Arial" panose="020B0604020202020204" pitchFamily="34" charset="0"/>
                <a:ea typeface="SimHei" panose="02010609060101010101" pitchFamily="49" charset="-122"/>
                <a:cs typeface="Arial" panose="020B0604020202020204" pitchFamily="34" charset="0"/>
              </a:rPr>
              <a:t>of</a:t>
            </a:r>
            <a:r>
              <a:rPr kumimoji="0" lang="zh-CN" altLang="en-US" sz="4000" b="1" i="0" u="none" strike="noStrike" kern="1200" cap="none" spc="0" normalizeH="0" baseline="0" noProof="0" dirty="0">
                <a:ln>
                  <a:noFill/>
                </a:ln>
                <a:solidFill>
                  <a:srgbClr val="000080"/>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4000" b="1" i="0" u="none" strike="noStrike" kern="1200" cap="none" spc="0" normalizeH="0" baseline="0" noProof="0" dirty="0">
                <a:ln>
                  <a:noFill/>
                </a:ln>
                <a:solidFill>
                  <a:srgbClr val="000080"/>
                </a:solidFill>
                <a:effectLst/>
                <a:uLnTx/>
                <a:uFillTx/>
                <a:latin typeface="Arial" panose="020B0604020202020204" pitchFamily="34" charset="0"/>
                <a:ea typeface="SimHei" panose="02010609060101010101" pitchFamily="49" charset="-122"/>
                <a:cs typeface="Arial" panose="020B0604020202020204" pitchFamily="34" charset="0"/>
              </a:rPr>
              <a:t>Polymer</a:t>
            </a:r>
            <a:endParaRPr kumimoji="0" lang="zh-CN" altLang="en-US" sz="4000" b="1" i="0" u="none" strike="noStrike" kern="1200" cap="none" spc="0" normalizeH="0" baseline="0" noProof="0" dirty="0">
              <a:ln>
                <a:noFill/>
              </a:ln>
              <a:solidFill>
                <a:srgbClr val="000080"/>
              </a:solidFill>
              <a:effectLst/>
              <a:uLnTx/>
              <a:uFillTx/>
              <a:latin typeface="Arial Black" panose="020B0604020202020204" pitchFamily="34" charset="0"/>
              <a:ea typeface="SimHei" panose="02010609060101010101" pitchFamily="49" charset="-122"/>
              <a:cs typeface="Arial Black" panose="020B0604020202020204" pitchFamily="34" charset="0"/>
            </a:endParaRPr>
          </a:p>
        </p:txBody>
      </p:sp>
      <p:sp>
        <p:nvSpPr>
          <p:cNvPr id="3" name="左大括号 7">
            <a:extLst>
              <a:ext uri="{FF2B5EF4-FFF2-40B4-BE49-F238E27FC236}">
                <a16:creationId xmlns:a16="http://schemas.microsoft.com/office/drawing/2014/main" id="{C62A6D95-B32B-41E3-C7D1-5F88F957A706}"/>
              </a:ext>
            </a:extLst>
          </p:cNvPr>
          <p:cNvSpPr/>
          <p:nvPr/>
        </p:nvSpPr>
        <p:spPr>
          <a:xfrm>
            <a:off x="2983328" y="3529462"/>
            <a:ext cx="287557" cy="1040753"/>
          </a:xfrm>
          <a:prstGeom prst="leftBrace">
            <a:avLst/>
          </a:prstGeom>
          <a:ln w="635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7" name="矩形 91"/>
          <p:cNvSpPr/>
          <p:nvPr/>
        </p:nvSpPr>
        <p:spPr>
          <a:xfrm>
            <a:off x="612921" y="3886201"/>
            <a:ext cx="5046384" cy="1597086"/>
          </a:xfrm>
          <a:prstGeom prst="rect">
            <a:avLst/>
          </a:prstGeom>
          <a:solidFill>
            <a:srgbClr val="84E2FF">
              <a:alpha val="24000"/>
            </a:srgbClr>
          </a:solidFill>
          <a:ln w="25400" cap="flat" cmpd="sng" algn="ctr">
            <a:solidFill>
              <a:srgbClr val="4472C4">
                <a:shade val="15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338" name="灯片编号占位符 2"/>
          <p:cNvSpPr>
            <a:spLocks noGrp="1"/>
          </p:cNvSpPr>
          <p:nvPr>
            <p:ph type="sldNum" sz="quarter" idx="7"/>
          </p:nvPr>
        </p:nvSpPr>
        <p:spPr>
          <a:xfrm>
            <a:off x="11684000" y="6635116"/>
            <a:ext cx="508000" cy="208006"/>
          </a:xfrm>
          <a:prstGeom prst="rect">
            <a:avLst/>
          </a:prstGeom>
        </p:spPr>
        <p:txBody>
          <a:bodyPr wrap="square" lIns="0" tIns="0" rIns="0" bIns="0">
            <a:spAutoFit/>
          </a:bodyPr>
          <a:lstStyle>
            <a:defPPr>
              <a:defRPr lang="zh-CN"/>
            </a:defPPr>
            <a:lvl1pPr marL="0" algn="ctr" defTabSz="914400" rtl="0" eaLnBrk="1" latinLnBrk="0" hangingPunct="1">
              <a:defRPr sz="1800" b="1" i="0" kern="1200">
                <a:solidFill>
                  <a:srgbClr val="00264C"/>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rPr>
              <a:pPr marL="38100" marR="0" lvl="0" indent="0" algn="ctr" defTabSz="914400" rtl="0" eaLnBrk="1" fontAlgn="auto" latinLnBrk="0" hangingPunct="1">
                <a:lnSpc>
                  <a:spcPts val="1630"/>
                </a:lnSpc>
                <a:spcBef>
                  <a:spcPts val="0"/>
                </a:spcBef>
                <a:spcAft>
                  <a:spcPts val="0"/>
                </a:spcAft>
                <a:buClrTx/>
                <a:buSzTx/>
                <a:buFontTx/>
                <a:buNone/>
                <a:tabLst/>
                <a:defRPr/>
              </a:pPr>
              <a:t>40</a:t>
            </a:fld>
            <a:endParaRPr kumimoji="0" lang="en-US" altLang="zh-CN" sz="1800" b="1" i="0" u="none" strike="noStrike" kern="1200" cap="none" spc="0" normalizeH="0" baseline="0" noProof="0" dirty="0">
              <a:ln>
                <a:noFill/>
              </a:ln>
              <a:solidFill>
                <a:srgbClr val="00264C"/>
              </a:solidFill>
              <a:effectLst/>
              <a:uLnTx/>
              <a:uFillTx/>
              <a:latin typeface="等线"/>
              <a:ea typeface="等线" panose="02010600030101010101" pitchFamily="2" charset="-122"/>
              <a:cs typeface="+mn-ea"/>
              <a:sym typeface="+mn-lt"/>
            </a:endParaRPr>
          </a:p>
        </p:txBody>
      </p:sp>
      <p:sp>
        <p:nvSpPr>
          <p:cNvPr id="1049339" name="文本框 3"/>
          <p:cNvSpPr txBox="1"/>
          <p:nvPr/>
        </p:nvSpPr>
        <p:spPr>
          <a:xfrm>
            <a:off x="-1140" y="110389"/>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1.3.3 </a:t>
            </a: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高分子后改性</a:t>
            </a:r>
          </a:p>
        </p:txBody>
      </p:sp>
      <p:sp>
        <p:nvSpPr>
          <p:cNvPr id="1049340" name="文本框 8"/>
          <p:cNvSpPr txBox="1"/>
          <p:nvPr/>
        </p:nvSpPr>
        <p:spPr>
          <a:xfrm>
            <a:off x="610293" y="2533471"/>
            <a:ext cx="10367402" cy="11887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rPr>
              <a:t>1839 </a:t>
            </a:r>
            <a:r>
              <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rPr>
              <a:t>年               </a:t>
            </a: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rPr>
              <a:t>Goodyear               </a:t>
            </a:r>
            <a:r>
              <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rPr>
              <a:t>天然橡胶硫化</a:t>
            </a:r>
            <a:endPar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rPr>
              <a:t>1847 </a:t>
            </a:r>
            <a:r>
              <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rPr>
              <a:t>年               </a:t>
            </a:r>
            <a:r>
              <a:rPr kumimoji="0" lang="en-US" altLang="zh-CN" sz="2400" b="0" i="0" u="none" strike="noStrike" kern="1200" cap="none" spc="0" normalizeH="0" baseline="0" noProof="0" dirty="0" err="1">
                <a:ln>
                  <a:noFill/>
                </a:ln>
                <a:solidFill>
                  <a:prstClr val="black"/>
                </a:solidFill>
                <a:effectLst/>
                <a:uLnTx/>
                <a:uFillTx/>
                <a:latin typeface="Times New Roman"/>
                <a:ea typeface="黑体"/>
                <a:cs typeface="Times New Roman"/>
              </a:rPr>
              <a:t>Schönbein</a:t>
            </a: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rPr>
              <a:t>              </a:t>
            </a:r>
            <a:r>
              <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rPr>
              <a:t>硝化纤维</a:t>
            </a:r>
            <a:endPar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rPr>
              <a:t>1868 </a:t>
            </a:r>
            <a:r>
              <a:rPr kumimoji="0" lang="zh-CN" altLang="en-US" sz="2400" b="0" i="0" u="none" strike="noStrike" kern="1200" cap="none" spc="0" normalizeH="0" baseline="0" noProof="0" dirty="0">
                <a:ln>
                  <a:noFill/>
                </a:ln>
                <a:solidFill>
                  <a:srgbClr val="000000"/>
                </a:solidFill>
                <a:effectLst/>
                <a:uLnTx/>
                <a:uFillTx/>
                <a:latin typeface="Times New Roman"/>
                <a:ea typeface="黑体"/>
                <a:cs typeface="Times New Roman"/>
              </a:rPr>
              <a:t>年               </a:t>
            </a:r>
            <a:r>
              <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rPr>
              <a:t>Hyatt                      </a:t>
            </a:r>
            <a:r>
              <a:rPr kumimoji="0" lang="zh-CN" altLang="en-US" sz="2400" b="0" i="0" u="none" strike="noStrike" kern="1200" cap="none" spc="0" normalizeH="0" baseline="0" noProof="0" dirty="0">
                <a:ln>
                  <a:noFill/>
                </a:ln>
                <a:solidFill>
                  <a:srgbClr val="000000"/>
                </a:solidFill>
                <a:effectLst/>
                <a:uLnTx/>
                <a:uFillTx/>
                <a:latin typeface="Times New Roman"/>
                <a:ea typeface="黑体"/>
                <a:cs typeface="Times New Roman"/>
              </a:rPr>
              <a:t>硝化纤维塑料 </a:t>
            </a:r>
            <a:r>
              <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rPr>
              <a:t>(celluloid, </a:t>
            </a:r>
            <a:r>
              <a:rPr kumimoji="0" lang="zh-CN" altLang="en-US" sz="2400" b="0" i="0" u="none" strike="noStrike" kern="1200" cap="none" spc="0" normalizeH="0" baseline="0" noProof="0" dirty="0">
                <a:ln>
                  <a:noFill/>
                </a:ln>
                <a:solidFill>
                  <a:srgbClr val="000000"/>
                </a:solidFill>
                <a:effectLst/>
                <a:uLnTx/>
                <a:uFillTx/>
                <a:latin typeface="Times New Roman"/>
                <a:ea typeface="黑体"/>
                <a:cs typeface="Times New Roman"/>
              </a:rPr>
              <a:t>赛璐珞</a:t>
            </a:r>
            <a:r>
              <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rPr>
              <a:t>) </a:t>
            </a:r>
            <a:endPar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endParaRPr>
          </a:p>
        </p:txBody>
      </p:sp>
      <p:sp>
        <p:nvSpPr>
          <p:cNvPr id="1049341" name="文本框 12"/>
          <p:cNvSpPr txBox="1"/>
          <p:nvPr/>
        </p:nvSpPr>
        <p:spPr>
          <a:xfrm>
            <a:off x="557660" y="824327"/>
            <a:ext cx="110744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Hermann Staudinger</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是高分子科学的奠基人之一，他在</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1939</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年首次提出了后改性的概念，称为“聚合物类似反应（</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 polymer analogous reactions </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）”，并将其解释为“将聚合物转化为等效衍生物”。</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49342" name="文本框 17"/>
          <p:cNvSpPr txBox="1"/>
          <p:nvPr/>
        </p:nvSpPr>
        <p:spPr>
          <a:xfrm>
            <a:off x="609599" y="2057401"/>
            <a:ext cx="7096281"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十九世纪中叶：天然高分子的化学改性</a:t>
            </a:r>
          </a:p>
        </p:txBody>
      </p:sp>
      <p:grpSp>
        <p:nvGrpSpPr>
          <p:cNvPr id="386" name="组合 38"/>
          <p:cNvGrpSpPr/>
          <p:nvPr/>
        </p:nvGrpSpPr>
        <p:grpSpPr>
          <a:xfrm>
            <a:off x="695415" y="4086263"/>
            <a:ext cx="1839627" cy="871344"/>
            <a:chOff x="560832" y="5212560"/>
            <a:chExt cx="1839627" cy="871344"/>
          </a:xfrm>
        </p:grpSpPr>
        <p:sp>
          <p:nvSpPr>
            <p:cNvPr id="1049343" name="任意多边形: 形状 33"/>
            <p:cNvSpPr/>
            <p:nvPr/>
          </p:nvSpPr>
          <p:spPr>
            <a:xfrm>
              <a:off x="658368" y="5212560"/>
              <a:ext cx="1597152" cy="317831"/>
            </a:xfrm>
            <a:custGeom>
              <a:avLst/>
              <a:gdLst>
                <a:gd name="connsiteX0" fmla="*/ 0 w 1597152"/>
                <a:gd name="connsiteY0" fmla="*/ 0 h 317831"/>
                <a:gd name="connsiteX1" fmla="*/ 353568 w 1597152"/>
                <a:gd name="connsiteY1" fmla="*/ 256032 h 317831"/>
                <a:gd name="connsiteX2" fmla="*/ 768096 w 1597152"/>
                <a:gd name="connsiteY2" fmla="*/ 36576 h 317831"/>
                <a:gd name="connsiteX3" fmla="*/ 1170432 w 1597152"/>
                <a:gd name="connsiteY3" fmla="*/ 316992 h 317831"/>
                <a:gd name="connsiteX4" fmla="*/ 1536192 w 1597152"/>
                <a:gd name="connsiteY4" fmla="*/ 121920 h 317831"/>
                <a:gd name="connsiteX5" fmla="*/ 1584960 w 1597152"/>
                <a:gd name="connsiteY5" fmla="*/ 85344 h 317831"/>
                <a:gd name="connsiteX6" fmla="*/ 1597152 w 1597152"/>
                <a:gd name="connsiteY6" fmla="*/ 60960 h 31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7152" h="317831">
                  <a:moveTo>
                    <a:pt x="0" y="0"/>
                  </a:moveTo>
                  <a:cubicBezTo>
                    <a:pt x="112776" y="124968"/>
                    <a:pt x="225552" y="249936"/>
                    <a:pt x="353568" y="256032"/>
                  </a:cubicBezTo>
                  <a:cubicBezTo>
                    <a:pt x="481584" y="262128"/>
                    <a:pt x="631952" y="26416"/>
                    <a:pt x="768096" y="36576"/>
                  </a:cubicBezTo>
                  <a:cubicBezTo>
                    <a:pt x="904240" y="46736"/>
                    <a:pt x="1042416" y="302768"/>
                    <a:pt x="1170432" y="316992"/>
                  </a:cubicBezTo>
                  <a:cubicBezTo>
                    <a:pt x="1298448" y="331216"/>
                    <a:pt x="1467104" y="160528"/>
                    <a:pt x="1536192" y="121920"/>
                  </a:cubicBezTo>
                  <a:cubicBezTo>
                    <a:pt x="1605280" y="83312"/>
                    <a:pt x="1574800" y="95504"/>
                    <a:pt x="1584960" y="85344"/>
                  </a:cubicBezTo>
                  <a:cubicBezTo>
                    <a:pt x="1595120" y="75184"/>
                    <a:pt x="1596136" y="68072"/>
                    <a:pt x="1597152" y="609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4" name="任意多边形: 形状 36"/>
            <p:cNvSpPr/>
            <p:nvPr/>
          </p:nvSpPr>
          <p:spPr>
            <a:xfrm>
              <a:off x="585216" y="5498592"/>
              <a:ext cx="1743456" cy="292726"/>
            </a:xfrm>
            <a:custGeom>
              <a:avLst/>
              <a:gdLst>
                <a:gd name="connsiteX0" fmla="*/ 0 w 1743456"/>
                <a:gd name="connsiteY0" fmla="*/ 0 h 292726"/>
                <a:gd name="connsiteX1" fmla="*/ 292608 w 1743456"/>
                <a:gd name="connsiteY1" fmla="*/ 207264 h 292726"/>
                <a:gd name="connsiteX2" fmla="*/ 755904 w 1743456"/>
                <a:gd name="connsiteY2" fmla="*/ 170688 h 292726"/>
                <a:gd name="connsiteX3" fmla="*/ 1133856 w 1743456"/>
                <a:gd name="connsiteY3" fmla="*/ 292608 h 292726"/>
                <a:gd name="connsiteX4" fmla="*/ 1597152 w 1743456"/>
                <a:gd name="connsiteY4" fmla="*/ 195072 h 292726"/>
                <a:gd name="connsiteX5" fmla="*/ 1743456 w 1743456"/>
                <a:gd name="connsiteY5" fmla="*/ 292608 h 29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456" h="292726">
                  <a:moveTo>
                    <a:pt x="0" y="0"/>
                  </a:moveTo>
                  <a:cubicBezTo>
                    <a:pt x="83312" y="89408"/>
                    <a:pt x="166624" y="178816"/>
                    <a:pt x="292608" y="207264"/>
                  </a:cubicBezTo>
                  <a:cubicBezTo>
                    <a:pt x="418592" y="235712"/>
                    <a:pt x="615696" y="156464"/>
                    <a:pt x="755904" y="170688"/>
                  </a:cubicBezTo>
                  <a:cubicBezTo>
                    <a:pt x="896112" y="184912"/>
                    <a:pt x="993648" y="288544"/>
                    <a:pt x="1133856" y="292608"/>
                  </a:cubicBezTo>
                  <a:cubicBezTo>
                    <a:pt x="1274064" y="296672"/>
                    <a:pt x="1495552" y="195072"/>
                    <a:pt x="1597152" y="195072"/>
                  </a:cubicBezTo>
                  <a:cubicBezTo>
                    <a:pt x="1698752" y="195072"/>
                    <a:pt x="1721104" y="243840"/>
                    <a:pt x="1743456" y="2926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5" name="任意多边形: 形状 37"/>
            <p:cNvSpPr/>
            <p:nvPr/>
          </p:nvSpPr>
          <p:spPr>
            <a:xfrm>
              <a:off x="560832" y="5808623"/>
              <a:ext cx="1839627" cy="275281"/>
            </a:xfrm>
            <a:custGeom>
              <a:avLst/>
              <a:gdLst>
                <a:gd name="connsiteX0" fmla="*/ 0 w 1839627"/>
                <a:gd name="connsiteY0" fmla="*/ 55729 h 275281"/>
                <a:gd name="connsiteX1" fmla="*/ 304800 w 1839627"/>
                <a:gd name="connsiteY1" fmla="*/ 6961 h 275281"/>
                <a:gd name="connsiteX2" fmla="*/ 658368 w 1839627"/>
                <a:gd name="connsiteY2" fmla="*/ 189841 h 275281"/>
                <a:gd name="connsiteX3" fmla="*/ 1011936 w 1839627"/>
                <a:gd name="connsiteY3" fmla="*/ 104497 h 275281"/>
                <a:gd name="connsiteX4" fmla="*/ 1560576 w 1839627"/>
                <a:gd name="connsiteY4" fmla="*/ 275185 h 275281"/>
                <a:gd name="connsiteX5" fmla="*/ 1816608 w 1839627"/>
                <a:gd name="connsiteY5" fmla="*/ 128881 h 275281"/>
                <a:gd name="connsiteX6" fmla="*/ 1828800 w 1839627"/>
                <a:gd name="connsiteY6" fmla="*/ 128881 h 275281"/>
                <a:gd name="connsiteX7" fmla="*/ 1828800 w 1839627"/>
                <a:gd name="connsiteY7" fmla="*/ 116689 h 2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627" h="275281">
                  <a:moveTo>
                    <a:pt x="0" y="55729"/>
                  </a:moveTo>
                  <a:cubicBezTo>
                    <a:pt x="97536" y="20169"/>
                    <a:pt x="195072" y="-15391"/>
                    <a:pt x="304800" y="6961"/>
                  </a:cubicBezTo>
                  <a:cubicBezTo>
                    <a:pt x="414528" y="29313"/>
                    <a:pt x="540512" y="173585"/>
                    <a:pt x="658368" y="189841"/>
                  </a:cubicBezTo>
                  <a:cubicBezTo>
                    <a:pt x="776224" y="206097"/>
                    <a:pt x="861568" y="90273"/>
                    <a:pt x="1011936" y="104497"/>
                  </a:cubicBezTo>
                  <a:cubicBezTo>
                    <a:pt x="1162304" y="118721"/>
                    <a:pt x="1426464" y="271121"/>
                    <a:pt x="1560576" y="275185"/>
                  </a:cubicBezTo>
                  <a:cubicBezTo>
                    <a:pt x="1694688" y="279249"/>
                    <a:pt x="1771904" y="153265"/>
                    <a:pt x="1816608" y="128881"/>
                  </a:cubicBezTo>
                  <a:cubicBezTo>
                    <a:pt x="1861312" y="104497"/>
                    <a:pt x="1826768" y="130913"/>
                    <a:pt x="1828800" y="128881"/>
                  </a:cubicBezTo>
                  <a:cubicBezTo>
                    <a:pt x="1830832" y="126849"/>
                    <a:pt x="1829816" y="121769"/>
                    <a:pt x="1828800" y="11668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87" name="组合 39"/>
          <p:cNvGrpSpPr/>
          <p:nvPr/>
        </p:nvGrpSpPr>
        <p:grpSpPr>
          <a:xfrm>
            <a:off x="3678105" y="4083004"/>
            <a:ext cx="1839627" cy="871344"/>
            <a:chOff x="560832" y="5212560"/>
            <a:chExt cx="1839627" cy="871344"/>
          </a:xfrm>
        </p:grpSpPr>
        <p:sp>
          <p:nvSpPr>
            <p:cNvPr id="1049346" name="任意多边形: 形状 40"/>
            <p:cNvSpPr/>
            <p:nvPr/>
          </p:nvSpPr>
          <p:spPr>
            <a:xfrm>
              <a:off x="658368" y="5212560"/>
              <a:ext cx="1597152" cy="317831"/>
            </a:xfrm>
            <a:custGeom>
              <a:avLst/>
              <a:gdLst>
                <a:gd name="connsiteX0" fmla="*/ 0 w 1597152"/>
                <a:gd name="connsiteY0" fmla="*/ 0 h 317831"/>
                <a:gd name="connsiteX1" fmla="*/ 353568 w 1597152"/>
                <a:gd name="connsiteY1" fmla="*/ 256032 h 317831"/>
                <a:gd name="connsiteX2" fmla="*/ 768096 w 1597152"/>
                <a:gd name="connsiteY2" fmla="*/ 36576 h 317831"/>
                <a:gd name="connsiteX3" fmla="*/ 1170432 w 1597152"/>
                <a:gd name="connsiteY3" fmla="*/ 316992 h 317831"/>
                <a:gd name="connsiteX4" fmla="*/ 1536192 w 1597152"/>
                <a:gd name="connsiteY4" fmla="*/ 121920 h 317831"/>
                <a:gd name="connsiteX5" fmla="*/ 1584960 w 1597152"/>
                <a:gd name="connsiteY5" fmla="*/ 85344 h 317831"/>
                <a:gd name="connsiteX6" fmla="*/ 1597152 w 1597152"/>
                <a:gd name="connsiteY6" fmla="*/ 60960 h 31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7152" h="317831">
                  <a:moveTo>
                    <a:pt x="0" y="0"/>
                  </a:moveTo>
                  <a:cubicBezTo>
                    <a:pt x="112776" y="124968"/>
                    <a:pt x="225552" y="249936"/>
                    <a:pt x="353568" y="256032"/>
                  </a:cubicBezTo>
                  <a:cubicBezTo>
                    <a:pt x="481584" y="262128"/>
                    <a:pt x="631952" y="26416"/>
                    <a:pt x="768096" y="36576"/>
                  </a:cubicBezTo>
                  <a:cubicBezTo>
                    <a:pt x="904240" y="46736"/>
                    <a:pt x="1042416" y="302768"/>
                    <a:pt x="1170432" y="316992"/>
                  </a:cubicBezTo>
                  <a:cubicBezTo>
                    <a:pt x="1298448" y="331216"/>
                    <a:pt x="1467104" y="160528"/>
                    <a:pt x="1536192" y="121920"/>
                  </a:cubicBezTo>
                  <a:cubicBezTo>
                    <a:pt x="1605280" y="83312"/>
                    <a:pt x="1574800" y="95504"/>
                    <a:pt x="1584960" y="85344"/>
                  </a:cubicBezTo>
                  <a:cubicBezTo>
                    <a:pt x="1595120" y="75184"/>
                    <a:pt x="1596136" y="68072"/>
                    <a:pt x="1597152" y="609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7" name="任意多边形: 形状 41"/>
            <p:cNvSpPr/>
            <p:nvPr/>
          </p:nvSpPr>
          <p:spPr>
            <a:xfrm>
              <a:off x="585216" y="5498592"/>
              <a:ext cx="1743456" cy="292726"/>
            </a:xfrm>
            <a:custGeom>
              <a:avLst/>
              <a:gdLst>
                <a:gd name="connsiteX0" fmla="*/ 0 w 1743456"/>
                <a:gd name="connsiteY0" fmla="*/ 0 h 292726"/>
                <a:gd name="connsiteX1" fmla="*/ 292608 w 1743456"/>
                <a:gd name="connsiteY1" fmla="*/ 207264 h 292726"/>
                <a:gd name="connsiteX2" fmla="*/ 755904 w 1743456"/>
                <a:gd name="connsiteY2" fmla="*/ 170688 h 292726"/>
                <a:gd name="connsiteX3" fmla="*/ 1133856 w 1743456"/>
                <a:gd name="connsiteY3" fmla="*/ 292608 h 292726"/>
                <a:gd name="connsiteX4" fmla="*/ 1597152 w 1743456"/>
                <a:gd name="connsiteY4" fmla="*/ 195072 h 292726"/>
                <a:gd name="connsiteX5" fmla="*/ 1743456 w 1743456"/>
                <a:gd name="connsiteY5" fmla="*/ 292608 h 29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456" h="292726">
                  <a:moveTo>
                    <a:pt x="0" y="0"/>
                  </a:moveTo>
                  <a:cubicBezTo>
                    <a:pt x="83312" y="89408"/>
                    <a:pt x="166624" y="178816"/>
                    <a:pt x="292608" y="207264"/>
                  </a:cubicBezTo>
                  <a:cubicBezTo>
                    <a:pt x="418592" y="235712"/>
                    <a:pt x="615696" y="156464"/>
                    <a:pt x="755904" y="170688"/>
                  </a:cubicBezTo>
                  <a:cubicBezTo>
                    <a:pt x="896112" y="184912"/>
                    <a:pt x="993648" y="288544"/>
                    <a:pt x="1133856" y="292608"/>
                  </a:cubicBezTo>
                  <a:cubicBezTo>
                    <a:pt x="1274064" y="296672"/>
                    <a:pt x="1495552" y="195072"/>
                    <a:pt x="1597152" y="195072"/>
                  </a:cubicBezTo>
                  <a:cubicBezTo>
                    <a:pt x="1698752" y="195072"/>
                    <a:pt x="1721104" y="243840"/>
                    <a:pt x="1743456" y="2926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8" name="任意多边形: 形状 42"/>
            <p:cNvSpPr/>
            <p:nvPr/>
          </p:nvSpPr>
          <p:spPr>
            <a:xfrm>
              <a:off x="560832" y="5808623"/>
              <a:ext cx="1839627" cy="275281"/>
            </a:xfrm>
            <a:custGeom>
              <a:avLst/>
              <a:gdLst>
                <a:gd name="connsiteX0" fmla="*/ 0 w 1839627"/>
                <a:gd name="connsiteY0" fmla="*/ 55729 h 275281"/>
                <a:gd name="connsiteX1" fmla="*/ 304800 w 1839627"/>
                <a:gd name="connsiteY1" fmla="*/ 6961 h 275281"/>
                <a:gd name="connsiteX2" fmla="*/ 658368 w 1839627"/>
                <a:gd name="connsiteY2" fmla="*/ 189841 h 275281"/>
                <a:gd name="connsiteX3" fmla="*/ 1011936 w 1839627"/>
                <a:gd name="connsiteY3" fmla="*/ 104497 h 275281"/>
                <a:gd name="connsiteX4" fmla="*/ 1560576 w 1839627"/>
                <a:gd name="connsiteY4" fmla="*/ 275185 h 275281"/>
                <a:gd name="connsiteX5" fmla="*/ 1816608 w 1839627"/>
                <a:gd name="connsiteY5" fmla="*/ 128881 h 275281"/>
                <a:gd name="connsiteX6" fmla="*/ 1828800 w 1839627"/>
                <a:gd name="connsiteY6" fmla="*/ 128881 h 275281"/>
                <a:gd name="connsiteX7" fmla="*/ 1828800 w 1839627"/>
                <a:gd name="connsiteY7" fmla="*/ 116689 h 2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627" h="275281">
                  <a:moveTo>
                    <a:pt x="0" y="55729"/>
                  </a:moveTo>
                  <a:cubicBezTo>
                    <a:pt x="97536" y="20169"/>
                    <a:pt x="195072" y="-15391"/>
                    <a:pt x="304800" y="6961"/>
                  </a:cubicBezTo>
                  <a:cubicBezTo>
                    <a:pt x="414528" y="29313"/>
                    <a:pt x="540512" y="173585"/>
                    <a:pt x="658368" y="189841"/>
                  </a:cubicBezTo>
                  <a:cubicBezTo>
                    <a:pt x="776224" y="206097"/>
                    <a:pt x="861568" y="90273"/>
                    <a:pt x="1011936" y="104497"/>
                  </a:cubicBezTo>
                  <a:cubicBezTo>
                    <a:pt x="1162304" y="118721"/>
                    <a:pt x="1426464" y="271121"/>
                    <a:pt x="1560576" y="275185"/>
                  </a:cubicBezTo>
                  <a:cubicBezTo>
                    <a:pt x="1694688" y="279249"/>
                    <a:pt x="1771904" y="153265"/>
                    <a:pt x="1816608" y="128881"/>
                  </a:cubicBezTo>
                  <a:cubicBezTo>
                    <a:pt x="1861312" y="104497"/>
                    <a:pt x="1826768" y="130913"/>
                    <a:pt x="1828800" y="128881"/>
                  </a:cubicBezTo>
                  <a:cubicBezTo>
                    <a:pt x="1830832" y="126849"/>
                    <a:pt x="1829816" y="121769"/>
                    <a:pt x="1828800" y="11668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49349" name="文本框 48"/>
          <p:cNvSpPr txBox="1"/>
          <p:nvPr/>
        </p:nvSpPr>
        <p:spPr>
          <a:xfrm>
            <a:off x="4430588" y="4241677"/>
            <a:ext cx="287258" cy="276999"/>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S</a:t>
            </a:r>
            <a:endPar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endParaRPr>
          </a:p>
        </p:txBody>
      </p:sp>
      <p:sp>
        <p:nvSpPr>
          <p:cNvPr id="1049350" name="文本框 49"/>
          <p:cNvSpPr txBox="1"/>
          <p:nvPr/>
        </p:nvSpPr>
        <p:spPr>
          <a:xfrm>
            <a:off x="5085535" y="4658485"/>
            <a:ext cx="287258" cy="276999"/>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S</a:t>
            </a:r>
            <a:endPar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endParaRPr>
          </a:p>
        </p:txBody>
      </p:sp>
      <p:cxnSp>
        <p:nvCxnSpPr>
          <p:cNvPr id="3145773" name="直接连接符 51"/>
          <p:cNvCxnSpPr>
            <a:cxnSpLocks/>
            <a:stCxn id="1049346" idx="2"/>
          </p:cNvCxnSpPr>
          <p:nvPr/>
        </p:nvCxnSpPr>
        <p:spPr>
          <a:xfrm>
            <a:off x="4543737" y="4119580"/>
            <a:ext cx="30480" cy="1768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4" name="直接连接符 62"/>
          <p:cNvCxnSpPr>
            <a:cxnSpLocks/>
          </p:cNvCxnSpPr>
          <p:nvPr/>
        </p:nvCxnSpPr>
        <p:spPr>
          <a:xfrm>
            <a:off x="4597918" y="4460070"/>
            <a:ext cx="119928" cy="18596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5" name="直接连接符 65"/>
          <p:cNvCxnSpPr>
            <a:cxnSpLocks/>
            <a:stCxn id="1049347" idx="4"/>
          </p:cNvCxnSpPr>
          <p:nvPr/>
        </p:nvCxnSpPr>
        <p:spPr>
          <a:xfrm flipH="1">
            <a:off x="5229164" y="4564108"/>
            <a:ext cx="70477" cy="1434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6" name="直接连接符 68"/>
          <p:cNvCxnSpPr>
            <a:cxnSpLocks/>
            <a:endCxn id="1049348" idx="4"/>
          </p:cNvCxnSpPr>
          <p:nvPr/>
        </p:nvCxnSpPr>
        <p:spPr>
          <a:xfrm>
            <a:off x="5229164" y="4867263"/>
            <a:ext cx="9517" cy="869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7" name="直接连接符 73"/>
          <p:cNvCxnSpPr>
            <a:cxnSpLocks/>
            <a:stCxn id="1049346" idx="1"/>
            <a:endCxn id="1049347" idx="1"/>
          </p:cNvCxnSpPr>
          <p:nvPr/>
        </p:nvCxnSpPr>
        <p:spPr>
          <a:xfrm flipH="1">
            <a:off x="3995097" y="4339036"/>
            <a:ext cx="134112" cy="2372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8" name="直接连接符 75"/>
          <p:cNvCxnSpPr>
            <a:cxnSpLocks/>
            <a:stCxn id="1049347" idx="2"/>
            <a:endCxn id="1049348" idx="2"/>
          </p:cNvCxnSpPr>
          <p:nvPr/>
        </p:nvCxnSpPr>
        <p:spPr>
          <a:xfrm flipH="1">
            <a:off x="4336473" y="4539724"/>
            <a:ext cx="121920" cy="3291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9" name="直接连接符 77"/>
          <p:cNvCxnSpPr>
            <a:cxnSpLocks/>
            <a:stCxn id="1049346" idx="3"/>
          </p:cNvCxnSpPr>
          <p:nvPr/>
        </p:nvCxnSpPr>
        <p:spPr>
          <a:xfrm>
            <a:off x="4946073" y="4399996"/>
            <a:ext cx="85344" cy="2358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80" name="直接箭头连接符 84"/>
          <p:cNvCxnSpPr>
            <a:cxnSpLocks/>
          </p:cNvCxnSpPr>
          <p:nvPr/>
        </p:nvCxnSpPr>
        <p:spPr>
          <a:xfrm flipV="1">
            <a:off x="2687505" y="4564108"/>
            <a:ext cx="838200" cy="12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351" name="文本框 85"/>
          <p:cNvSpPr txBox="1"/>
          <p:nvPr/>
        </p:nvSpPr>
        <p:spPr>
          <a:xfrm>
            <a:off x="2822512" y="4268523"/>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硫化</a:t>
            </a:r>
          </a:p>
        </p:txBody>
      </p:sp>
      <p:sp>
        <p:nvSpPr>
          <p:cNvPr id="1049352" name="文本框 86"/>
          <p:cNvSpPr txBox="1"/>
          <p:nvPr/>
        </p:nvSpPr>
        <p:spPr>
          <a:xfrm>
            <a:off x="1239705" y="5084285"/>
            <a:ext cx="640080" cy="3962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橡胶</a:t>
            </a:r>
          </a:p>
        </p:txBody>
      </p:sp>
      <p:sp>
        <p:nvSpPr>
          <p:cNvPr id="1049353" name="文本框 87"/>
          <p:cNvSpPr txBox="1"/>
          <p:nvPr/>
        </p:nvSpPr>
        <p:spPr>
          <a:xfrm>
            <a:off x="4115816" y="5113954"/>
            <a:ext cx="1097280" cy="3962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硫化橡胶</a:t>
            </a:r>
          </a:p>
        </p:txBody>
      </p:sp>
      <p:sp>
        <p:nvSpPr>
          <p:cNvPr id="1049354" name="文本框 95"/>
          <p:cNvSpPr txBox="1"/>
          <p:nvPr/>
        </p:nvSpPr>
        <p:spPr>
          <a:xfrm>
            <a:off x="550450" y="5599662"/>
            <a:ext cx="11133550" cy="1272539"/>
          </a:xfrm>
          <a:prstGeom prst="rect">
            <a:avLst/>
          </a:prstGeom>
          <a:noFill/>
        </p:spPr>
        <p:txBody>
          <a:bodyPr wrap="square" rtlCol="0">
            <a:spAutoFit/>
          </a:bodyPr>
          <a:lstStyle>
            <a:defPPr>
              <a:defRPr lang="zh-CN"/>
            </a:defPPr>
            <a:lvl1pPr marL="457200" indent="-457200">
              <a:buFont typeface="Wingdings" panose="05000000000000000000" pitchFamily="2" charset="2"/>
              <a:buChar char="Ø"/>
              <a:defRPr sz="2400" b="1">
                <a:solidFill>
                  <a:srgbClr val="C00000"/>
                </a:solidFill>
              </a:defRPr>
            </a:lvl1p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20</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世纪</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90</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年代初，原子转移自由基聚合</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(ATRP)</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、可逆加成</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断裂链转移</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(RAFT)</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和氮氧化物介导聚合</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(NMP)</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 </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等</a:t>
            </a:r>
            <a:r>
              <a:rPr kumimoji="0" lang="zh-CN" altLang="en-US" sz="2400" b="1" i="0" u="none" strike="noStrike" kern="1200" cap="none" spc="0" normalizeH="0" baseline="0" noProof="0" dirty="0">
                <a:ln>
                  <a:noFill/>
                </a:ln>
                <a:solidFill>
                  <a:srgbClr val="003399"/>
                </a:solidFill>
                <a:effectLst/>
                <a:uLnTx/>
                <a:uFillTx/>
                <a:latin typeface="等线"/>
                <a:ea typeface="等线" panose="02010600030101010101" pitchFamily="2" charset="-122"/>
                <a:cs typeface="+mn-cs"/>
              </a:rPr>
              <a:t>活性</a:t>
            </a:r>
            <a:r>
              <a:rPr kumimoji="0" lang="en-US" altLang="zh-CN" sz="2400" b="1" i="0" u="none" strike="noStrike" kern="1200" cap="none" spc="0" normalizeH="0" baseline="0" noProof="0" dirty="0">
                <a:ln>
                  <a:noFill/>
                </a:ln>
                <a:solidFill>
                  <a:srgbClr val="003399"/>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003399"/>
                </a:solidFill>
                <a:effectLst/>
                <a:uLnTx/>
                <a:uFillTx/>
                <a:latin typeface="等线"/>
                <a:ea typeface="等线" panose="02010600030101010101" pitchFamily="2" charset="-122"/>
                <a:cs typeface="+mn-cs"/>
              </a:rPr>
              <a:t>可控自由基聚合技术</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的出现，极大地扩展了聚合后改性的应用范围。</a:t>
            </a:r>
          </a:p>
        </p:txBody>
      </p:sp>
      <p:pic>
        <p:nvPicPr>
          <p:cNvPr id="2097320" name="图片 2097224"/>
          <p:cNvPicPr>
            <a:picLocks/>
          </p:cNvPicPr>
          <p:nvPr/>
        </p:nvPicPr>
        <p:blipFill>
          <a:blip r:embed="rId3"/>
          <a:stretch>
            <a:fillRect/>
          </a:stretch>
        </p:blipFill>
        <p:spPr>
          <a:xfrm>
            <a:off x="6174044" y="3853247"/>
            <a:ext cx="5082768" cy="166337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7" name="矩形 91"/>
          <p:cNvSpPr/>
          <p:nvPr/>
        </p:nvSpPr>
        <p:spPr>
          <a:xfrm>
            <a:off x="612921" y="3886201"/>
            <a:ext cx="5046384" cy="1597086"/>
          </a:xfrm>
          <a:prstGeom prst="rect">
            <a:avLst/>
          </a:prstGeom>
          <a:solidFill>
            <a:srgbClr val="84E2FF">
              <a:alpha val="24000"/>
            </a:srgbClr>
          </a:solidFill>
          <a:ln w="25400" cap="flat" cmpd="sng" algn="ctr">
            <a:solidFill>
              <a:srgbClr val="4472C4">
                <a:shade val="15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338" name="灯片编号占位符 2"/>
          <p:cNvSpPr>
            <a:spLocks noGrp="1"/>
          </p:cNvSpPr>
          <p:nvPr>
            <p:ph type="sldNum" sz="quarter" idx="7"/>
          </p:nvPr>
        </p:nvSpPr>
        <p:spPr>
          <a:xfrm>
            <a:off x="11684000" y="6635116"/>
            <a:ext cx="508000" cy="208006"/>
          </a:xfrm>
          <a:prstGeom prst="rect">
            <a:avLst/>
          </a:prstGeom>
        </p:spPr>
        <p:txBody>
          <a:bodyPr wrap="square" lIns="0" tIns="0" rIns="0" bIns="0">
            <a:spAutoFit/>
          </a:bodyPr>
          <a:lstStyle>
            <a:defPPr>
              <a:defRPr lang="zh-CN"/>
            </a:defPPr>
            <a:lvl1pPr marL="0" algn="ctr" defTabSz="914400" rtl="0" eaLnBrk="1" latinLnBrk="0" hangingPunct="1">
              <a:defRPr sz="1800" b="1" i="0" kern="1200">
                <a:solidFill>
                  <a:srgbClr val="00264C"/>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marR="0" lvl="0" indent="0" algn="ct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rPr>
              <a:pPr marL="38100" marR="0" lvl="0" indent="0" algn="ctr" defTabSz="914400" rtl="0" eaLnBrk="1" fontAlgn="auto" latinLnBrk="0" hangingPunct="1">
                <a:lnSpc>
                  <a:spcPts val="1630"/>
                </a:lnSpc>
                <a:spcBef>
                  <a:spcPts val="0"/>
                </a:spcBef>
                <a:spcAft>
                  <a:spcPts val="0"/>
                </a:spcAft>
                <a:buClrTx/>
                <a:buSzTx/>
                <a:buFontTx/>
                <a:buNone/>
                <a:tabLst/>
                <a:defRPr/>
              </a:pPr>
              <a:t>41</a:t>
            </a:fld>
            <a:endParaRPr kumimoji="0" lang="en-US" altLang="zh-CN" sz="1800" b="1" i="0" u="none" strike="noStrike" kern="1200" cap="none" spc="0" normalizeH="0" baseline="0" noProof="0" dirty="0">
              <a:ln>
                <a:noFill/>
              </a:ln>
              <a:solidFill>
                <a:srgbClr val="00264C"/>
              </a:solidFill>
              <a:effectLst/>
              <a:uLnTx/>
              <a:uFillTx/>
              <a:latin typeface="等线"/>
              <a:ea typeface="等线" panose="02010600030101010101" pitchFamily="2" charset="-122"/>
              <a:cs typeface="+mn-ea"/>
              <a:sym typeface="+mn-lt"/>
            </a:endParaRPr>
          </a:p>
        </p:txBody>
      </p:sp>
      <p:sp>
        <p:nvSpPr>
          <p:cNvPr id="1049339" name="文本框 3"/>
          <p:cNvSpPr txBox="1"/>
          <p:nvPr/>
        </p:nvSpPr>
        <p:spPr>
          <a:xfrm>
            <a:off x="-1140" y="110389"/>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1.3.3 </a:t>
            </a: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高分子后改性</a:t>
            </a:r>
          </a:p>
        </p:txBody>
      </p:sp>
      <p:sp>
        <p:nvSpPr>
          <p:cNvPr id="1049340" name="文本框 8"/>
          <p:cNvSpPr txBox="1"/>
          <p:nvPr/>
        </p:nvSpPr>
        <p:spPr>
          <a:xfrm>
            <a:off x="610293" y="2533471"/>
            <a:ext cx="10367402" cy="11887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rPr>
              <a:t>1839 </a:t>
            </a:r>
            <a:r>
              <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rPr>
              <a:t>年               </a:t>
            </a: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rPr>
              <a:t>Goodyear               </a:t>
            </a:r>
            <a:r>
              <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rPr>
              <a:t>天然橡胶硫化</a:t>
            </a:r>
            <a:endPar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rPr>
              <a:t>1847 </a:t>
            </a:r>
            <a:r>
              <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rPr>
              <a:t>年               </a:t>
            </a:r>
            <a:r>
              <a:rPr kumimoji="0" lang="en-US" altLang="zh-CN" sz="2400" b="0" i="0" u="none" strike="noStrike" kern="1200" cap="none" spc="0" normalizeH="0" baseline="0" noProof="0" dirty="0" err="1">
                <a:ln>
                  <a:noFill/>
                </a:ln>
                <a:solidFill>
                  <a:prstClr val="black"/>
                </a:solidFill>
                <a:effectLst/>
                <a:uLnTx/>
                <a:uFillTx/>
                <a:latin typeface="Times New Roman"/>
                <a:ea typeface="黑体"/>
                <a:cs typeface="Times New Roman"/>
              </a:rPr>
              <a:t>Schönbein</a:t>
            </a: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Times New Roman"/>
              </a:rPr>
              <a:t>              </a:t>
            </a:r>
            <a:r>
              <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rPr>
              <a:t>硝化纤维</a:t>
            </a:r>
            <a:endPar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rPr>
              <a:t>1868 </a:t>
            </a:r>
            <a:r>
              <a:rPr kumimoji="0" lang="zh-CN" altLang="en-US" sz="2400" b="0" i="0" u="none" strike="noStrike" kern="1200" cap="none" spc="0" normalizeH="0" baseline="0" noProof="0" dirty="0">
                <a:ln>
                  <a:noFill/>
                </a:ln>
                <a:solidFill>
                  <a:srgbClr val="000000"/>
                </a:solidFill>
                <a:effectLst/>
                <a:uLnTx/>
                <a:uFillTx/>
                <a:latin typeface="Times New Roman"/>
                <a:ea typeface="黑体"/>
                <a:cs typeface="Times New Roman"/>
              </a:rPr>
              <a:t>年               </a:t>
            </a:r>
            <a:r>
              <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rPr>
              <a:t>Hyatt                      </a:t>
            </a:r>
            <a:r>
              <a:rPr kumimoji="0" lang="zh-CN" altLang="en-US" sz="2400" b="0" i="0" u="none" strike="noStrike" kern="1200" cap="none" spc="0" normalizeH="0" baseline="0" noProof="0" dirty="0">
                <a:ln>
                  <a:noFill/>
                </a:ln>
                <a:solidFill>
                  <a:srgbClr val="000000"/>
                </a:solidFill>
                <a:effectLst/>
                <a:uLnTx/>
                <a:uFillTx/>
                <a:latin typeface="Times New Roman"/>
                <a:ea typeface="黑体"/>
                <a:cs typeface="Times New Roman"/>
              </a:rPr>
              <a:t>硝化纤维塑料 </a:t>
            </a:r>
            <a:r>
              <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rPr>
              <a:t>(celluloid, </a:t>
            </a:r>
            <a:r>
              <a:rPr kumimoji="0" lang="zh-CN" altLang="en-US" sz="2400" b="0" i="0" u="none" strike="noStrike" kern="1200" cap="none" spc="0" normalizeH="0" baseline="0" noProof="0" dirty="0">
                <a:ln>
                  <a:noFill/>
                </a:ln>
                <a:solidFill>
                  <a:srgbClr val="000000"/>
                </a:solidFill>
                <a:effectLst/>
                <a:uLnTx/>
                <a:uFillTx/>
                <a:latin typeface="Times New Roman"/>
                <a:ea typeface="黑体"/>
                <a:cs typeface="Times New Roman"/>
              </a:rPr>
              <a:t>赛璐珞</a:t>
            </a:r>
            <a:r>
              <a:rPr kumimoji="0" lang="en-US" altLang="zh-CN" sz="2400" b="0" i="0" u="none" strike="noStrike" kern="1200" cap="none" spc="0" normalizeH="0" baseline="0" noProof="0" dirty="0">
                <a:ln>
                  <a:noFill/>
                </a:ln>
                <a:solidFill>
                  <a:srgbClr val="000000"/>
                </a:solidFill>
                <a:effectLst/>
                <a:uLnTx/>
                <a:uFillTx/>
                <a:latin typeface="Times New Roman"/>
                <a:ea typeface="黑体"/>
                <a:cs typeface="Times New Roman"/>
              </a:rPr>
              <a:t>) </a:t>
            </a:r>
            <a:endParaRPr kumimoji="0" lang="zh-CN" altLang="en-US" sz="2400" b="0" i="0" u="none" strike="noStrike" kern="1200" cap="none" spc="0" normalizeH="0" baseline="0" noProof="0" dirty="0">
              <a:ln>
                <a:noFill/>
              </a:ln>
              <a:solidFill>
                <a:prstClr val="black"/>
              </a:solidFill>
              <a:effectLst/>
              <a:uLnTx/>
              <a:uFillTx/>
              <a:latin typeface="Times New Roman"/>
              <a:ea typeface="黑体"/>
              <a:cs typeface="Times New Roman"/>
            </a:endParaRPr>
          </a:p>
        </p:txBody>
      </p:sp>
      <p:sp>
        <p:nvSpPr>
          <p:cNvPr id="1049341" name="文本框 12"/>
          <p:cNvSpPr txBox="1"/>
          <p:nvPr/>
        </p:nvSpPr>
        <p:spPr>
          <a:xfrm>
            <a:off x="557660" y="824327"/>
            <a:ext cx="110744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Hermann Staudinger</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是高分子科学的奠基人之一，他在</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1939</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年首次提出了后改性的概念，称为“聚合物类似反应（</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 polymer analogous reactions </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）”，并将其解释为“将聚合物转化为等效衍生物”。</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49342" name="文本框 17"/>
          <p:cNvSpPr txBox="1"/>
          <p:nvPr/>
        </p:nvSpPr>
        <p:spPr>
          <a:xfrm>
            <a:off x="609599" y="2057401"/>
            <a:ext cx="7096281"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十九世纪中叶：天然高分子的化学改性</a:t>
            </a:r>
          </a:p>
        </p:txBody>
      </p:sp>
      <p:grpSp>
        <p:nvGrpSpPr>
          <p:cNvPr id="386" name="组合 38"/>
          <p:cNvGrpSpPr/>
          <p:nvPr/>
        </p:nvGrpSpPr>
        <p:grpSpPr>
          <a:xfrm>
            <a:off x="695415" y="4086263"/>
            <a:ext cx="1839627" cy="871344"/>
            <a:chOff x="560832" y="5212560"/>
            <a:chExt cx="1839627" cy="871344"/>
          </a:xfrm>
        </p:grpSpPr>
        <p:sp>
          <p:nvSpPr>
            <p:cNvPr id="1049343" name="任意多边形: 形状 33"/>
            <p:cNvSpPr/>
            <p:nvPr/>
          </p:nvSpPr>
          <p:spPr>
            <a:xfrm>
              <a:off x="658368" y="5212560"/>
              <a:ext cx="1597152" cy="317831"/>
            </a:xfrm>
            <a:custGeom>
              <a:avLst/>
              <a:gdLst>
                <a:gd name="connsiteX0" fmla="*/ 0 w 1597152"/>
                <a:gd name="connsiteY0" fmla="*/ 0 h 317831"/>
                <a:gd name="connsiteX1" fmla="*/ 353568 w 1597152"/>
                <a:gd name="connsiteY1" fmla="*/ 256032 h 317831"/>
                <a:gd name="connsiteX2" fmla="*/ 768096 w 1597152"/>
                <a:gd name="connsiteY2" fmla="*/ 36576 h 317831"/>
                <a:gd name="connsiteX3" fmla="*/ 1170432 w 1597152"/>
                <a:gd name="connsiteY3" fmla="*/ 316992 h 317831"/>
                <a:gd name="connsiteX4" fmla="*/ 1536192 w 1597152"/>
                <a:gd name="connsiteY4" fmla="*/ 121920 h 317831"/>
                <a:gd name="connsiteX5" fmla="*/ 1584960 w 1597152"/>
                <a:gd name="connsiteY5" fmla="*/ 85344 h 317831"/>
                <a:gd name="connsiteX6" fmla="*/ 1597152 w 1597152"/>
                <a:gd name="connsiteY6" fmla="*/ 60960 h 31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7152" h="317831">
                  <a:moveTo>
                    <a:pt x="0" y="0"/>
                  </a:moveTo>
                  <a:cubicBezTo>
                    <a:pt x="112776" y="124968"/>
                    <a:pt x="225552" y="249936"/>
                    <a:pt x="353568" y="256032"/>
                  </a:cubicBezTo>
                  <a:cubicBezTo>
                    <a:pt x="481584" y="262128"/>
                    <a:pt x="631952" y="26416"/>
                    <a:pt x="768096" y="36576"/>
                  </a:cubicBezTo>
                  <a:cubicBezTo>
                    <a:pt x="904240" y="46736"/>
                    <a:pt x="1042416" y="302768"/>
                    <a:pt x="1170432" y="316992"/>
                  </a:cubicBezTo>
                  <a:cubicBezTo>
                    <a:pt x="1298448" y="331216"/>
                    <a:pt x="1467104" y="160528"/>
                    <a:pt x="1536192" y="121920"/>
                  </a:cubicBezTo>
                  <a:cubicBezTo>
                    <a:pt x="1605280" y="83312"/>
                    <a:pt x="1574800" y="95504"/>
                    <a:pt x="1584960" y="85344"/>
                  </a:cubicBezTo>
                  <a:cubicBezTo>
                    <a:pt x="1595120" y="75184"/>
                    <a:pt x="1596136" y="68072"/>
                    <a:pt x="1597152" y="609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4" name="任意多边形: 形状 36"/>
            <p:cNvSpPr/>
            <p:nvPr/>
          </p:nvSpPr>
          <p:spPr>
            <a:xfrm>
              <a:off x="585216" y="5498592"/>
              <a:ext cx="1743456" cy="292726"/>
            </a:xfrm>
            <a:custGeom>
              <a:avLst/>
              <a:gdLst>
                <a:gd name="connsiteX0" fmla="*/ 0 w 1743456"/>
                <a:gd name="connsiteY0" fmla="*/ 0 h 292726"/>
                <a:gd name="connsiteX1" fmla="*/ 292608 w 1743456"/>
                <a:gd name="connsiteY1" fmla="*/ 207264 h 292726"/>
                <a:gd name="connsiteX2" fmla="*/ 755904 w 1743456"/>
                <a:gd name="connsiteY2" fmla="*/ 170688 h 292726"/>
                <a:gd name="connsiteX3" fmla="*/ 1133856 w 1743456"/>
                <a:gd name="connsiteY3" fmla="*/ 292608 h 292726"/>
                <a:gd name="connsiteX4" fmla="*/ 1597152 w 1743456"/>
                <a:gd name="connsiteY4" fmla="*/ 195072 h 292726"/>
                <a:gd name="connsiteX5" fmla="*/ 1743456 w 1743456"/>
                <a:gd name="connsiteY5" fmla="*/ 292608 h 29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456" h="292726">
                  <a:moveTo>
                    <a:pt x="0" y="0"/>
                  </a:moveTo>
                  <a:cubicBezTo>
                    <a:pt x="83312" y="89408"/>
                    <a:pt x="166624" y="178816"/>
                    <a:pt x="292608" y="207264"/>
                  </a:cubicBezTo>
                  <a:cubicBezTo>
                    <a:pt x="418592" y="235712"/>
                    <a:pt x="615696" y="156464"/>
                    <a:pt x="755904" y="170688"/>
                  </a:cubicBezTo>
                  <a:cubicBezTo>
                    <a:pt x="896112" y="184912"/>
                    <a:pt x="993648" y="288544"/>
                    <a:pt x="1133856" y="292608"/>
                  </a:cubicBezTo>
                  <a:cubicBezTo>
                    <a:pt x="1274064" y="296672"/>
                    <a:pt x="1495552" y="195072"/>
                    <a:pt x="1597152" y="195072"/>
                  </a:cubicBezTo>
                  <a:cubicBezTo>
                    <a:pt x="1698752" y="195072"/>
                    <a:pt x="1721104" y="243840"/>
                    <a:pt x="1743456" y="2926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5" name="任意多边形: 形状 37"/>
            <p:cNvSpPr/>
            <p:nvPr/>
          </p:nvSpPr>
          <p:spPr>
            <a:xfrm>
              <a:off x="560832" y="5808623"/>
              <a:ext cx="1839627" cy="275281"/>
            </a:xfrm>
            <a:custGeom>
              <a:avLst/>
              <a:gdLst>
                <a:gd name="connsiteX0" fmla="*/ 0 w 1839627"/>
                <a:gd name="connsiteY0" fmla="*/ 55729 h 275281"/>
                <a:gd name="connsiteX1" fmla="*/ 304800 w 1839627"/>
                <a:gd name="connsiteY1" fmla="*/ 6961 h 275281"/>
                <a:gd name="connsiteX2" fmla="*/ 658368 w 1839627"/>
                <a:gd name="connsiteY2" fmla="*/ 189841 h 275281"/>
                <a:gd name="connsiteX3" fmla="*/ 1011936 w 1839627"/>
                <a:gd name="connsiteY3" fmla="*/ 104497 h 275281"/>
                <a:gd name="connsiteX4" fmla="*/ 1560576 w 1839627"/>
                <a:gd name="connsiteY4" fmla="*/ 275185 h 275281"/>
                <a:gd name="connsiteX5" fmla="*/ 1816608 w 1839627"/>
                <a:gd name="connsiteY5" fmla="*/ 128881 h 275281"/>
                <a:gd name="connsiteX6" fmla="*/ 1828800 w 1839627"/>
                <a:gd name="connsiteY6" fmla="*/ 128881 h 275281"/>
                <a:gd name="connsiteX7" fmla="*/ 1828800 w 1839627"/>
                <a:gd name="connsiteY7" fmla="*/ 116689 h 2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627" h="275281">
                  <a:moveTo>
                    <a:pt x="0" y="55729"/>
                  </a:moveTo>
                  <a:cubicBezTo>
                    <a:pt x="97536" y="20169"/>
                    <a:pt x="195072" y="-15391"/>
                    <a:pt x="304800" y="6961"/>
                  </a:cubicBezTo>
                  <a:cubicBezTo>
                    <a:pt x="414528" y="29313"/>
                    <a:pt x="540512" y="173585"/>
                    <a:pt x="658368" y="189841"/>
                  </a:cubicBezTo>
                  <a:cubicBezTo>
                    <a:pt x="776224" y="206097"/>
                    <a:pt x="861568" y="90273"/>
                    <a:pt x="1011936" y="104497"/>
                  </a:cubicBezTo>
                  <a:cubicBezTo>
                    <a:pt x="1162304" y="118721"/>
                    <a:pt x="1426464" y="271121"/>
                    <a:pt x="1560576" y="275185"/>
                  </a:cubicBezTo>
                  <a:cubicBezTo>
                    <a:pt x="1694688" y="279249"/>
                    <a:pt x="1771904" y="153265"/>
                    <a:pt x="1816608" y="128881"/>
                  </a:cubicBezTo>
                  <a:cubicBezTo>
                    <a:pt x="1861312" y="104497"/>
                    <a:pt x="1826768" y="130913"/>
                    <a:pt x="1828800" y="128881"/>
                  </a:cubicBezTo>
                  <a:cubicBezTo>
                    <a:pt x="1830832" y="126849"/>
                    <a:pt x="1829816" y="121769"/>
                    <a:pt x="1828800" y="11668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87" name="组合 39"/>
          <p:cNvGrpSpPr/>
          <p:nvPr/>
        </p:nvGrpSpPr>
        <p:grpSpPr>
          <a:xfrm>
            <a:off x="3678105" y="4083004"/>
            <a:ext cx="1839627" cy="871344"/>
            <a:chOff x="560832" y="5212560"/>
            <a:chExt cx="1839627" cy="871344"/>
          </a:xfrm>
        </p:grpSpPr>
        <p:sp>
          <p:nvSpPr>
            <p:cNvPr id="1049346" name="任意多边形: 形状 40"/>
            <p:cNvSpPr/>
            <p:nvPr/>
          </p:nvSpPr>
          <p:spPr>
            <a:xfrm>
              <a:off x="658368" y="5212560"/>
              <a:ext cx="1597152" cy="317831"/>
            </a:xfrm>
            <a:custGeom>
              <a:avLst/>
              <a:gdLst>
                <a:gd name="connsiteX0" fmla="*/ 0 w 1597152"/>
                <a:gd name="connsiteY0" fmla="*/ 0 h 317831"/>
                <a:gd name="connsiteX1" fmla="*/ 353568 w 1597152"/>
                <a:gd name="connsiteY1" fmla="*/ 256032 h 317831"/>
                <a:gd name="connsiteX2" fmla="*/ 768096 w 1597152"/>
                <a:gd name="connsiteY2" fmla="*/ 36576 h 317831"/>
                <a:gd name="connsiteX3" fmla="*/ 1170432 w 1597152"/>
                <a:gd name="connsiteY3" fmla="*/ 316992 h 317831"/>
                <a:gd name="connsiteX4" fmla="*/ 1536192 w 1597152"/>
                <a:gd name="connsiteY4" fmla="*/ 121920 h 317831"/>
                <a:gd name="connsiteX5" fmla="*/ 1584960 w 1597152"/>
                <a:gd name="connsiteY5" fmla="*/ 85344 h 317831"/>
                <a:gd name="connsiteX6" fmla="*/ 1597152 w 1597152"/>
                <a:gd name="connsiteY6" fmla="*/ 60960 h 31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7152" h="317831">
                  <a:moveTo>
                    <a:pt x="0" y="0"/>
                  </a:moveTo>
                  <a:cubicBezTo>
                    <a:pt x="112776" y="124968"/>
                    <a:pt x="225552" y="249936"/>
                    <a:pt x="353568" y="256032"/>
                  </a:cubicBezTo>
                  <a:cubicBezTo>
                    <a:pt x="481584" y="262128"/>
                    <a:pt x="631952" y="26416"/>
                    <a:pt x="768096" y="36576"/>
                  </a:cubicBezTo>
                  <a:cubicBezTo>
                    <a:pt x="904240" y="46736"/>
                    <a:pt x="1042416" y="302768"/>
                    <a:pt x="1170432" y="316992"/>
                  </a:cubicBezTo>
                  <a:cubicBezTo>
                    <a:pt x="1298448" y="331216"/>
                    <a:pt x="1467104" y="160528"/>
                    <a:pt x="1536192" y="121920"/>
                  </a:cubicBezTo>
                  <a:cubicBezTo>
                    <a:pt x="1605280" y="83312"/>
                    <a:pt x="1574800" y="95504"/>
                    <a:pt x="1584960" y="85344"/>
                  </a:cubicBezTo>
                  <a:cubicBezTo>
                    <a:pt x="1595120" y="75184"/>
                    <a:pt x="1596136" y="68072"/>
                    <a:pt x="1597152" y="609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7" name="任意多边形: 形状 41"/>
            <p:cNvSpPr/>
            <p:nvPr/>
          </p:nvSpPr>
          <p:spPr>
            <a:xfrm>
              <a:off x="585216" y="5498592"/>
              <a:ext cx="1743456" cy="292726"/>
            </a:xfrm>
            <a:custGeom>
              <a:avLst/>
              <a:gdLst>
                <a:gd name="connsiteX0" fmla="*/ 0 w 1743456"/>
                <a:gd name="connsiteY0" fmla="*/ 0 h 292726"/>
                <a:gd name="connsiteX1" fmla="*/ 292608 w 1743456"/>
                <a:gd name="connsiteY1" fmla="*/ 207264 h 292726"/>
                <a:gd name="connsiteX2" fmla="*/ 755904 w 1743456"/>
                <a:gd name="connsiteY2" fmla="*/ 170688 h 292726"/>
                <a:gd name="connsiteX3" fmla="*/ 1133856 w 1743456"/>
                <a:gd name="connsiteY3" fmla="*/ 292608 h 292726"/>
                <a:gd name="connsiteX4" fmla="*/ 1597152 w 1743456"/>
                <a:gd name="connsiteY4" fmla="*/ 195072 h 292726"/>
                <a:gd name="connsiteX5" fmla="*/ 1743456 w 1743456"/>
                <a:gd name="connsiteY5" fmla="*/ 292608 h 29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456" h="292726">
                  <a:moveTo>
                    <a:pt x="0" y="0"/>
                  </a:moveTo>
                  <a:cubicBezTo>
                    <a:pt x="83312" y="89408"/>
                    <a:pt x="166624" y="178816"/>
                    <a:pt x="292608" y="207264"/>
                  </a:cubicBezTo>
                  <a:cubicBezTo>
                    <a:pt x="418592" y="235712"/>
                    <a:pt x="615696" y="156464"/>
                    <a:pt x="755904" y="170688"/>
                  </a:cubicBezTo>
                  <a:cubicBezTo>
                    <a:pt x="896112" y="184912"/>
                    <a:pt x="993648" y="288544"/>
                    <a:pt x="1133856" y="292608"/>
                  </a:cubicBezTo>
                  <a:cubicBezTo>
                    <a:pt x="1274064" y="296672"/>
                    <a:pt x="1495552" y="195072"/>
                    <a:pt x="1597152" y="195072"/>
                  </a:cubicBezTo>
                  <a:cubicBezTo>
                    <a:pt x="1698752" y="195072"/>
                    <a:pt x="1721104" y="243840"/>
                    <a:pt x="1743456" y="29260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8" name="任意多边形: 形状 42"/>
            <p:cNvSpPr/>
            <p:nvPr/>
          </p:nvSpPr>
          <p:spPr>
            <a:xfrm>
              <a:off x="560832" y="5808623"/>
              <a:ext cx="1839627" cy="275281"/>
            </a:xfrm>
            <a:custGeom>
              <a:avLst/>
              <a:gdLst>
                <a:gd name="connsiteX0" fmla="*/ 0 w 1839627"/>
                <a:gd name="connsiteY0" fmla="*/ 55729 h 275281"/>
                <a:gd name="connsiteX1" fmla="*/ 304800 w 1839627"/>
                <a:gd name="connsiteY1" fmla="*/ 6961 h 275281"/>
                <a:gd name="connsiteX2" fmla="*/ 658368 w 1839627"/>
                <a:gd name="connsiteY2" fmla="*/ 189841 h 275281"/>
                <a:gd name="connsiteX3" fmla="*/ 1011936 w 1839627"/>
                <a:gd name="connsiteY3" fmla="*/ 104497 h 275281"/>
                <a:gd name="connsiteX4" fmla="*/ 1560576 w 1839627"/>
                <a:gd name="connsiteY4" fmla="*/ 275185 h 275281"/>
                <a:gd name="connsiteX5" fmla="*/ 1816608 w 1839627"/>
                <a:gd name="connsiteY5" fmla="*/ 128881 h 275281"/>
                <a:gd name="connsiteX6" fmla="*/ 1828800 w 1839627"/>
                <a:gd name="connsiteY6" fmla="*/ 128881 h 275281"/>
                <a:gd name="connsiteX7" fmla="*/ 1828800 w 1839627"/>
                <a:gd name="connsiteY7" fmla="*/ 116689 h 2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627" h="275281">
                  <a:moveTo>
                    <a:pt x="0" y="55729"/>
                  </a:moveTo>
                  <a:cubicBezTo>
                    <a:pt x="97536" y="20169"/>
                    <a:pt x="195072" y="-15391"/>
                    <a:pt x="304800" y="6961"/>
                  </a:cubicBezTo>
                  <a:cubicBezTo>
                    <a:pt x="414528" y="29313"/>
                    <a:pt x="540512" y="173585"/>
                    <a:pt x="658368" y="189841"/>
                  </a:cubicBezTo>
                  <a:cubicBezTo>
                    <a:pt x="776224" y="206097"/>
                    <a:pt x="861568" y="90273"/>
                    <a:pt x="1011936" y="104497"/>
                  </a:cubicBezTo>
                  <a:cubicBezTo>
                    <a:pt x="1162304" y="118721"/>
                    <a:pt x="1426464" y="271121"/>
                    <a:pt x="1560576" y="275185"/>
                  </a:cubicBezTo>
                  <a:cubicBezTo>
                    <a:pt x="1694688" y="279249"/>
                    <a:pt x="1771904" y="153265"/>
                    <a:pt x="1816608" y="128881"/>
                  </a:cubicBezTo>
                  <a:cubicBezTo>
                    <a:pt x="1861312" y="104497"/>
                    <a:pt x="1826768" y="130913"/>
                    <a:pt x="1828800" y="128881"/>
                  </a:cubicBezTo>
                  <a:cubicBezTo>
                    <a:pt x="1830832" y="126849"/>
                    <a:pt x="1829816" y="121769"/>
                    <a:pt x="1828800" y="11668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49349" name="文本框 48"/>
          <p:cNvSpPr txBox="1"/>
          <p:nvPr/>
        </p:nvSpPr>
        <p:spPr>
          <a:xfrm>
            <a:off x="4430588" y="4241677"/>
            <a:ext cx="287258" cy="276999"/>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S</a:t>
            </a:r>
            <a:endPar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endParaRPr>
          </a:p>
        </p:txBody>
      </p:sp>
      <p:sp>
        <p:nvSpPr>
          <p:cNvPr id="1049350" name="文本框 49"/>
          <p:cNvSpPr txBox="1"/>
          <p:nvPr/>
        </p:nvSpPr>
        <p:spPr>
          <a:xfrm>
            <a:off x="5085535" y="4658485"/>
            <a:ext cx="287258" cy="276999"/>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rPr>
              <a:t>S</a:t>
            </a:r>
            <a:endParaRPr kumimoji="0" lang="zh-CN" altLang="en-US" sz="12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endParaRPr>
          </a:p>
        </p:txBody>
      </p:sp>
      <p:cxnSp>
        <p:nvCxnSpPr>
          <p:cNvPr id="3145773" name="直接连接符 51"/>
          <p:cNvCxnSpPr>
            <a:cxnSpLocks/>
            <a:stCxn id="1049346" idx="2"/>
          </p:cNvCxnSpPr>
          <p:nvPr/>
        </p:nvCxnSpPr>
        <p:spPr>
          <a:xfrm>
            <a:off x="4543737" y="4119580"/>
            <a:ext cx="30480" cy="1768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4" name="直接连接符 62"/>
          <p:cNvCxnSpPr>
            <a:cxnSpLocks/>
          </p:cNvCxnSpPr>
          <p:nvPr/>
        </p:nvCxnSpPr>
        <p:spPr>
          <a:xfrm>
            <a:off x="4597918" y="4460070"/>
            <a:ext cx="119928" cy="18596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5" name="直接连接符 65"/>
          <p:cNvCxnSpPr>
            <a:cxnSpLocks/>
            <a:stCxn id="1049347" idx="4"/>
          </p:cNvCxnSpPr>
          <p:nvPr/>
        </p:nvCxnSpPr>
        <p:spPr>
          <a:xfrm flipH="1">
            <a:off x="5229164" y="4564108"/>
            <a:ext cx="70477" cy="1434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6" name="直接连接符 68"/>
          <p:cNvCxnSpPr>
            <a:cxnSpLocks/>
            <a:endCxn id="1049348" idx="4"/>
          </p:cNvCxnSpPr>
          <p:nvPr/>
        </p:nvCxnSpPr>
        <p:spPr>
          <a:xfrm>
            <a:off x="5229164" y="4867263"/>
            <a:ext cx="9517" cy="869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7" name="直接连接符 73"/>
          <p:cNvCxnSpPr>
            <a:cxnSpLocks/>
            <a:stCxn id="1049346" idx="1"/>
            <a:endCxn id="1049347" idx="1"/>
          </p:cNvCxnSpPr>
          <p:nvPr/>
        </p:nvCxnSpPr>
        <p:spPr>
          <a:xfrm flipH="1">
            <a:off x="3995097" y="4339036"/>
            <a:ext cx="134112" cy="2372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8" name="直接连接符 75"/>
          <p:cNvCxnSpPr>
            <a:cxnSpLocks/>
            <a:stCxn id="1049347" idx="2"/>
            <a:endCxn id="1049348" idx="2"/>
          </p:cNvCxnSpPr>
          <p:nvPr/>
        </p:nvCxnSpPr>
        <p:spPr>
          <a:xfrm flipH="1">
            <a:off x="4336473" y="4539724"/>
            <a:ext cx="121920" cy="3291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9" name="直接连接符 77"/>
          <p:cNvCxnSpPr>
            <a:cxnSpLocks/>
            <a:stCxn id="1049346" idx="3"/>
          </p:cNvCxnSpPr>
          <p:nvPr/>
        </p:nvCxnSpPr>
        <p:spPr>
          <a:xfrm>
            <a:off x="4946073" y="4399996"/>
            <a:ext cx="85344" cy="2358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80" name="直接箭头连接符 84"/>
          <p:cNvCxnSpPr>
            <a:cxnSpLocks/>
          </p:cNvCxnSpPr>
          <p:nvPr/>
        </p:nvCxnSpPr>
        <p:spPr>
          <a:xfrm flipV="1">
            <a:off x="2687505" y="4564108"/>
            <a:ext cx="838200" cy="12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351" name="文本框 85"/>
          <p:cNvSpPr txBox="1"/>
          <p:nvPr/>
        </p:nvSpPr>
        <p:spPr>
          <a:xfrm>
            <a:off x="2822512" y="4268523"/>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硫化</a:t>
            </a:r>
          </a:p>
        </p:txBody>
      </p:sp>
      <p:sp>
        <p:nvSpPr>
          <p:cNvPr id="1049352" name="文本框 86"/>
          <p:cNvSpPr txBox="1"/>
          <p:nvPr/>
        </p:nvSpPr>
        <p:spPr>
          <a:xfrm>
            <a:off x="1239705" y="5084285"/>
            <a:ext cx="640080" cy="3962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橡胶</a:t>
            </a:r>
          </a:p>
        </p:txBody>
      </p:sp>
      <p:sp>
        <p:nvSpPr>
          <p:cNvPr id="1049353" name="文本框 87"/>
          <p:cNvSpPr txBox="1"/>
          <p:nvPr/>
        </p:nvSpPr>
        <p:spPr>
          <a:xfrm>
            <a:off x="4115816" y="5113954"/>
            <a:ext cx="1097280" cy="3962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硫化橡胶</a:t>
            </a:r>
          </a:p>
        </p:txBody>
      </p:sp>
      <p:sp>
        <p:nvSpPr>
          <p:cNvPr id="1049354" name="文本框 95"/>
          <p:cNvSpPr txBox="1"/>
          <p:nvPr/>
        </p:nvSpPr>
        <p:spPr>
          <a:xfrm>
            <a:off x="550450" y="5599662"/>
            <a:ext cx="11133550" cy="1272539"/>
          </a:xfrm>
          <a:prstGeom prst="rect">
            <a:avLst/>
          </a:prstGeom>
          <a:noFill/>
        </p:spPr>
        <p:txBody>
          <a:bodyPr wrap="square" rtlCol="0">
            <a:spAutoFit/>
          </a:bodyPr>
          <a:lstStyle>
            <a:defPPr>
              <a:defRPr lang="zh-CN"/>
            </a:defPPr>
            <a:lvl1pPr marL="457200" indent="-457200">
              <a:buFont typeface="Wingdings" panose="05000000000000000000" pitchFamily="2" charset="2"/>
              <a:buChar char="Ø"/>
              <a:defRPr sz="2400" b="1">
                <a:solidFill>
                  <a:srgbClr val="C00000"/>
                </a:solidFill>
              </a:defRPr>
            </a:lvl1p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20</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世纪</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90</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年代初，原子转移自由基聚合</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(ATRP)</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、可逆加成</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断裂链转移</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(RAFT)</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和氮氧化物介导聚合</a:t>
            </a:r>
            <a:r>
              <a:rPr kumimoji="0" lang="en-US" altLang="zh-CN"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(NMP)</a:t>
            </a: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 </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等</a:t>
            </a:r>
            <a:r>
              <a:rPr kumimoji="0" lang="zh-CN" altLang="en-US" sz="2400" b="1" i="0" u="none" strike="noStrike" kern="1200" cap="none" spc="0" normalizeH="0" baseline="0" noProof="0" dirty="0">
                <a:ln>
                  <a:noFill/>
                </a:ln>
                <a:solidFill>
                  <a:srgbClr val="003399"/>
                </a:solidFill>
                <a:effectLst/>
                <a:uLnTx/>
                <a:uFillTx/>
                <a:latin typeface="等线"/>
                <a:ea typeface="等线" panose="02010600030101010101" pitchFamily="2" charset="-122"/>
                <a:cs typeface="+mn-cs"/>
              </a:rPr>
              <a:t>活性</a:t>
            </a:r>
            <a:r>
              <a:rPr kumimoji="0" lang="en-US" altLang="zh-CN" sz="2400" b="1" i="0" u="none" strike="noStrike" kern="1200" cap="none" spc="0" normalizeH="0" baseline="0" noProof="0" dirty="0">
                <a:ln>
                  <a:noFill/>
                </a:ln>
                <a:solidFill>
                  <a:srgbClr val="003399"/>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003399"/>
                </a:solidFill>
                <a:effectLst/>
                <a:uLnTx/>
                <a:uFillTx/>
                <a:latin typeface="等线"/>
                <a:ea typeface="等线" panose="02010600030101010101" pitchFamily="2" charset="-122"/>
                <a:cs typeface="+mn-cs"/>
              </a:rPr>
              <a:t>可控自由基聚合技术</a:t>
            </a: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的出现，极大地扩展了聚合后改性的应用范围。</a:t>
            </a:r>
          </a:p>
        </p:txBody>
      </p:sp>
      <p:pic>
        <p:nvPicPr>
          <p:cNvPr id="2097320" name="图片 2097224"/>
          <p:cNvPicPr>
            <a:picLocks/>
          </p:cNvPicPr>
          <p:nvPr/>
        </p:nvPicPr>
        <p:blipFill>
          <a:blip r:embed="rId3"/>
          <a:stretch>
            <a:fillRect/>
          </a:stretch>
        </p:blipFill>
        <p:spPr>
          <a:xfrm>
            <a:off x="6174044" y="3853247"/>
            <a:ext cx="5082768" cy="1663373"/>
          </a:xfrm>
          <a:prstGeom prst="rect">
            <a:avLst/>
          </a:prstGeom>
        </p:spPr>
      </p:pic>
    </p:spTree>
    <p:extLst>
      <p:ext uri="{BB962C8B-B14F-4D97-AF65-F5344CB8AC3E}">
        <p14:creationId xmlns:p14="http://schemas.microsoft.com/office/powerpoint/2010/main" val="205620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58" name="灯片编号占位符 1"/>
          <p:cNvSpPr>
            <a:spLocks noGrp="1"/>
          </p:cNvSpPr>
          <p:nvPr>
            <p:ph type="sldNum" sz="quarter" idx="7"/>
          </p:nvPr>
        </p:nvSpPr>
        <p:spPr/>
        <p:txBody>
          <a:bodyPr/>
          <a:lstStyle/>
          <a:p>
            <a:pPr marL="38100" marR="0" lvl="0" indent="0" algn="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rPr>
              <a:pPr marL="38100" marR="0" lvl="0" indent="0" algn="r" defTabSz="914400" rtl="0" eaLnBrk="1" fontAlgn="auto" latinLnBrk="0" hangingPunct="1">
                <a:lnSpc>
                  <a:spcPts val="1630"/>
                </a:lnSpc>
                <a:spcBef>
                  <a:spcPts val="0"/>
                </a:spcBef>
                <a:spcAft>
                  <a:spcPts val="0"/>
                </a:spcAft>
                <a:buClrTx/>
                <a:buSzTx/>
                <a:buFontTx/>
                <a:buNone/>
                <a:tabLst/>
                <a:defRPr/>
              </a:pPr>
              <a:t>42</a:t>
            </a:fld>
            <a:endParaRPr kumimoji="0" lang="en-US" altLang="zh-CN" sz="1800" b="1" i="0" u="none" strike="noStrike" kern="1200" cap="none" spc="0" normalizeH="0" baseline="0" noProof="0" dirty="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49359" name="文本框 2"/>
          <p:cNvSpPr txBox="1"/>
          <p:nvPr/>
        </p:nvSpPr>
        <p:spPr>
          <a:xfrm>
            <a:off x="-1140" y="110389"/>
            <a:ext cx="12192000" cy="76454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高分子后改性的四种方法</a:t>
            </a:r>
          </a:p>
        </p:txBody>
      </p:sp>
      <p:sp>
        <p:nvSpPr>
          <p:cNvPr id="1049360" name="矩形 7"/>
          <p:cNvSpPr/>
          <p:nvPr/>
        </p:nvSpPr>
        <p:spPr>
          <a:xfrm>
            <a:off x="608888" y="838200"/>
            <a:ext cx="5299816" cy="11887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rPr>
              <a:t>接枝反应</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：通过化学反应，在某一聚合物主链上接上结构，</a:t>
            </a:r>
            <a:r>
              <a:rPr kumimoji="0" lang="zh-CN" altLang="en-US" sz="2400" b="1" i="0" u="none" strike="noStrike" kern="1200" cap="none" spc="0" normalizeH="0" baseline="0" noProof="0" dirty="0">
                <a:ln>
                  <a:noFill/>
                </a:ln>
                <a:solidFill>
                  <a:srgbClr val="000080"/>
                </a:solidFill>
                <a:effectLst/>
                <a:uLnTx/>
                <a:uFillTx/>
                <a:latin typeface="黑体"/>
                <a:ea typeface="黑体"/>
                <a:cs typeface="Times New Roman" panose="02020603050405020304" pitchFamily="18" charset="0"/>
              </a:rPr>
              <a:t>组成不同的支链。</a:t>
            </a:r>
            <a:endParaRPr kumimoji="0" lang="zh-CN" altLang="en-US" sz="2400" b="0" i="0" u="none" strike="noStrike" kern="1200" cap="none" spc="0" normalizeH="0" baseline="0" noProof="0" dirty="0">
              <a:ln>
                <a:noFill/>
              </a:ln>
              <a:solidFill>
                <a:srgbClr val="000080"/>
              </a:solidFill>
              <a:effectLst/>
              <a:uLnTx/>
              <a:uFillTx/>
              <a:latin typeface="黑体"/>
              <a:ea typeface="黑体"/>
              <a:cs typeface="Times New Roman" panose="02020603050405020304" pitchFamily="18" charset="0"/>
            </a:endParaRPr>
          </a:p>
        </p:txBody>
      </p:sp>
      <p:pic>
        <p:nvPicPr>
          <p:cNvPr id="2097321" name="图片 10"/>
          <p:cNvPicPr>
            <a:picLocks noChangeAspect="1"/>
          </p:cNvPicPr>
          <p:nvPr/>
        </p:nvPicPr>
        <p:blipFill rotWithShape="1">
          <a:blip r:embed="rId3"/>
          <a:srcRect r="4319"/>
          <a:stretch>
            <a:fillRect/>
          </a:stretch>
        </p:blipFill>
        <p:spPr>
          <a:xfrm>
            <a:off x="228600" y="2126397"/>
            <a:ext cx="6026922" cy="1278849"/>
          </a:xfrm>
          <a:prstGeom prst="rect">
            <a:avLst/>
          </a:prstGeom>
        </p:spPr>
      </p:pic>
      <p:pic>
        <p:nvPicPr>
          <p:cNvPr id="2097322" name="图片 11"/>
          <p:cNvPicPr>
            <a:picLocks noChangeAspect="1"/>
          </p:cNvPicPr>
          <p:nvPr/>
        </p:nvPicPr>
        <p:blipFill>
          <a:blip r:embed="rId4"/>
          <a:stretch>
            <a:fillRect/>
          </a:stretch>
        </p:blipFill>
        <p:spPr>
          <a:xfrm>
            <a:off x="6255522" y="2112256"/>
            <a:ext cx="5562600" cy="1292990"/>
          </a:xfrm>
          <a:prstGeom prst="rect">
            <a:avLst/>
          </a:prstGeom>
        </p:spPr>
      </p:pic>
      <p:sp>
        <p:nvSpPr>
          <p:cNvPr id="1049361" name="文本框 14"/>
          <p:cNvSpPr txBox="1"/>
          <p:nvPr/>
        </p:nvSpPr>
        <p:spPr>
          <a:xfrm>
            <a:off x="6067086" y="838200"/>
            <a:ext cx="5562600" cy="1188720"/>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Times New Roman"/>
                <a:ea typeface="黑体"/>
                <a:cs typeface="Times New Roman"/>
              </a:rPr>
              <a:t>嵌段共聚</a:t>
            </a:r>
            <a:r>
              <a:rPr kumimoji="0" lang="zh-CN" altLang="en-US" sz="2400" b="1" i="0" u="none" strike="noStrike" kern="1200" cap="none" spc="0" normalizeH="0" baseline="0" noProof="0" dirty="0">
                <a:ln>
                  <a:noFill/>
                </a:ln>
                <a:solidFill>
                  <a:prstClr val="black"/>
                </a:solidFill>
                <a:effectLst/>
                <a:uLnTx/>
                <a:uFillTx/>
                <a:latin typeface="Times New Roman"/>
                <a:ea typeface="黑体"/>
                <a:cs typeface="Times New Roman"/>
              </a:rPr>
              <a:t>：嵌段共聚物主链上</a:t>
            </a:r>
            <a:r>
              <a:rPr kumimoji="0" lang="zh-CN" altLang="en-US" sz="2400" b="1" i="0" u="none" strike="noStrike" kern="1200" cap="none" spc="0" normalizeH="0" baseline="0" noProof="0" dirty="0">
                <a:ln>
                  <a:noFill/>
                </a:ln>
                <a:solidFill>
                  <a:srgbClr val="000080"/>
                </a:solidFill>
                <a:effectLst/>
                <a:uLnTx/>
                <a:uFillTx/>
                <a:latin typeface="Times New Roman"/>
                <a:ea typeface="黑体"/>
                <a:cs typeface="Times New Roman"/>
              </a:rPr>
              <a:t>至少由两种单体单元</a:t>
            </a:r>
            <a:r>
              <a:rPr kumimoji="0" lang="zh-CN" altLang="en-US" sz="2400" b="1" i="0" u="none" strike="noStrike" kern="1200" cap="none" spc="0" normalizeH="0" baseline="0" noProof="0" dirty="0">
                <a:ln>
                  <a:noFill/>
                </a:ln>
                <a:solidFill>
                  <a:prstClr val="black"/>
                </a:solidFill>
                <a:effectLst/>
                <a:uLnTx/>
                <a:uFillTx/>
                <a:latin typeface="Times New Roman"/>
                <a:ea typeface="黑体"/>
                <a:cs typeface="Times New Roman"/>
              </a:rPr>
              <a:t>构成足够长的链段组成，常见的有</a:t>
            </a:r>
            <a:r>
              <a:rPr kumimoji="0" lang="en-US" altLang="zh-CN" sz="2400" b="1" i="0" u="none" strike="noStrike" kern="1200" cap="none" spc="0" normalizeH="0" baseline="0" noProof="0" dirty="0">
                <a:ln>
                  <a:noFill/>
                </a:ln>
                <a:solidFill>
                  <a:prstClr val="black"/>
                </a:solidFill>
                <a:effectLst/>
                <a:uLnTx/>
                <a:uFillTx/>
                <a:latin typeface="Times New Roman"/>
                <a:ea typeface="黑体"/>
                <a:cs typeface="Times New Roman"/>
              </a:rPr>
              <a:t>AB/ABA</a:t>
            </a:r>
            <a:r>
              <a:rPr kumimoji="0" lang="zh-CN" altLang="en-US" sz="2400" b="1" i="0" u="none" strike="noStrike" kern="1200" cap="none" spc="0" normalizeH="0" baseline="0" noProof="0" dirty="0">
                <a:ln>
                  <a:noFill/>
                </a:ln>
                <a:solidFill>
                  <a:prstClr val="black"/>
                </a:solidFill>
                <a:effectLst/>
                <a:uLnTx/>
                <a:uFillTx/>
                <a:latin typeface="Times New Roman"/>
                <a:ea typeface="黑体"/>
                <a:cs typeface="Times New Roman"/>
              </a:rPr>
              <a:t>型。</a:t>
            </a:r>
          </a:p>
        </p:txBody>
      </p:sp>
      <p:sp>
        <p:nvSpPr>
          <p:cNvPr id="1049362" name="文本框 17"/>
          <p:cNvSpPr txBox="1"/>
          <p:nvPr/>
        </p:nvSpPr>
        <p:spPr>
          <a:xfrm>
            <a:off x="595357" y="3530009"/>
            <a:ext cx="5299816" cy="11887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rPr>
              <a:t>扩链反应</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：以适当的方法，将分子量为几千的低聚物连接起来，使</a:t>
            </a:r>
            <a:r>
              <a:rPr kumimoji="0" lang="zh-CN" altLang="en-US" sz="2400" b="1" i="0" u="none" strike="noStrike" kern="1200" cap="none" spc="0" normalizeH="0" baseline="0" noProof="0" dirty="0">
                <a:ln>
                  <a:noFill/>
                </a:ln>
                <a:solidFill>
                  <a:srgbClr val="000080"/>
                </a:solidFill>
                <a:effectLst/>
                <a:uLnTx/>
                <a:uFillTx/>
                <a:latin typeface="黑体"/>
                <a:ea typeface="黑体"/>
                <a:cs typeface="Times New Roman" panose="02020603050405020304" pitchFamily="18" charset="0"/>
              </a:rPr>
              <a:t>分子量成倍或几十倍提高</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a:t>
            </a:r>
            <a:endParaRPr kumimoji="0" lang="zh-CN" altLang="en-US" sz="2400" b="0" i="0" u="none" strike="noStrike" kern="1200" cap="none" spc="0" normalizeH="0" baseline="0" noProof="0" dirty="0">
              <a:ln>
                <a:noFill/>
              </a:ln>
              <a:solidFill>
                <a:prstClr val="black"/>
              </a:solidFill>
              <a:effectLst/>
              <a:uLnTx/>
              <a:uFillTx/>
              <a:latin typeface="黑体"/>
              <a:ea typeface="黑体"/>
              <a:cs typeface="+mn-cs"/>
            </a:endParaRPr>
          </a:p>
        </p:txBody>
      </p:sp>
      <p:sp>
        <p:nvSpPr>
          <p:cNvPr id="1049363" name="矩形 20"/>
          <p:cNvSpPr/>
          <p:nvPr/>
        </p:nvSpPr>
        <p:spPr>
          <a:xfrm>
            <a:off x="6094860" y="3530009"/>
            <a:ext cx="5534826" cy="1188720"/>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rPr>
              <a:t>交联</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：包括物理交联（大分子间用氢键、极性键等</a:t>
            </a:r>
            <a:r>
              <a:rPr kumimoji="0" lang="zh-CN" altLang="en-US" sz="2400" b="1" i="0" u="none" strike="noStrike" kern="1200" cap="none" spc="0" normalizeH="0" baseline="0" noProof="0" dirty="0">
                <a:ln>
                  <a:noFill/>
                </a:ln>
                <a:solidFill>
                  <a:srgbClr val="000080"/>
                </a:solidFill>
                <a:effectLst/>
                <a:uLnTx/>
                <a:uFillTx/>
                <a:latin typeface="黑体"/>
                <a:ea typeface="黑体"/>
                <a:cs typeface="Times New Roman" panose="02020603050405020304" pitchFamily="18" charset="0"/>
              </a:rPr>
              <a:t>物理力结合</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）和化学交联（大分子间用</a:t>
            </a:r>
            <a:r>
              <a:rPr kumimoji="0" lang="zh-CN" altLang="en-US" sz="2400" b="1" i="0" u="none" strike="noStrike" kern="1200" cap="none" spc="0" normalizeH="0" baseline="0" noProof="0" dirty="0">
                <a:ln>
                  <a:noFill/>
                </a:ln>
                <a:solidFill>
                  <a:srgbClr val="000080"/>
                </a:solidFill>
                <a:effectLst/>
                <a:uLnTx/>
                <a:uFillTx/>
                <a:latin typeface="黑体"/>
                <a:ea typeface="黑体"/>
                <a:cs typeface="Times New Roman" panose="02020603050405020304" pitchFamily="18" charset="0"/>
              </a:rPr>
              <a:t>共价键结合</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a:t>
            </a:r>
            <a:endParaRPr kumimoji="0" lang="zh-CN" altLang="en-US" sz="2400" b="0"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endParaRPr>
          </a:p>
        </p:txBody>
      </p:sp>
      <p:pic>
        <p:nvPicPr>
          <p:cNvPr id="2097323" name="图片 22"/>
          <p:cNvPicPr>
            <a:picLocks noChangeAspect="1"/>
          </p:cNvPicPr>
          <p:nvPr/>
        </p:nvPicPr>
        <p:blipFill rotWithShape="1">
          <a:blip r:embed="rId5"/>
          <a:srcRect t="7541" r="6914"/>
          <a:stretch>
            <a:fillRect/>
          </a:stretch>
        </p:blipFill>
        <p:spPr>
          <a:xfrm>
            <a:off x="2798945" y="4755763"/>
            <a:ext cx="7554127" cy="1724178"/>
          </a:xfrm>
          <a:prstGeom prst="rect">
            <a:avLst/>
          </a:prstGeom>
        </p:spPr>
      </p:pic>
      <p:sp>
        <p:nvSpPr>
          <p:cNvPr id="1049364" name="文本框 24"/>
          <p:cNvSpPr txBox="1"/>
          <p:nvPr/>
        </p:nvSpPr>
        <p:spPr>
          <a:xfrm>
            <a:off x="737629" y="5387020"/>
            <a:ext cx="206131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过氧化物交联</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68" name="灯片编号占位符 1"/>
          <p:cNvSpPr>
            <a:spLocks noGrp="1"/>
          </p:cNvSpPr>
          <p:nvPr>
            <p:ph type="sldNum" sz="quarter" idx="7"/>
          </p:nvPr>
        </p:nvSpPr>
        <p:spPr/>
        <p:txBody>
          <a:bodyPr/>
          <a:lstStyle/>
          <a:p>
            <a:pPr marL="38100" marR="0" lvl="0" indent="0" algn="r" defTabSz="914400" rtl="0" eaLnBrk="1" fontAlgn="auto" latinLnBrk="0" hangingPunct="1">
              <a:lnSpc>
                <a:spcPts val="1630"/>
              </a:lnSpc>
              <a:spcBef>
                <a:spcPts val="0"/>
              </a:spcBef>
              <a:spcAft>
                <a:spcPts val="0"/>
              </a:spcAft>
              <a:buClrTx/>
              <a:buSzTx/>
              <a:buFontTx/>
              <a:buNone/>
              <a:tabLst/>
              <a:defRPr/>
            </a:pPr>
            <a:fld id="{81D60167-4931-47E6-BA6A-407CBD079E47}" type="slidenum">
              <a:rPr kumimoji="0" lang="en-US" altLang="zh-CN" sz="1800" b="1" i="0" u="none" strike="noStrike" kern="1200" cap="none" spc="0" normalizeH="0" baseline="0" noProof="0" smtClean="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rPr>
              <a:pPr marL="38100" marR="0" lvl="0" indent="0" algn="r" defTabSz="914400" rtl="0" eaLnBrk="1" fontAlgn="auto" latinLnBrk="0" hangingPunct="1">
                <a:lnSpc>
                  <a:spcPts val="1630"/>
                </a:lnSpc>
                <a:spcBef>
                  <a:spcPts val="0"/>
                </a:spcBef>
                <a:spcAft>
                  <a:spcPts val="0"/>
                </a:spcAft>
                <a:buClrTx/>
                <a:buSzTx/>
                <a:buFontTx/>
                <a:buNone/>
                <a:tabLst/>
                <a:defRPr/>
              </a:pPr>
              <a:t>43</a:t>
            </a:fld>
            <a:endParaRPr kumimoji="0" lang="en-US" altLang="zh-CN" sz="1800" b="1" i="0" u="none" strike="noStrike" kern="1200" cap="none" spc="0" normalizeH="0" baseline="0" noProof="0" dirty="0">
              <a:ln>
                <a:noFill/>
              </a:ln>
              <a:solidFill>
                <a:srgbClr val="00264C"/>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49369" name="矩形 4"/>
          <p:cNvSpPr/>
          <p:nvPr/>
        </p:nvSpPr>
        <p:spPr>
          <a:xfrm>
            <a:off x="757289" y="762000"/>
            <a:ext cx="10879540" cy="11887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rPr>
              <a:t>高分子后改性的效果</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：高分子材料对外力的抵抗力增强；对热的抵抗表现为耐热性；对光、电、化学药品等的耐光性、绝缘性、防腐蚀性增强。</a:t>
            </a:r>
          </a:p>
        </p:txBody>
      </p:sp>
      <p:sp>
        <p:nvSpPr>
          <p:cNvPr id="1049370" name="文本框 17"/>
          <p:cNvSpPr txBox="1"/>
          <p:nvPr/>
        </p:nvSpPr>
        <p:spPr>
          <a:xfrm>
            <a:off x="-1140" y="110389"/>
            <a:ext cx="12192000" cy="76454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高分子后改性效果及应用</a:t>
            </a:r>
          </a:p>
        </p:txBody>
      </p:sp>
      <p:sp>
        <p:nvSpPr>
          <p:cNvPr id="1049371" name="矩形 18"/>
          <p:cNvSpPr/>
          <p:nvPr/>
        </p:nvSpPr>
        <p:spPr>
          <a:xfrm>
            <a:off x="962167" y="5031830"/>
            <a:ext cx="2399962" cy="830997"/>
          </a:xfrm>
          <a:prstGeom prst="rect">
            <a:avLst/>
          </a:prstGeom>
          <a:noFill/>
          <a:ln>
            <a:no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扩链反应合成液体丁二烯橡胶</a:t>
            </a:r>
          </a:p>
        </p:txBody>
      </p:sp>
      <p:sp>
        <p:nvSpPr>
          <p:cNvPr id="1049372" name="矩形 20"/>
          <p:cNvSpPr/>
          <p:nvPr/>
        </p:nvSpPr>
        <p:spPr>
          <a:xfrm>
            <a:off x="757289" y="2057400"/>
            <a:ext cx="1524776" cy="461665"/>
          </a:xfrm>
          <a:prstGeom prst="rect">
            <a:avLst/>
          </a:prstGeom>
          <a:noFill/>
          <a:ln>
            <a:noFill/>
          </a:ln>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应用实例</a:t>
            </a:r>
            <a:r>
              <a:rPr kumimoji="0" lang="en-US" altLang="zh-CN" sz="24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4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097324" name="Picture 2" descr="1,2顺式液体聚丁二烯橡胶4000分子量电子汽车封装密封胶"/>
          <p:cNvPicPr>
            <a:picLocks noChangeAspect="1" noChangeArrowheads="1"/>
          </p:cNvPicPr>
          <p:nvPr/>
        </p:nvPicPr>
        <p:blipFill>
          <a:blip r:embed="rId4" cstate="print"/>
          <a:srcRect/>
          <a:stretch>
            <a:fillRect/>
          </a:stretch>
        </p:blipFill>
        <p:spPr bwMode="auto">
          <a:xfrm>
            <a:off x="1040871" y="2644444"/>
            <a:ext cx="2232356" cy="2232356"/>
          </a:xfrm>
          <a:prstGeom prst="rect">
            <a:avLst/>
          </a:prstGeom>
          <a:noFill/>
        </p:spPr>
      </p:pic>
      <p:sp>
        <p:nvSpPr>
          <p:cNvPr id="1049373" name="文本框 22"/>
          <p:cNvSpPr txBox="1"/>
          <p:nvPr/>
        </p:nvSpPr>
        <p:spPr>
          <a:xfrm>
            <a:off x="981964" y="5874603"/>
            <a:ext cx="26756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胶粘剂、涂料、密封嵌缝材料</a:t>
            </a:r>
          </a:p>
        </p:txBody>
      </p:sp>
      <p:graphicFrame>
        <p:nvGraphicFramePr>
          <p:cNvPr id="4194324" name="对象 23"/>
          <p:cNvGraphicFramePr>
            <a:graphicFrameLocks noChangeAspect="1"/>
          </p:cNvGraphicFramePr>
          <p:nvPr/>
        </p:nvGraphicFramePr>
        <p:xfrm>
          <a:off x="740664" y="6014165"/>
          <a:ext cx="241300" cy="241300"/>
        </p:xfrm>
        <a:graphic>
          <a:graphicData uri="http://schemas.openxmlformats.org/presentationml/2006/ole">
            <mc:AlternateContent xmlns:mc="http://schemas.openxmlformats.org/markup-compatibility/2006">
              <mc:Choice xmlns:v="urn:schemas-microsoft-com:vml" Requires="v">
                <p:oleObj spid="_x0000_s6155" name="CS ChemDraw Drawing" r:id="rId5" imgW="241410" imgH="241410" progId="ChemDraw.Document.6.0">
                  <p:embed/>
                </p:oleObj>
              </mc:Choice>
              <mc:Fallback>
                <p:oleObj name="CS ChemDraw Drawing" r:id="rId5" imgW="241410" imgH="241410" progId="ChemDraw.Document.6.0">
                  <p:embed/>
                  <p:pic>
                    <p:nvPicPr>
                      <p:cNvPr id="4194324" name="对象 23"/>
                      <p:cNvPicPr>
                        <a:picLocks/>
                      </p:cNvPicPr>
                      <p:nvPr/>
                    </p:nvPicPr>
                    <p:blipFill>
                      <a:blip r:embed="rId6"/>
                      <a:stretch>
                        <a:fillRect/>
                      </a:stretch>
                    </p:blipFill>
                    <p:spPr>
                      <a:xfrm>
                        <a:off x="740664" y="6014165"/>
                        <a:ext cx="241300" cy="241300"/>
                      </a:xfrm>
                      <a:prstGeom prst="rect">
                        <a:avLst/>
                      </a:prstGeom>
                    </p:spPr>
                  </p:pic>
                </p:oleObj>
              </mc:Fallback>
            </mc:AlternateContent>
          </a:graphicData>
        </a:graphic>
      </p:graphicFrame>
      <p:pic>
        <p:nvPicPr>
          <p:cNvPr id="2097326" name="图片 24"/>
          <p:cNvPicPr>
            <a:picLocks noChangeAspect="1"/>
          </p:cNvPicPr>
          <p:nvPr/>
        </p:nvPicPr>
        <p:blipFill>
          <a:blip r:embed="rId7"/>
          <a:stretch>
            <a:fillRect/>
          </a:stretch>
        </p:blipFill>
        <p:spPr>
          <a:xfrm>
            <a:off x="4519812" y="2644444"/>
            <a:ext cx="2472698" cy="2232356"/>
          </a:xfrm>
          <a:prstGeom prst="rect">
            <a:avLst/>
          </a:prstGeom>
        </p:spPr>
      </p:pic>
      <p:sp>
        <p:nvSpPr>
          <p:cNvPr id="1049374" name="矩形 25"/>
          <p:cNvSpPr/>
          <p:nvPr/>
        </p:nvSpPr>
        <p:spPr>
          <a:xfrm>
            <a:off x="4519812" y="4988515"/>
            <a:ext cx="2472698" cy="830997"/>
          </a:xfrm>
          <a:prstGeom prst="rect">
            <a:avLst/>
          </a:prstGeom>
          <a:noFill/>
          <a:ln>
            <a:no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接枝反应合成</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ABS</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塑料</a:t>
            </a:r>
          </a:p>
        </p:txBody>
      </p:sp>
      <p:sp>
        <p:nvSpPr>
          <p:cNvPr id="1049375" name="文本框 26"/>
          <p:cNvSpPr txBox="1"/>
          <p:nvPr/>
        </p:nvSpPr>
        <p:spPr>
          <a:xfrm>
            <a:off x="4508500" y="5874603"/>
            <a:ext cx="26756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工程塑料，抗冲改性剂</a:t>
            </a:r>
          </a:p>
        </p:txBody>
      </p:sp>
      <p:graphicFrame>
        <p:nvGraphicFramePr>
          <p:cNvPr id="4194325" name="对象 27"/>
          <p:cNvGraphicFramePr>
            <a:graphicFrameLocks noChangeAspect="1"/>
          </p:cNvGraphicFramePr>
          <p:nvPr/>
        </p:nvGraphicFramePr>
        <p:xfrm>
          <a:off x="4267200" y="5984785"/>
          <a:ext cx="261007" cy="241300"/>
        </p:xfrm>
        <a:graphic>
          <a:graphicData uri="http://schemas.openxmlformats.org/presentationml/2006/ole">
            <mc:AlternateContent xmlns:mc="http://schemas.openxmlformats.org/markup-compatibility/2006">
              <mc:Choice xmlns:v="urn:schemas-microsoft-com:vml" Requires="v">
                <p:oleObj spid="_x0000_s6156" name="CS ChemDraw Drawing" r:id="rId8" imgW="241410" imgH="241410" progId="ChemDraw.Document.6.0">
                  <p:embed/>
                </p:oleObj>
              </mc:Choice>
              <mc:Fallback>
                <p:oleObj name="CS ChemDraw Drawing" r:id="rId8" imgW="241410" imgH="241410" progId="ChemDraw.Document.6.0">
                  <p:embed/>
                  <p:pic>
                    <p:nvPicPr>
                      <p:cNvPr id="4194325" name="对象 27"/>
                      <p:cNvPicPr>
                        <a:picLocks/>
                      </p:cNvPicPr>
                      <p:nvPr/>
                    </p:nvPicPr>
                    <p:blipFill>
                      <a:blip r:embed="rId6"/>
                      <a:stretch>
                        <a:fillRect/>
                      </a:stretch>
                    </p:blipFill>
                    <p:spPr>
                      <a:xfrm>
                        <a:off x="4267200" y="5984785"/>
                        <a:ext cx="261007" cy="241300"/>
                      </a:xfrm>
                      <a:prstGeom prst="rect">
                        <a:avLst/>
                      </a:prstGeom>
                    </p:spPr>
                  </p:pic>
                </p:oleObj>
              </mc:Fallback>
            </mc:AlternateContent>
          </a:graphicData>
        </a:graphic>
      </p:graphicFrame>
      <p:pic>
        <p:nvPicPr>
          <p:cNvPr id="2097328" name="Picture 4" descr="DIN ISO 7619-1硫化橡胶或热塑性橡胶.压痕硬度的_DIN ISO 7619-1_厦门易朔产品技术服务有限公司"/>
          <p:cNvPicPr>
            <a:picLocks noChangeAspect="1" noChangeArrowheads="1"/>
          </p:cNvPicPr>
          <p:nvPr/>
        </p:nvPicPr>
        <p:blipFill>
          <a:blip r:embed="rId9" cstate="print"/>
          <a:srcRect/>
          <a:stretch>
            <a:fillRect/>
          </a:stretch>
        </p:blipFill>
        <p:spPr bwMode="auto">
          <a:xfrm>
            <a:off x="8239095" y="2644800"/>
            <a:ext cx="2453948" cy="2232000"/>
          </a:xfrm>
          <a:prstGeom prst="rect">
            <a:avLst/>
          </a:prstGeom>
          <a:noFill/>
        </p:spPr>
      </p:pic>
      <p:sp>
        <p:nvSpPr>
          <p:cNvPr id="1049376" name="文本框 28"/>
          <p:cNvSpPr txBox="1"/>
          <p:nvPr/>
        </p:nvSpPr>
        <p:spPr>
          <a:xfrm>
            <a:off x="8669651" y="5036403"/>
            <a:ext cx="1828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交联反应合成硫化橡胶</a:t>
            </a:r>
          </a:p>
        </p:txBody>
      </p:sp>
      <p:graphicFrame>
        <p:nvGraphicFramePr>
          <p:cNvPr id="4194326" name="对象 29"/>
          <p:cNvGraphicFramePr>
            <a:graphicFrameLocks noChangeAspect="1"/>
          </p:cNvGraphicFramePr>
          <p:nvPr/>
        </p:nvGraphicFramePr>
        <p:xfrm>
          <a:off x="8086696" y="5961409"/>
          <a:ext cx="261007" cy="241300"/>
        </p:xfrm>
        <a:graphic>
          <a:graphicData uri="http://schemas.openxmlformats.org/presentationml/2006/ole">
            <mc:AlternateContent xmlns:mc="http://schemas.openxmlformats.org/markup-compatibility/2006">
              <mc:Choice xmlns:v="urn:schemas-microsoft-com:vml" Requires="v">
                <p:oleObj spid="_x0000_s6157" name="CS ChemDraw Drawing" r:id="rId10" imgW="241410" imgH="241410" progId="ChemDraw.Document.6.0">
                  <p:embed/>
                </p:oleObj>
              </mc:Choice>
              <mc:Fallback>
                <p:oleObj name="CS ChemDraw Drawing" r:id="rId10" imgW="241410" imgH="241410" progId="ChemDraw.Document.6.0">
                  <p:embed/>
                  <p:pic>
                    <p:nvPicPr>
                      <p:cNvPr id="4194326" name="对象 29"/>
                      <p:cNvPicPr>
                        <a:picLocks/>
                      </p:cNvPicPr>
                      <p:nvPr/>
                    </p:nvPicPr>
                    <p:blipFill>
                      <a:blip r:embed="rId6"/>
                      <a:stretch>
                        <a:fillRect/>
                      </a:stretch>
                    </p:blipFill>
                    <p:spPr>
                      <a:xfrm>
                        <a:off x="8086696" y="5961409"/>
                        <a:ext cx="261007" cy="241300"/>
                      </a:xfrm>
                      <a:prstGeom prst="rect">
                        <a:avLst/>
                      </a:prstGeom>
                    </p:spPr>
                  </p:pic>
                </p:oleObj>
              </mc:Fallback>
            </mc:AlternateContent>
          </a:graphicData>
        </a:graphic>
      </p:graphicFrame>
      <p:sp>
        <p:nvSpPr>
          <p:cNvPr id="1049377" name="文本框 30"/>
          <p:cNvSpPr txBox="1"/>
          <p:nvPr/>
        </p:nvSpPr>
        <p:spPr>
          <a:xfrm>
            <a:off x="8347703" y="5874603"/>
            <a:ext cx="28623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汽车、电子电器、建筑等行业</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7">
            <a:extLst>
              <a:ext uri="{FF2B5EF4-FFF2-40B4-BE49-F238E27FC236}">
                <a16:creationId xmlns:a16="http://schemas.microsoft.com/office/drawing/2014/main" id="{91CA3DE2-C544-D9A8-993F-0F460D9344E5}"/>
              </a:ext>
            </a:extLst>
          </p:cNvPr>
          <p:cNvSpPr txBox="1"/>
          <p:nvPr/>
        </p:nvSpPr>
        <p:spPr>
          <a:xfrm>
            <a:off x="-1140" y="110389"/>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高分子解聚 </a:t>
            </a:r>
            <a:r>
              <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Depolymerization</a:t>
            </a:r>
            <a:endPar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867994B7-BF1E-8A6A-A19E-EB081CBAF6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064" y="818275"/>
            <a:ext cx="7553592" cy="6010064"/>
          </a:xfrm>
          <a:prstGeom prst="rect">
            <a:avLst/>
          </a:prstGeom>
        </p:spPr>
      </p:pic>
      <p:sp>
        <p:nvSpPr>
          <p:cNvPr id="5" name="文本框 1048676">
            <a:extLst>
              <a:ext uri="{FF2B5EF4-FFF2-40B4-BE49-F238E27FC236}">
                <a16:creationId xmlns:a16="http://schemas.microsoft.com/office/drawing/2014/main" id="{385640C1-4836-E7C9-F4A7-834FBACEA80C}"/>
              </a:ext>
            </a:extLst>
          </p:cNvPr>
          <p:cNvSpPr txBox="1"/>
          <p:nvPr/>
        </p:nvSpPr>
        <p:spPr>
          <a:xfrm>
            <a:off x="2318064" y="6151080"/>
            <a:ext cx="9858022" cy="523220"/>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B. Qing, X. Zhang,</a:t>
            </a:r>
            <a:r>
              <a:rPr kumimoji="0" lang="zh-CN" altLang="en-US"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 </a:t>
            </a:r>
            <a:endParaRPr kumimoji="0" lang="en-US" altLang="zh-CN"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CCS Chem.</a:t>
            </a:r>
            <a:r>
              <a:rPr kumimoji="0" lang="zh-CN" altLang="en-US" sz="1400" b="0" i="1"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 </a:t>
            </a:r>
            <a:r>
              <a:rPr kumimoji="0" lang="en-US" altLang="zh-CN" sz="1400" b="1"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2024</a:t>
            </a:r>
            <a:r>
              <a:rPr kumimoji="0" lang="en-US" altLang="zh-CN"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,6,</a:t>
            </a:r>
            <a:r>
              <a:rPr kumimoji="0" lang="zh-CN" altLang="en-US"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 </a:t>
            </a:r>
            <a:r>
              <a:rPr kumimoji="0" lang="en-US" altLang="zh-CN"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297.</a:t>
            </a:r>
          </a:p>
        </p:txBody>
      </p:sp>
    </p:spTree>
    <p:extLst>
      <p:ext uri="{BB962C8B-B14F-4D97-AF65-F5344CB8AC3E}">
        <p14:creationId xmlns:p14="http://schemas.microsoft.com/office/powerpoint/2010/main" val="270085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3CE725-D385-A4D1-831A-3B0D55FDBC46}"/>
              </a:ext>
            </a:extLst>
          </p:cNvPr>
          <p:cNvPicPr>
            <a:picLocks noChangeAspect="1"/>
          </p:cNvPicPr>
          <p:nvPr/>
        </p:nvPicPr>
        <p:blipFill>
          <a:blip r:embed="rId3"/>
          <a:stretch>
            <a:fillRect/>
          </a:stretch>
        </p:blipFill>
        <p:spPr>
          <a:xfrm>
            <a:off x="376231" y="1345755"/>
            <a:ext cx="11437257" cy="4330656"/>
          </a:xfrm>
          <a:prstGeom prst="rect">
            <a:avLst/>
          </a:prstGeom>
        </p:spPr>
      </p:pic>
      <p:sp>
        <p:nvSpPr>
          <p:cNvPr id="4" name="文本框 17">
            <a:extLst>
              <a:ext uri="{FF2B5EF4-FFF2-40B4-BE49-F238E27FC236}">
                <a16:creationId xmlns:a16="http://schemas.microsoft.com/office/drawing/2014/main" id="{C5C876C0-7DD1-CB84-B626-4C23E3E74D93}"/>
              </a:ext>
            </a:extLst>
          </p:cNvPr>
          <p:cNvSpPr txBox="1"/>
          <p:nvPr/>
        </p:nvSpPr>
        <p:spPr>
          <a:xfrm>
            <a:off x="-1140" y="110389"/>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高分子解聚 </a:t>
            </a:r>
            <a:r>
              <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Depolymerization</a:t>
            </a:r>
            <a:endPar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5" name="文本框 1048676">
            <a:extLst>
              <a:ext uri="{FF2B5EF4-FFF2-40B4-BE49-F238E27FC236}">
                <a16:creationId xmlns:a16="http://schemas.microsoft.com/office/drawing/2014/main" id="{5520BE03-20DC-7634-3652-175286286637}"/>
              </a:ext>
            </a:extLst>
          </p:cNvPr>
          <p:cNvSpPr txBox="1"/>
          <p:nvPr/>
        </p:nvSpPr>
        <p:spPr>
          <a:xfrm>
            <a:off x="2230978" y="6203891"/>
            <a:ext cx="9858022" cy="307777"/>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B. Qing, X. Zhang,</a:t>
            </a:r>
            <a:r>
              <a:rPr kumimoji="0" lang="zh-CN" altLang="en-US"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 </a:t>
            </a:r>
            <a:r>
              <a:rPr kumimoji="0" lang="en-US" altLang="zh-CN" sz="1400" b="0" i="1"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CCS Chem.</a:t>
            </a:r>
            <a:r>
              <a:rPr kumimoji="0" lang="zh-CN" altLang="en-US" sz="1400" b="0" i="1"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 </a:t>
            </a:r>
            <a:r>
              <a:rPr kumimoji="0" lang="en-US" altLang="zh-CN" sz="1400" b="1"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2024</a:t>
            </a:r>
            <a:r>
              <a:rPr kumimoji="0" lang="en-US" altLang="zh-CN"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,6,</a:t>
            </a:r>
            <a:r>
              <a:rPr kumimoji="0" lang="zh-CN" altLang="en-US"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 </a:t>
            </a:r>
            <a:r>
              <a:rPr kumimoji="0" lang="en-US" altLang="zh-CN" sz="1400" b="0" i="0" u="none" strike="noStrike" kern="1200" cap="none" spc="0" normalizeH="0" baseline="0" noProof="0" dirty="0">
                <a:ln>
                  <a:noFill/>
                </a:ln>
                <a:solidFill>
                  <a:srgbClr val="000000"/>
                </a:solidFill>
                <a:effectLst/>
                <a:uLnTx/>
                <a:uFillTx/>
                <a:latin typeface="Arial"/>
                <a:ea typeface="等线" panose="02010600030101010101" pitchFamily="2" charset="-122"/>
                <a:cs typeface="Arial"/>
              </a:rPr>
              <a:t>297.</a:t>
            </a:r>
          </a:p>
        </p:txBody>
      </p:sp>
    </p:spTree>
    <p:extLst>
      <p:ext uri="{BB962C8B-B14F-4D97-AF65-F5344CB8AC3E}">
        <p14:creationId xmlns:p14="http://schemas.microsoft.com/office/powerpoint/2010/main" val="3199912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1E909D-526C-4063-9C0C-FD1AE1A6A4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118" y="1232576"/>
            <a:ext cx="5076565" cy="3384376"/>
          </a:xfrm>
          <a:prstGeom prst="rect">
            <a:avLst/>
          </a:prstGeom>
        </p:spPr>
      </p:pic>
      <p:pic>
        <p:nvPicPr>
          <p:cNvPr id="4" name="图片 3">
            <a:extLst>
              <a:ext uri="{FF2B5EF4-FFF2-40B4-BE49-F238E27FC236}">
                <a16:creationId xmlns:a16="http://schemas.microsoft.com/office/drawing/2014/main" id="{27E9A570-E00C-4CAC-B89E-B75C85896F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4114" y="3029770"/>
            <a:ext cx="5169768" cy="3446512"/>
          </a:xfrm>
          <a:prstGeom prst="rect">
            <a:avLst/>
          </a:prstGeom>
        </p:spPr>
      </p:pic>
      <p:sp>
        <p:nvSpPr>
          <p:cNvPr id="5" name="文本框 4">
            <a:extLst>
              <a:ext uri="{FF2B5EF4-FFF2-40B4-BE49-F238E27FC236}">
                <a16:creationId xmlns:a16="http://schemas.microsoft.com/office/drawing/2014/main" id="{61DEA40A-EFFB-48D6-841B-603044CE9384}"/>
              </a:ext>
            </a:extLst>
          </p:cNvPr>
          <p:cNvSpPr txBox="1"/>
          <p:nvPr/>
        </p:nvSpPr>
        <p:spPr>
          <a:xfrm>
            <a:off x="6594953" y="1232576"/>
            <a:ext cx="4339650" cy="646331"/>
          </a:xfrm>
          <a:prstGeom prst="rect">
            <a:avLst/>
          </a:prstGeom>
          <a:noFill/>
        </p:spPr>
        <p:txBody>
          <a:bodyPr wrap="none" rtlCol="0">
            <a:spAutoFit/>
          </a:bodyPr>
          <a:lstStyle/>
          <a:p>
            <a:r>
              <a:rPr lang="zh-CN" altLang="en-US" sz="3600" b="1" dirty="0"/>
              <a:t>有什么可能的变化？</a:t>
            </a:r>
          </a:p>
        </p:txBody>
      </p:sp>
    </p:spTree>
    <p:extLst>
      <p:ext uri="{BB962C8B-B14F-4D97-AF65-F5344CB8AC3E}">
        <p14:creationId xmlns:p14="http://schemas.microsoft.com/office/powerpoint/2010/main" val="413064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81" name="内容占位符 2"/>
          <p:cNvSpPr>
            <a:spLocks noGrp="1"/>
          </p:cNvSpPr>
          <p:nvPr>
            <p:ph idx="1"/>
          </p:nvPr>
        </p:nvSpPr>
        <p:spPr>
          <a:xfrm>
            <a:off x="0" y="619398"/>
            <a:ext cx="12192000" cy="1927226"/>
          </a:xfrm>
        </p:spPr>
        <p:txBody>
          <a:bodyPr>
            <a:normAutofit/>
          </a:bodyPr>
          <a:lstStyle/>
          <a:p>
            <a:pPr marL="0" indent="0" algn="ctr">
              <a:buNone/>
            </a:pPr>
            <a:r>
              <a:rPr lang="en-US" altLang="zh-CN" sz="5400" b="1" dirty="0">
                <a:solidFill>
                  <a:srgbClr val="000099"/>
                </a:solidFill>
                <a:latin typeface="Arial" panose="020B0604020202020204" pitchFamily="34" charset="0"/>
                <a:ea typeface="SimHei" panose="02010609060101010101" pitchFamily="49" charset="-122"/>
                <a:cs typeface="Arial" panose="020B0604020202020204" pitchFamily="34" charset="0"/>
              </a:rPr>
              <a:t>1.4 </a:t>
            </a:r>
            <a:r>
              <a:rPr lang="zh-CN" altLang="en-US" sz="5400" b="1" dirty="0">
                <a:solidFill>
                  <a:srgbClr val="000099"/>
                </a:solidFill>
                <a:latin typeface="Arial" panose="020B0604020202020204" pitchFamily="34" charset="0"/>
                <a:ea typeface="SimHei" panose="02010609060101010101" pitchFamily="49" charset="-122"/>
                <a:cs typeface="Arial" panose="020B0604020202020204" pitchFamily="34" charset="0"/>
              </a:rPr>
              <a:t>高分子类型</a:t>
            </a:r>
          </a:p>
        </p:txBody>
      </p:sp>
      <p:sp>
        <p:nvSpPr>
          <p:cNvPr id="1049382" name="文本框 3"/>
          <p:cNvSpPr txBox="1"/>
          <p:nvPr/>
        </p:nvSpPr>
        <p:spPr>
          <a:xfrm>
            <a:off x="-2263" y="1549085"/>
            <a:ext cx="121920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000099"/>
                </a:solidFill>
                <a:effectLst/>
                <a:uLnTx/>
                <a:uFillTx/>
                <a:latin typeface="Arial" panose="020B0604020202020204" pitchFamily="34" charset="0"/>
                <a:ea typeface="SimHei" panose="02010609060101010101" pitchFamily="49" charset="-122"/>
                <a:cs typeface="Arial" panose="020B0604020202020204" pitchFamily="34" charset="0"/>
              </a:rPr>
              <a:t>Polymer Architecture</a:t>
            </a:r>
            <a:endParaRPr kumimoji="0" lang="zh-CN" altLang="en-US" sz="4000" b="1" i="0" u="none" strike="noStrike" kern="1200" cap="none" spc="0" normalizeH="0" baseline="0" noProof="0" dirty="0">
              <a:ln>
                <a:noFill/>
              </a:ln>
              <a:solidFill>
                <a:srgbClr val="000099"/>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1049383" name="矩形 6"/>
          <p:cNvSpPr/>
          <p:nvPr/>
        </p:nvSpPr>
        <p:spPr>
          <a:xfrm>
            <a:off x="0" y="3194038"/>
            <a:ext cx="12192000" cy="181947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1.4.1 </a:t>
            </a: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线形</a:t>
            </a:r>
            <a:r>
              <a:rPr kumimoji="0" lang="zh-CN_#Hans" altLang="en-US"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高分子</a:t>
            </a:r>
            <a:endPar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1.4.2 </a:t>
            </a:r>
            <a:r>
              <a:rPr kumimoji="0" lang="zh-CN" altLang="en-US"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非线形</a:t>
            </a:r>
            <a:r>
              <a:rPr kumimoji="0" lang="zh-CN_#Hans" altLang="en-US"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高分子</a:t>
            </a:r>
            <a:endParaRPr kumimoji="0" lang="en-US" altLang="zh-CN" sz="40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3" name="左大括号 7">
            <a:extLst>
              <a:ext uri="{FF2B5EF4-FFF2-40B4-BE49-F238E27FC236}">
                <a16:creationId xmlns:a16="http://schemas.microsoft.com/office/drawing/2014/main" id="{1AB37B72-8E7E-DFF6-E3EE-AC2D32EF314C}"/>
              </a:ext>
            </a:extLst>
          </p:cNvPr>
          <p:cNvSpPr/>
          <p:nvPr/>
        </p:nvSpPr>
        <p:spPr>
          <a:xfrm>
            <a:off x="3664004" y="3755500"/>
            <a:ext cx="351219" cy="1047471"/>
          </a:xfrm>
          <a:prstGeom prst="leftBrace">
            <a:avLst/>
          </a:prstGeom>
          <a:ln w="635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88" name="文本框 1"/>
          <p:cNvSpPr txBox="1"/>
          <p:nvPr/>
        </p:nvSpPr>
        <p:spPr>
          <a:xfrm>
            <a:off x="3900170" y="1435100"/>
            <a:ext cx="7838440" cy="1896745"/>
          </a:xfrm>
          <a:prstGeom prst="rect">
            <a:avLst/>
          </a:prstGeom>
          <a:noFill/>
        </p:spPr>
        <p:txBody>
          <a:bodyPr wrap="square" rtlCol="0">
            <a:no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Ø"/>
              <a:tabLst/>
              <a:defRPr/>
            </a:pPr>
            <a:r>
              <a:rPr kumimoji="0" lang="x-none"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高分子</a:t>
            </a:r>
            <a:r>
              <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链拓扑结构</a:t>
            </a:r>
            <a:r>
              <a:rPr kumimoji="0" lang="x-none"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 </a:t>
            </a:r>
            <a:r>
              <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Arial" panose="020B0604020202020204" pitchFamily="34" charset="0"/>
              </a:rPr>
              <a:t>(</a:t>
            </a:r>
            <a:r>
              <a:rPr kumimoji="0" lang="en-US" altLang="zh-CN" sz="2800" b="1" i="0" u="none" strike="noStrike" kern="1200" cap="none" spc="0" normalizeH="0" baseline="0" noProof="0" dirty="0">
                <a:ln>
                  <a:noFill/>
                </a:ln>
                <a:solidFill>
                  <a:srgbClr val="000080"/>
                </a:solidFill>
                <a:effectLst/>
                <a:uLnTx/>
                <a:uFillTx/>
                <a:latin typeface="Arial" panose="020B0604020202020204" pitchFamily="34" charset="0"/>
                <a:ea typeface="黑体" panose="02010609060101010101" pitchFamily="49" charset="-122"/>
                <a:cs typeface="Arial" panose="020B0604020202020204" pitchFamily="34" charset="0"/>
              </a:rPr>
              <a:t>Topological Structure</a:t>
            </a:r>
            <a:r>
              <a:rPr kumimoji="0" lang="x-none" altLang="zh-CN" sz="2800" b="1" i="0" u="none" strike="noStrike" kern="1200" cap="none" spc="0" normalizeH="0" baseline="0" noProof="0" dirty="0">
                <a:ln>
                  <a:noFill/>
                </a:ln>
                <a:solidFill>
                  <a:srgbClr val="000080"/>
                </a:solidFill>
                <a:effectLst/>
                <a:uLnTx/>
                <a:uFillTx/>
                <a:latin typeface="Times New Roman" panose="02020603050405020304" pitchFamily="18" charset="0"/>
                <a:ea typeface="黑体" panose="02010609060101010101" pitchFamily="49" charset="-122"/>
                <a:cs typeface="Arial" panose="020B0604020202020204" pitchFamily="34" charset="0"/>
              </a:rPr>
              <a:t>)</a:t>
            </a:r>
          </a:p>
        </p:txBody>
      </p:sp>
      <p:sp>
        <p:nvSpPr>
          <p:cNvPr id="1049391" name="文本框 6"/>
          <p:cNvSpPr txBox="1"/>
          <p:nvPr/>
        </p:nvSpPr>
        <p:spPr>
          <a:xfrm>
            <a:off x="4349750" y="2121535"/>
            <a:ext cx="6789420" cy="1383665"/>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对一个给定组成</a:t>
            </a:r>
            <a:r>
              <a:rPr kumimoji="0" lang="x-none"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的</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单体单元，各单体单元按</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一定的方式</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以化学键</a:t>
            </a:r>
            <a:r>
              <a:rPr kumimoji="0" lang="x-none"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连接</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成一个</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三维结构</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，即</a:t>
            </a:r>
            <a:r>
              <a:rPr kumimoji="0" lang="x-none"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高分子</a:t>
            </a:r>
            <a:r>
              <a:rPr kumimoji="0" lang="x-none"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链拓扑结构</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p>
        </p:txBody>
      </p:sp>
      <p:sp>
        <p:nvSpPr>
          <p:cNvPr id="1049392" name="文本框 13"/>
          <p:cNvSpPr txBox="1"/>
          <p:nvPr/>
        </p:nvSpPr>
        <p:spPr>
          <a:xfrm>
            <a:off x="4343400" y="5282565"/>
            <a:ext cx="6391910" cy="907300"/>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即使是只由一种单体聚合而成的</a:t>
            </a:r>
            <a:r>
              <a:rPr kumimoji="0" lang="x-none" altLang="zh-CN"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高分子</a:t>
            </a:r>
            <a:r>
              <a:rPr kumimoji="0"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，也具有远比小分子丰富和复杂的</a:t>
            </a:r>
            <a:r>
              <a:rPr kumimoji="0" lang="x-none" altLang="zh-CN"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拓扑结构</a:t>
            </a:r>
            <a:r>
              <a:rPr kumimoji="0"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p>
        </p:txBody>
      </p:sp>
      <p:pic>
        <p:nvPicPr>
          <p:cNvPr id="2097331" name="Picture 4" descr="linear"/>
          <p:cNvPicPr>
            <a:picLocks noChangeAspect="1"/>
          </p:cNvPicPr>
          <p:nvPr/>
        </p:nvPicPr>
        <p:blipFill>
          <a:blip r:embed="rId3"/>
          <a:stretch>
            <a:fillRect/>
          </a:stretch>
        </p:blipFill>
        <p:spPr>
          <a:xfrm>
            <a:off x="4726305" y="3794125"/>
            <a:ext cx="978535" cy="697230"/>
          </a:xfrm>
          <a:prstGeom prst="rect">
            <a:avLst/>
          </a:prstGeom>
          <a:noFill/>
          <a:ln w="9525">
            <a:noFill/>
          </a:ln>
        </p:spPr>
      </p:pic>
      <p:pic>
        <p:nvPicPr>
          <p:cNvPr id="2097332" name="Picture 5" descr="branched"/>
          <p:cNvPicPr>
            <a:picLocks noChangeAspect="1"/>
          </p:cNvPicPr>
          <p:nvPr/>
        </p:nvPicPr>
        <p:blipFill>
          <a:blip r:embed="rId4"/>
          <a:stretch>
            <a:fillRect/>
          </a:stretch>
        </p:blipFill>
        <p:spPr>
          <a:xfrm>
            <a:off x="6273800" y="3794125"/>
            <a:ext cx="1066800" cy="715010"/>
          </a:xfrm>
          <a:prstGeom prst="rect">
            <a:avLst/>
          </a:prstGeom>
          <a:noFill/>
          <a:ln w="9525">
            <a:noFill/>
          </a:ln>
        </p:spPr>
      </p:pic>
      <p:pic>
        <p:nvPicPr>
          <p:cNvPr id="2097333" name="Picture 12"/>
          <p:cNvPicPr>
            <a:picLocks noChangeAspect="1"/>
          </p:cNvPicPr>
          <p:nvPr/>
        </p:nvPicPr>
        <p:blipFill>
          <a:blip r:embed="rId5"/>
          <a:stretch>
            <a:fillRect/>
          </a:stretch>
        </p:blipFill>
        <p:spPr>
          <a:xfrm>
            <a:off x="9725431" y="3750293"/>
            <a:ext cx="1044575" cy="812800"/>
          </a:xfrm>
          <a:prstGeom prst="rect">
            <a:avLst/>
          </a:prstGeom>
          <a:noFill/>
          <a:ln w="9525">
            <a:noFill/>
          </a:ln>
        </p:spPr>
      </p:pic>
      <p:sp>
        <p:nvSpPr>
          <p:cNvPr id="1049393" name="Text Box 4"/>
          <p:cNvSpPr txBox="1">
            <a:spLocks noChangeArrowheads="1"/>
          </p:cNvSpPr>
          <p:nvPr/>
        </p:nvSpPr>
        <p:spPr bwMode="auto">
          <a:xfrm>
            <a:off x="4822825" y="4550410"/>
            <a:ext cx="6316345" cy="398780"/>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线</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形</a:t>
            </a:r>
            <a:r>
              <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                </a:t>
            </a:r>
            <a:r>
              <a:rPr kumimoji="0" lang="en-US"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 </a:t>
            </a:r>
            <a:r>
              <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支化             </a:t>
            </a:r>
            <a:r>
              <a:rPr kumimoji="0" lang="en-US"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  </a:t>
            </a:r>
            <a:r>
              <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     环</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形</a:t>
            </a:r>
            <a:r>
              <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                </a:t>
            </a:r>
            <a:r>
              <a:rPr kumimoji="0" lang="en-US"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   </a:t>
            </a:r>
            <a:r>
              <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星</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形</a:t>
            </a:r>
            <a:endPar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49394" name="任意多边形 2"/>
          <p:cNvSpPr/>
          <p:nvPr/>
        </p:nvSpPr>
        <p:spPr>
          <a:xfrm rot="4380000">
            <a:off x="8195945" y="3631565"/>
            <a:ext cx="746125" cy="1013460"/>
          </a:xfrm>
          <a:custGeom>
            <a:avLst/>
            <a:gdLst>
              <a:gd name="connisteX0" fmla="*/ 1140002 w 1643402"/>
              <a:gd name="connsiteY0" fmla="*/ 158555 h 3470934"/>
              <a:gd name="connisteX1" fmla="*/ 298627 w 1643402"/>
              <a:gd name="connsiteY1" fmla="*/ 703385 h 3470934"/>
              <a:gd name="connisteX2" fmla="*/ 1029512 w 1643402"/>
              <a:gd name="connsiteY2" fmla="*/ 1448240 h 3470934"/>
              <a:gd name="connisteX3" fmla="*/ 1360982 w 1643402"/>
              <a:gd name="connsiteY3" fmla="*/ 2572825 h 3470934"/>
              <a:gd name="connisteX4" fmla="*/ 595172 w 1643402"/>
              <a:gd name="connsiteY4" fmla="*/ 3463095 h 3470934"/>
              <a:gd name="connisteX5" fmla="*/ 36372 w 1643402"/>
              <a:gd name="connsiteY5" fmla="*/ 2165790 h 3470934"/>
              <a:gd name="connisteX6" fmla="*/ 1443532 w 1643402"/>
              <a:gd name="connsiteY6" fmla="*/ 992945 h 3470934"/>
              <a:gd name="connisteX7" fmla="*/ 1567992 w 1643402"/>
              <a:gd name="connsiteY7" fmla="*/ 82355 h 3470934"/>
              <a:gd name="connisteX8" fmla="*/ 1140002 w 1643402"/>
              <a:gd name="connsiteY8" fmla="*/ 158555 h 347093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1643403" h="3470935">
                <a:moveTo>
                  <a:pt x="1140003" y="158555"/>
                </a:moveTo>
                <a:cubicBezTo>
                  <a:pt x="886003" y="283015"/>
                  <a:pt x="320853" y="445575"/>
                  <a:pt x="298628" y="703385"/>
                </a:cubicBezTo>
                <a:cubicBezTo>
                  <a:pt x="276403" y="961195"/>
                  <a:pt x="816788" y="1074225"/>
                  <a:pt x="1029513" y="1448240"/>
                </a:cubicBezTo>
                <a:cubicBezTo>
                  <a:pt x="1242238" y="1822255"/>
                  <a:pt x="1447978" y="2169600"/>
                  <a:pt x="1360983" y="2572825"/>
                </a:cubicBezTo>
                <a:cubicBezTo>
                  <a:pt x="1273988" y="2976050"/>
                  <a:pt x="859968" y="3544375"/>
                  <a:pt x="595173" y="3463095"/>
                </a:cubicBezTo>
                <a:cubicBezTo>
                  <a:pt x="330378" y="3381815"/>
                  <a:pt x="-133172" y="2659820"/>
                  <a:pt x="36373" y="2165790"/>
                </a:cubicBezTo>
                <a:cubicBezTo>
                  <a:pt x="205918" y="1671760"/>
                  <a:pt x="1137463" y="1409505"/>
                  <a:pt x="1443533" y="992945"/>
                </a:cubicBezTo>
                <a:cubicBezTo>
                  <a:pt x="1749603" y="576385"/>
                  <a:pt x="1628953" y="249360"/>
                  <a:pt x="1567993" y="82355"/>
                </a:cubicBezTo>
                <a:cubicBezTo>
                  <a:pt x="1507033" y="-84650"/>
                  <a:pt x="1394003" y="34095"/>
                  <a:pt x="1140003" y="158555"/>
                </a:cubicBezTo>
                <a:close/>
              </a:path>
            </a:pathLst>
          </a:custGeom>
          <a:noFill/>
          <a:ln w="47625">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5" name="标题 1"/>
          <p:cNvSpPr>
            <a:spLocks noGrp="1"/>
          </p:cNvSpPr>
          <p:nvPr>
            <p:ph type="title"/>
          </p:nvPr>
        </p:nvSpPr>
        <p:spPr>
          <a:xfrm>
            <a:off x="-5084" y="12351"/>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高分子链拓扑结构</a:t>
            </a:r>
          </a:p>
        </p:txBody>
      </p:sp>
      <p:grpSp>
        <p:nvGrpSpPr>
          <p:cNvPr id="1049351" name="Group 1049350">
            <a:extLst>
              <a:ext uri="{FF2B5EF4-FFF2-40B4-BE49-F238E27FC236}">
                <a16:creationId xmlns:a16="http://schemas.microsoft.com/office/drawing/2014/main" id="{39C509BC-ACEE-3D7E-CE2F-5ACFBB8019AC}"/>
              </a:ext>
            </a:extLst>
          </p:cNvPr>
          <p:cNvGrpSpPr/>
          <p:nvPr/>
        </p:nvGrpSpPr>
        <p:grpSpPr>
          <a:xfrm>
            <a:off x="775970" y="1733170"/>
            <a:ext cx="2998470" cy="3800420"/>
            <a:chOff x="820945" y="1835819"/>
            <a:chExt cx="2998470" cy="3800420"/>
          </a:xfrm>
        </p:grpSpPr>
        <p:sp>
          <p:nvSpPr>
            <p:cNvPr id="2" name="Text Box 4">
              <a:extLst>
                <a:ext uri="{FF2B5EF4-FFF2-40B4-BE49-F238E27FC236}">
                  <a16:creationId xmlns:a16="http://schemas.microsoft.com/office/drawing/2014/main" id="{D6EA0E03-E593-E1E8-FEB8-31E8C3137823}"/>
                </a:ext>
              </a:extLst>
            </p:cNvPr>
            <p:cNvSpPr txBox="1">
              <a:spLocks noChangeArrowheads="1"/>
            </p:cNvSpPr>
            <p:nvPr/>
          </p:nvSpPr>
          <p:spPr bwMode="auto">
            <a:xfrm>
              <a:off x="1423000" y="5237459"/>
              <a:ext cx="1503680" cy="398780"/>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rPr>
                <a:t>高分子链</a:t>
              </a:r>
            </a:p>
          </p:txBody>
        </p:sp>
        <p:sp>
          <p:nvSpPr>
            <p:cNvPr id="3" name="Text Box 4">
              <a:extLst>
                <a:ext uri="{FF2B5EF4-FFF2-40B4-BE49-F238E27FC236}">
                  <a16:creationId xmlns:a16="http://schemas.microsoft.com/office/drawing/2014/main" id="{3DC56521-7C33-0F59-D068-BD0494B77649}"/>
                </a:ext>
              </a:extLst>
            </p:cNvPr>
            <p:cNvSpPr txBox="1">
              <a:spLocks noChangeArrowheads="1"/>
            </p:cNvSpPr>
            <p:nvPr/>
          </p:nvSpPr>
          <p:spPr bwMode="auto">
            <a:xfrm>
              <a:off x="820945" y="1835819"/>
              <a:ext cx="2998470" cy="398780"/>
            </a:xfrm>
            <a:prstGeom prst="rect">
              <a:avLst/>
            </a:prstGeom>
            <a:noFill/>
            <a:ln>
              <a:noFill/>
            </a:ln>
            <a:effectLst/>
          </p:spPr>
          <p:txBody>
            <a:bodyPr wrap="square">
              <a:spAutoFit/>
            </a:bodyPr>
            <a:lstStyle/>
            <a:p>
              <a:pPr marL="0" marR="0" lvl="0" indent="0" algn="ctr"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rPr>
                <a:t>单体单元</a:t>
              </a:r>
            </a:p>
          </p:txBody>
        </p:sp>
        <p:grpSp>
          <p:nvGrpSpPr>
            <p:cNvPr id="4" name="组合 2">
              <a:extLst>
                <a:ext uri="{FF2B5EF4-FFF2-40B4-BE49-F238E27FC236}">
                  <a16:creationId xmlns:a16="http://schemas.microsoft.com/office/drawing/2014/main" id="{8E165F64-8479-4C73-3582-6A76188FDADD}"/>
                </a:ext>
              </a:extLst>
            </p:cNvPr>
            <p:cNvGrpSpPr/>
            <p:nvPr/>
          </p:nvGrpSpPr>
          <p:grpSpPr>
            <a:xfrm>
              <a:off x="1027653" y="2618612"/>
              <a:ext cx="2294373" cy="2493996"/>
              <a:chOff x="859833" y="1787941"/>
              <a:chExt cx="2294373" cy="2493996"/>
            </a:xfrm>
          </p:grpSpPr>
          <p:sp>
            <p:nvSpPr>
              <p:cNvPr id="5" name="流程图: 接点 1">
                <a:extLst>
                  <a:ext uri="{FF2B5EF4-FFF2-40B4-BE49-F238E27FC236}">
                    <a16:creationId xmlns:a16="http://schemas.microsoft.com/office/drawing/2014/main" id="{8A3DF928-2368-1DD2-0B1D-2A26E695D2DF}"/>
                  </a:ext>
                </a:extLst>
              </p:cNvPr>
              <p:cNvSpPr/>
              <p:nvPr/>
            </p:nvSpPr>
            <p:spPr>
              <a:xfrm>
                <a:off x="1598739" y="412890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 name="流程图: 接点 14">
                <a:extLst>
                  <a:ext uri="{FF2B5EF4-FFF2-40B4-BE49-F238E27FC236}">
                    <a16:creationId xmlns:a16="http://schemas.microsoft.com/office/drawing/2014/main" id="{05266C2F-B4D6-3B00-5254-6681A5F3037F}"/>
                  </a:ext>
                </a:extLst>
              </p:cNvPr>
              <p:cNvSpPr/>
              <p:nvPr/>
            </p:nvSpPr>
            <p:spPr>
              <a:xfrm>
                <a:off x="1731010" y="405810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流程图: 接点 15">
                <a:extLst>
                  <a:ext uri="{FF2B5EF4-FFF2-40B4-BE49-F238E27FC236}">
                    <a16:creationId xmlns:a16="http://schemas.microsoft.com/office/drawing/2014/main" id="{B4CFDE3B-3659-E023-FA30-34D7FE3FC3A6}"/>
                  </a:ext>
                </a:extLst>
              </p:cNvPr>
              <p:cNvSpPr/>
              <p:nvPr/>
            </p:nvSpPr>
            <p:spPr>
              <a:xfrm>
                <a:off x="1855470" y="397359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流程图: 接点 16">
                <a:extLst>
                  <a:ext uri="{FF2B5EF4-FFF2-40B4-BE49-F238E27FC236}">
                    <a16:creationId xmlns:a16="http://schemas.microsoft.com/office/drawing/2014/main" id="{06A9B50B-6B6A-8706-B93A-1CAF14507B3B}"/>
                  </a:ext>
                </a:extLst>
              </p:cNvPr>
              <p:cNvSpPr/>
              <p:nvPr/>
            </p:nvSpPr>
            <p:spPr>
              <a:xfrm>
                <a:off x="1934342" y="384124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流程图: 接点 17">
                <a:extLst>
                  <a:ext uri="{FF2B5EF4-FFF2-40B4-BE49-F238E27FC236}">
                    <a16:creationId xmlns:a16="http://schemas.microsoft.com/office/drawing/2014/main" id="{52DF3AFF-EE50-271F-7498-3F05193AFB85}"/>
                  </a:ext>
                </a:extLst>
              </p:cNvPr>
              <p:cNvSpPr/>
              <p:nvPr/>
            </p:nvSpPr>
            <p:spPr>
              <a:xfrm>
                <a:off x="1885733" y="369579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流程图: 接点 18">
                <a:extLst>
                  <a:ext uri="{FF2B5EF4-FFF2-40B4-BE49-F238E27FC236}">
                    <a16:creationId xmlns:a16="http://schemas.microsoft.com/office/drawing/2014/main" id="{6E1701D4-DC03-F948-1DE7-A3EB0447590D}"/>
                  </a:ext>
                </a:extLst>
              </p:cNvPr>
              <p:cNvSpPr/>
              <p:nvPr/>
            </p:nvSpPr>
            <p:spPr>
              <a:xfrm>
                <a:off x="1746072" y="364025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流程图: 接点 19">
                <a:extLst>
                  <a:ext uri="{FF2B5EF4-FFF2-40B4-BE49-F238E27FC236}">
                    <a16:creationId xmlns:a16="http://schemas.microsoft.com/office/drawing/2014/main" id="{F5BF0279-FDFE-7629-A47B-4B0B89EDCB8D}"/>
                  </a:ext>
                </a:extLst>
              </p:cNvPr>
              <p:cNvSpPr/>
              <p:nvPr/>
            </p:nvSpPr>
            <p:spPr>
              <a:xfrm>
                <a:off x="1592595" y="365590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流程图: 接点 20">
                <a:extLst>
                  <a:ext uri="{FF2B5EF4-FFF2-40B4-BE49-F238E27FC236}">
                    <a16:creationId xmlns:a16="http://schemas.microsoft.com/office/drawing/2014/main" id="{9C570D73-A9D1-5F1E-7218-7324E1FAB6F4}"/>
                  </a:ext>
                </a:extLst>
              </p:cNvPr>
              <p:cNvSpPr/>
              <p:nvPr/>
            </p:nvSpPr>
            <p:spPr>
              <a:xfrm>
                <a:off x="1452054" y="371677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流程图: 接点 21">
                <a:extLst>
                  <a:ext uri="{FF2B5EF4-FFF2-40B4-BE49-F238E27FC236}">
                    <a16:creationId xmlns:a16="http://schemas.microsoft.com/office/drawing/2014/main" id="{719A9CDB-3991-1D84-7ABF-96F63E468374}"/>
                  </a:ext>
                </a:extLst>
              </p:cNvPr>
              <p:cNvSpPr/>
              <p:nvPr/>
            </p:nvSpPr>
            <p:spPr>
              <a:xfrm>
                <a:off x="1331892" y="381485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流程图: 接点 22">
                <a:extLst>
                  <a:ext uri="{FF2B5EF4-FFF2-40B4-BE49-F238E27FC236}">
                    <a16:creationId xmlns:a16="http://schemas.microsoft.com/office/drawing/2014/main" id="{1039C145-1203-E210-D612-6E3743EE810D}"/>
                  </a:ext>
                </a:extLst>
              </p:cNvPr>
              <p:cNvSpPr/>
              <p:nvPr/>
            </p:nvSpPr>
            <p:spPr>
              <a:xfrm>
                <a:off x="1218933" y="391484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流程图: 接点 23">
                <a:extLst>
                  <a:ext uri="{FF2B5EF4-FFF2-40B4-BE49-F238E27FC236}">
                    <a16:creationId xmlns:a16="http://schemas.microsoft.com/office/drawing/2014/main" id="{C00FFCCC-09CB-FB35-ADA6-F18573F9199A}"/>
                  </a:ext>
                </a:extLst>
              </p:cNvPr>
              <p:cNvSpPr/>
              <p:nvPr/>
            </p:nvSpPr>
            <p:spPr>
              <a:xfrm>
                <a:off x="1080388" y="398122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流程图: 接点 24">
                <a:extLst>
                  <a:ext uri="{FF2B5EF4-FFF2-40B4-BE49-F238E27FC236}">
                    <a16:creationId xmlns:a16="http://schemas.microsoft.com/office/drawing/2014/main" id="{03C999B6-BF89-6304-3E79-461E5C7BE1E6}"/>
                  </a:ext>
                </a:extLst>
              </p:cNvPr>
              <p:cNvSpPr/>
              <p:nvPr/>
            </p:nvSpPr>
            <p:spPr>
              <a:xfrm>
                <a:off x="927353" y="396003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流程图: 接点 25">
                <a:extLst>
                  <a:ext uri="{FF2B5EF4-FFF2-40B4-BE49-F238E27FC236}">
                    <a16:creationId xmlns:a16="http://schemas.microsoft.com/office/drawing/2014/main" id="{87EE2991-08F5-A107-1C61-806F25F1212D}"/>
                  </a:ext>
                </a:extLst>
              </p:cNvPr>
              <p:cNvSpPr/>
              <p:nvPr/>
            </p:nvSpPr>
            <p:spPr>
              <a:xfrm>
                <a:off x="859833" y="3824473"/>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流程图: 接点 26">
                <a:extLst>
                  <a:ext uri="{FF2B5EF4-FFF2-40B4-BE49-F238E27FC236}">
                    <a16:creationId xmlns:a16="http://schemas.microsoft.com/office/drawing/2014/main" id="{CE428341-223F-7249-9765-9F921550924F}"/>
                  </a:ext>
                </a:extLst>
              </p:cNvPr>
              <p:cNvSpPr/>
              <p:nvPr/>
            </p:nvSpPr>
            <p:spPr>
              <a:xfrm>
                <a:off x="895687" y="367279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流程图: 接点 27">
                <a:extLst>
                  <a:ext uri="{FF2B5EF4-FFF2-40B4-BE49-F238E27FC236}">
                    <a16:creationId xmlns:a16="http://schemas.microsoft.com/office/drawing/2014/main" id="{A41CBAF4-F4A8-1ACF-9ACE-8A2A662C5F78}"/>
                  </a:ext>
                </a:extLst>
              </p:cNvPr>
              <p:cNvSpPr/>
              <p:nvPr/>
            </p:nvSpPr>
            <p:spPr>
              <a:xfrm>
                <a:off x="955886" y="353078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 name="流程图: 接点 28">
                <a:extLst>
                  <a:ext uri="{FF2B5EF4-FFF2-40B4-BE49-F238E27FC236}">
                    <a16:creationId xmlns:a16="http://schemas.microsoft.com/office/drawing/2014/main" id="{51FD18B0-623B-524C-9A38-0D6D249F7317}"/>
                  </a:ext>
                </a:extLst>
              </p:cNvPr>
              <p:cNvSpPr/>
              <p:nvPr/>
            </p:nvSpPr>
            <p:spPr>
              <a:xfrm>
                <a:off x="1040473" y="340061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流程图: 接点 29">
                <a:extLst>
                  <a:ext uri="{FF2B5EF4-FFF2-40B4-BE49-F238E27FC236}">
                    <a16:creationId xmlns:a16="http://schemas.microsoft.com/office/drawing/2014/main" id="{02E73720-CF22-F291-C6AB-0FCB9682BF4D}"/>
                  </a:ext>
                </a:extLst>
              </p:cNvPr>
              <p:cNvSpPr/>
              <p:nvPr/>
            </p:nvSpPr>
            <p:spPr>
              <a:xfrm>
                <a:off x="1152291" y="329697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流程图: 接点 30">
                <a:extLst>
                  <a:ext uri="{FF2B5EF4-FFF2-40B4-BE49-F238E27FC236}">
                    <a16:creationId xmlns:a16="http://schemas.microsoft.com/office/drawing/2014/main" id="{395AA46F-2AF8-9957-F4B8-519E099002E2}"/>
                  </a:ext>
                </a:extLst>
              </p:cNvPr>
              <p:cNvSpPr/>
              <p:nvPr/>
            </p:nvSpPr>
            <p:spPr>
              <a:xfrm>
                <a:off x="1278610" y="320641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流程图: 接点 31">
                <a:extLst>
                  <a:ext uri="{FF2B5EF4-FFF2-40B4-BE49-F238E27FC236}">
                    <a16:creationId xmlns:a16="http://schemas.microsoft.com/office/drawing/2014/main" id="{4D7F33AA-3A78-3922-5DBF-BAA87E196DA5}"/>
                  </a:ext>
                </a:extLst>
              </p:cNvPr>
              <p:cNvSpPr/>
              <p:nvPr/>
            </p:nvSpPr>
            <p:spPr>
              <a:xfrm>
                <a:off x="1420733" y="314093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流程图: 接点 32">
                <a:extLst>
                  <a:ext uri="{FF2B5EF4-FFF2-40B4-BE49-F238E27FC236}">
                    <a16:creationId xmlns:a16="http://schemas.microsoft.com/office/drawing/2014/main" id="{92AB3A9B-0A55-2519-C803-5D9E8E3339C0}"/>
                  </a:ext>
                </a:extLst>
              </p:cNvPr>
              <p:cNvSpPr/>
              <p:nvPr/>
            </p:nvSpPr>
            <p:spPr>
              <a:xfrm>
                <a:off x="1568132" y="3143693"/>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流程图: 接点 33">
                <a:extLst>
                  <a:ext uri="{FF2B5EF4-FFF2-40B4-BE49-F238E27FC236}">
                    <a16:creationId xmlns:a16="http://schemas.microsoft.com/office/drawing/2014/main" id="{7EBB8494-F156-E79A-BBB7-D235D08E1E08}"/>
                  </a:ext>
                </a:extLst>
              </p:cNvPr>
              <p:cNvSpPr/>
              <p:nvPr/>
            </p:nvSpPr>
            <p:spPr>
              <a:xfrm>
                <a:off x="1718626" y="318044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流程图: 接点 34">
                <a:extLst>
                  <a:ext uri="{FF2B5EF4-FFF2-40B4-BE49-F238E27FC236}">
                    <a16:creationId xmlns:a16="http://schemas.microsoft.com/office/drawing/2014/main" id="{5C412958-ED78-16E3-3569-5E16DE6610DA}"/>
                  </a:ext>
                </a:extLst>
              </p:cNvPr>
              <p:cNvSpPr/>
              <p:nvPr/>
            </p:nvSpPr>
            <p:spPr>
              <a:xfrm>
                <a:off x="1857848" y="324204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流程图: 接点 35">
                <a:extLst>
                  <a:ext uri="{FF2B5EF4-FFF2-40B4-BE49-F238E27FC236}">
                    <a16:creationId xmlns:a16="http://schemas.microsoft.com/office/drawing/2014/main" id="{7FFA7F89-55EB-6CC9-99E5-9393D069C332}"/>
                  </a:ext>
                </a:extLst>
              </p:cNvPr>
              <p:cNvSpPr/>
              <p:nvPr/>
            </p:nvSpPr>
            <p:spPr>
              <a:xfrm>
                <a:off x="2005328" y="329359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流程图: 接点 36">
                <a:extLst>
                  <a:ext uri="{FF2B5EF4-FFF2-40B4-BE49-F238E27FC236}">
                    <a16:creationId xmlns:a16="http://schemas.microsoft.com/office/drawing/2014/main" id="{E588E80B-7F8D-D893-BC20-1C168FC1669A}"/>
                  </a:ext>
                </a:extLst>
              </p:cNvPr>
              <p:cNvSpPr/>
              <p:nvPr/>
            </p:nvSpPr>
            <p:spPr>
              <a:xfrm>
                <a:off x="2152360" y="329955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流程图: 接点 37">
                <a:extLst>
                  <a:ext uri="{FF2B5EF4-FFF2-40B4-BE49-F238E27FC236}">
                    <a16:creationId xmlns:a16="http://schemas.microsoft.com/office/drawing/2014/main" id="{55D6684A-75B2-B1E8-E06C-62FA686C6F05}"/>
                  </a:ext>
                </a:extLst>
              </p:cNvPr>
              <p:cNvSpPr/>
              <p:nvPr/>
            </p:nvSpPr>
            <p:spPr>
              <a:xfrm>
                <a:off x="2275629" y="322024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流程图: 接点 38">
                <a:extLst>
                  <a:ext uri="{FF2B5EF4-FFF2-40B4-BE49-F238E27FC236}">
                    <a16:creationId xmlns:a16="http://schemas.microsoft.com/office/drawing/2014/main" id="{D660E4D4-8F6B-45C9-B522-D895A00F4097}"/>
                  </a:ext>
                </a:extLst>
              </p:cNvPr>
              <p:cNvSpPr/>
              <p:nvPr/>
            </p:nvSpPr>
            <p:spPr>
              <a:xfrm>
                <a:off x="2354159" y="308943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流程图: 接点 39">
                <a:extLst>
                  <a:ext uri="{FF2B5EF4-FFF2-40B4-BE49-F238E27FC236}">
                    <a16:creationId xmlns:a16="http://schemas.microsoft.com/office/drawing/2014/main" id="{20B7AE62-47B4-4F30-9D07-E9323E00D0D3}"/>
                  </a:ext>
                </a:extLst>
              </p:cNvPr>
              <p:cNvSpPr/>
              <p:nvPr/>
            </p:nvSpPr>
            <p:spPr>
              <a:xfrm>
                <a:off x="2298749" y="295072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2" name="流程图: 接点 40">
                <a:extLst>
                  <a:ext uri="{FF2B5EF4-FFF2-40B4-BE49-F238E27FC236}">
                    <a16:creationId xmlns:a16="http://schemas.microsoft.com/office/drawing/2014/main" id="{1F2259EA-B355-4767-4CE3-1249B9809FB5}"/>
                  </a:ext>
                </a:extLst>
              </p:cNvPr>
              <p:cNvSpPr/>
              <p:nvPr/>
            </p:nvSpPr>
            <p:spPr>
              <a:xfrm>
                <a:off x="2193631" y="283892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流程图: 接点 41">
                <a:extLst>
                  <a:ext uri="{FF2B5EF4-FFF2-40B4-BE49-F238E27FC236}">
                    <a16:creationId xmlns:a16="http://schemas.microsoft.com/office/drawing/2014/main" id="{9AD19DDB-83AA-F7EA-3E15-C0423A169430}"/>
                  </a:ext>
                </a:extLst>
              </p:cNvPr>
              <p:cNvSpPr/>
              <p:nvPr/>
            </p:nvSpPr>
            <p:spPr>
              <a:xfrm>
                <a:off x="2091500" y="273029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流程图: 接点 42">
                <a:extLst>
                  <a:ext uri="{FF2B5EF4-FFF2-40B4-BE49-F238E27FC236}">
                    <a16:creationId xmlns:a16="http://schemas.microsoft.com/office/drawing/2014/main" id="{4DC2C274-DD01-4BAB-C1BA-545E77D78A8B}"/>
                  </a:ext>
                </a:extLst>
              </p:cNvPr>
              <p:cNvSpPr/>
              <p:nvPr/>
            </p:nvSpPr>
            <p:spPr>
              <a:xfrm>
                <a:off x="1992534" y="262190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流程图: 接点 43">
                <a:extLst>
                  <a:ext uri="{FF2B5EF4-FFF2-40B4-BE49-F238E27FC236}">
                    <a16:creationId xmlns:a16="http://schemas.microsoft.com/office/drawing/2014/main" id="{9801AB7E-FE18-94A4-53A5-70D736646B63}"/>
                  </a:ext>
                </a:extLst>
              </p:cNvPr>
              <p:cNvSpPr/>
              <p:nvPr/>
            </p:nvSpPr>
            <p:spPr>
              <a:xfrm>
                <a:off x="1922223" y="248408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流程图: 接点 44">
                <a:extLst>
                  <a:ext uri="{FF2B5EF4-FFF2-40B4-BE49-F238E27FC236}">
                    <a16:creationId xmlns:a16="http://schemas.microsoft.com/office/drawing/2014/main" id="{5E4393FF-2224-E6AE-49F7-C1A1FCF902CA}"/>
                  </a:ext>
                </a:extLst>
              </p:cNvPr>
              <p:cNvSpPr/>
              <p:nvPr/>
            </p:nvSpPr>
            <p:spPr>
              <a:xfrm>
                <a:off x="1970357" y="234063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流程图: 接点 45">
                <a:extLst>
                  <a:ext uri="{FF2B5EF4-FFF2-40B4-BE49-F238E27FC236}">
                    <a16:creationId xmlns:a16="http://schemas.microsoft.com/office/drawing/2014/main" id="{871C38BE-B882-41A2-3446-F7C3E873D1BB}"/>
                  </a:ext>
                </a:extLst>
              </p:cNvPr>
              <p:cNvSpPr/>
              <p:nvPr/>
            </p:nvSpPr>
            <p:spPr>
              <a:xfrm>
                <a:off x="2093805" y="225147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流程图: 接点 46">
                <a:extLst>
                  <a:ext uri="{FF2B5EF4-FFF2-40B4-BE49-F238E27FC236}">
                    <a16:creationId xmlns:a16="http://schemas.microsoft.com/office/drawing/2014/main" id="{186BBD68-7F87-1C11-35BA-68FDFD2B989D}"/>
                  </a:ext>
                </a:extLst>
              </p:cNvPr>
              <p:cNvSpPr/>
              <p:nvPr/>
            </p:nvSpPr>
            <p:spPr>
              <a:xfrm>
                <a:off x="2239431" y="221517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流程图: 接点 47">
                <a:extLst>
                  <a:ext uri="{FF2B5EF4-FFF2-40B4-BE49-F238E27FC236}">
                    <a16:creationId xmlns:a16="http://schemas.microsoft.com/office/drawing/2014/main" id="{251F3E82-3175-1BE6-1B8D-07D43C509DA6}"/>
                  </a:ext>
                </a:extLst>
              </p:cNvPr>
              <p:cNvSpPr/>
              <p:nvPr/>
            </p:nvSpPr>
            <p:spPr>
              <a:xfrm>
                <a:off x="2379621" y="2275103"/>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流程图: 接点 48">
                <a:extLst>
                  <a:ext uri="{FF2B5EF4-FFF2-40B4-BE49-F238E27FC236}">
                    <a16:creationId xmlns:a16="http://schemas.microsoft.com/office/drawing/2014/main" id="{DC36B476-7E2B-EB48-DAB2-1821D085AD23}"/>
                  </a:ext>
                </a:extLst>
              </p:cNvPr>
              <p:cNvSpPr/>
              <p:nvPr/>
            </p:nvSpPr>
            <p:spPr>
              <a:xfrm>
                <a:off x="2502385" y="236644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流程图: 接点 49">
                <a:extLst>
                  <a:ext uri="{FF2B5EF4-FFF2-40B4-BE49-F238E27FC236}">
                    <a16:creationId xmlns:a16="http://schemas.microsoft.com/office/drawing/2014/main" id="{08DCDB8C-E85F-CCE1-4D15-CC1009B571A1}"/>
                  </a:ext>
                </a:extLst>
              </p:cNvPr>
              <p:cNvSpPr/>
              <p:nvPr/>
            </p:nvSpPr>
            <p:spPr>
              <a:xfrm>
                <a:off x="2627430" y="245532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流程图: 接点 50">
                <a:extLst>
                  <a:ext uri="{FF2B5EF4-FFF2-40B4-BE49-F238E27FC236}">
                    <a16:creationId xmlns:a16="http://schemas.microsoft.com/office/drawing/2014/main" id="{2F08DF45-A239-50EC-314F-E7DA892C0B12}"/>
                  </a:ext>
                </a:extLst>
              </p:cNvPr>
              <p:cNvSpPr/>
              <p:nvPr/>
            </p:nvSpPr>
            <p:spPr>
              <a:xfrm>
                <a:off x="2781446" y="244097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流程图: 接点 51">
                <a:extLst>
                  <a:ext uri="{FF2B5EF4-FFF2-40B4-BE49-F238E27FC236}">
                    <a16:creationId xmlns:a16="http://schemas.microsoft.com/office/drawing/2014/main" id="{784BA442-325F-80B8-AF40-C13D4CA38708}"/>
                  </a:ext>
                </a:extLst>
              </p:cNvPr>
              <p:cNvSpPr/>
              <p:nvPr/>
            </p:nvSpPr>
            <p:spPr>
              <a:xfrm>
                <a:off x="2920765" y="237163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4" name="流程图: 接点 52">
                <a:extLst>
                  <a:ext uri="{FF2B5EF4-FFF2-40B4-BE49-F238E27FC236}">
                    <a16:creationId xmlns:a16="http://schemas.microsoft.com/office/drawing/2014/main" id="{D7B51AFA-A1DF-5790-C2A6-47A0D7EAD50C}"/>
                  </a:ext>
                </a:extLst>
              </p:cNvPr>
              <p:cNvSpPr/>
              <p:nvPr/>
            </p:nvSpPr>
            <p:spPr>
              <a:xfrm>
                <a:off x="3001171" y="2241503"/>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流程图: 接点 53">
                <a:extLst>
                  <a:ext uri="{FF2B5EF4-FFF2-40B4-BE49-F238E27FC236}">
                    <a16:creationId xmlns:a16="http://schemas.microsoft.com/office/drawing/2014/main" id="{D342C582-91D4-3C3C-4F30-C87F34F3E635}"/>
                  </a:ext>
                </a:extLst>
              </p:cNvPr>
              <p:cNvSpPr/>
              <p:nvPr/>
            </p:nvSpPr>
            <p:spPr>
              <a:xfrm>
                <a:off x="2982567" y="208846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6" name="流程图: 接点 54">
                <a:extLst>
                  <a:ext uri="{FF2B5EF4-FFF2-40B4-BE49-F238E27FC236}">
                    <a16:creationId xmlns:a16="http://schemas.microsoft.com/office/drawing/2014/main" id="{FE64E4A1-D0C0-8B6D-646A-9C540E4A53AF}"/>
                  </a:ext>
                </a:extLst>
              </p:cNvPr>
              <p:cNvSpPr/>
              <p:nvPr/>
            </p:nvSpPr>
            <p:spPr>
              <a:xfrm>
                <a:off x="2884144" y="196713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7" name="流程图: 接点 55">
                <a:extLst>
                  <a:ext uri="{FF2B5EF4-FFF2-40B4-BE49-F238E27FC236}">
                    <a16:creationId xmlns:a16="http://schemas.microsoft.com/office/drawing/2014/main" id="{363820AE-47BE-DA8F-748C-60C37C0C5030}"/>
                  </a:ext>
                </a:extLst>
              </p:cNvPr>
              <p:cNvSpPr/>
              <p:nvPr/>
            </p:nvSpPr>
            <p:spPr>
              <a:xfrm>
                <a:off x="2735763" y="198307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流程图: 接点 56">
                <a:extLst>
                  <a:ext uri="{FF2B5EF4-FFF2-40B4-BE49-F238E27FC236}">
                    <a16:creationId xmlns:a16="http://schemas.microsoft.com/office/drawing/2014/main" id="{7674BEC3-5EC8-F289-DCD8-5196757440AE}"/>
                  </a:ext>
                </a:extLst>
              </p:cNvPr>
              <p:cNvSpPr/>
              <p:nvPr/>
            </p:nvSpPr>
            <p:spPr>
              <a:xfrm>
                <a:off x="2585842" y="195888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流程图: 接点 57">
                <a:extLst>
                  <a:ext uri="{FF2B5EF4-FFF2-40B4-BE49-F238E27FC236}">
                    <a16:creationId xmlns:a16="http://schemas.microsoft.com/office/drawing/2014/main" id="{7B48D47B-AF7E-EEA5-3545-39FDE7C0F961}"/>
                  </a:ext>
                </a:extLst>
              </p:cNvPr>
              <p:cNvSpPr/>
              <p:nvPr/>
            </p:nvSpPr>
            <p:spPr>
              <a:xfrm>
                <a:off x="2438189" y="199163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流程图: 接点 58">
                <a:extLst>
                  <a:ext uri="{FF2B5EF4-FFF2-40B4-BE49-F238E27FC236}">
                    <a16:creationId xmlns:a16="http://schemas.microsoft.com/office/drawing/2014/main" id="{07A5ABBB-74FC-5A21-018D-7F4E0C4A4D98}"/>
                  </a:ext>
                </a:extLst>
              </p:cNvPr>
              <p:cNvSpPr/>
              <p:nvPr/>
            </p:nvSpPr>
            <p:spPr>
              <a:xfrm>
                <a:off x="2288449" y="198045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流程图: 接点 59">
                <a:extLst>
                  <a:ext uri="{FF2B5EF4-FFF2-40B4-BE49-F238E27FC236}">
                    <a16:creationId xmlns:a16="http://schemas.microsoft.com/office/drawing/2014/main" id="{720B8771-17A5-D7EB-3169-858BAF382832}"/>
                  </a:ext>
                </a:extLst>
              </p:cNvPr>
              <p:cNvSpPr/>
              <p:nvPr/>
            </p:nvSpPr>
            <p:spPr>
              <a:xfrm>
                <a:off x="2136851" y="194097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流程图: 接点 60">
                <a:extLst>
                  <a:ext uri="{FF2B5EF4-FFF2-40B4-BE49-F238E27FC236}">
                    <a16:creationId xmlns:a16="http://schemas.microsoft.com/office/drawing/2014/main" id="{E60E7F28-DBDF-ACF8-629A-E25FCC76A7B2}"/>
                  </a:ext>
                </a:extLst>
              </p:cNvPr>
              <p:cNvSpPr/>
              <p:nvPr/>
            </p:nvSpPr>
            <p:spPr>
              <a:xfrm>
                <a:off x="1991446" y="189309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3" name="流程图: 接点 61">
                <a:extLst>
                  <a:ext uri="{FF2B5EF4-FFF2-40B4-BE49-F238E27FC236}">
                    <a16:creationId xmlns:a16="http://schemas.microsoft.com/office/drawing/2014/main" id="{72831525-1BE0-C269-5785-DA5A00D2C759}"/>
                  </a:ext>
                </a:extLst>
              </p:cNvPr>
              <p:cNvSpPr/>
              <p:nvPr/>
            </p:nvSpPr>
            <p:spPr>
              <a:xfrm>
                <a:off x="1849120" y="184040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4" name="流程图: 接点 62">
                <a:extLst>
                  <a:ext uri="{FF2B5EF4-FFF2-40B4-BE49-F238E27FC236}">
                    <a16:creationId xmlns:a16="http://schemas.microsoft.com/office/drawing/2014/main" id="{301D28E7-C241-D2FD-18A5-C15CDF989B97}"/>
                  </a:ext>
                </a:extLst>
              </p:cNvPr>
              <p:cNvSpPr/>
              <p:nvPr/>
            </p:nvSpPr>
            <p:spPr>
              <a:xfrm>
                <a:off x="1699559" y="180824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5" name="流程图: 接点 63">
                <a:extLst>
                  <a:ext uri="{FF2B5EF4-FFF2-40B4-BE49-F238E27FC236}">
                    <a16:creationId xmlns:a16="http://schemas.microsoft.com/office/drawing/2014/main" id="{15BCC3C1-941B-10F6-51E6-EF996CC5F820}"/>
                  </a:ext>
                </a:extLst>
              </p:cNvPr>
              <p:cNvSpPr/>
              <p:nvPr/>
            </p:nvSpPr>
            <p:spPr>
              <a:xfrm>
                <a:off x="1551037" y="178794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6" name="流程图: 接点 64">
                <a:extLst>
                  <a:ext uri="{FF2B5EF4-FFF2-40B4-BE49-F238E27FC236}">
                    <a16:creationId xmlns:a16="http://schemas.microsoft.com/office/drawing/2014/main" id="{1ACA97A6-5947-BF8D-7D8E-414E4ACC08D9}"/>
                  </a:ext>
                </a:extLst>
              </p:cNvPr>
              <p:cNvSpPr/>
              <p:nvPr/>
            </p:nvSpPr>
            <p:spPr>
              <a:xfrm>
                <a:off x="1404602" y="183127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7" name="流程图: 接点 65">
                <a:extLst>
                  <a:ext uri="{FF2B5EF4-FFF2-40B4-BE49-F238E27FC236}">
                    <a16:creationId xmlns:a16="http://schemas.microsoft.com/office/drawing/2014/main" id="{474FAE6B-BE0A-34E4-8DC7-B3AC8D631DF3}"/>
                  </a:ext>
                </a:extLst>
              </p:cNvPr>
              <p:cNvSpPr/>
              <p:nvPr/>
            </p:nvSpPr>
            <p:spPr>
              <a:xfrm>
                <a:off x="1310767" y="195392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8" name="流程图: 接点 66">
                <a:extLst>
                  <a:ext uri="{FF2B5EF4-FFF2-40B4-BE49-F238E27FC236}">
                    <a16:creationId xmlns:a16="http://schemas.microsoft.com/office/drawing/2014/main" id="{1D41494D-D822-21BC-3AB8-7EB09CF599EE}"/>
                  </a:ext>
                </a:extLst>
              </p:cNvPr>
              <p:cNvSpPr/>
              <p:nvPr/>
            </p:nvSpPr>
            <p:spPr>
              <a:xfrm>
                <a:off x="1267698" y="209925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9" name="流程图: 接点 67">
                <a:extLst>
                  <a:ext uri="{FF2B5EF4-FFF2-40B4-BE49-F238E27FC236}">
                    <a16:creationId xmlns:a16="http://schemas.microsoft.com/office/drawing/2014/main" id="{B69D70E6-516E-1E43-350E-6173096C8A31}"/>
                  </a:ext>
                </a:extLst>
              </p:cNvPr>
              <p:cNvSpPr/>
              <p:nvPr/>
            </p:nvSpPr>
            <p:spPr>
              <a:xfrm>
                <a:off x="1251034" y="225141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0" name="流程图: 接点 68">
                <a:extLst>
                  <a:ext uri="{FF2B5EF4-FFF2-40B4-BE49-F238E27FC236}">
                    <a16:creationId xmlns:a16="http://schemas.microsoft.com/office/drawing/2014/main" id="{E5D094A2-B58B-810A-129B-F75F97DC84F8}"/>
                  </a:ext>
                </a:extLst>
              </p:cNvPr>
              <p:cNvSpPr/>
              <p:nvPr/>
            </p:nvSpPr>
            <p:spPr>
              <a:xfrm>
                <a:off x="1252576" y="240277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1" name="流程图: 接点 69">
                <a:extLst>
                  <a:ext uri="{FF2B5EF4-FFF2-40B4-BE49-F238E27FC236}">
                    <a16:creationId xmlns:a16="http://schemas.microsoft.com/office/drawing/2014/main" id="{FF340234-D29A-2A12-554B-FFC4A5D15C6B}"/>
                  </a:ext>
                </a:extLst>
              </p:cNvPr>
              <p:cNvSpPr/>
              <p:nvPr/>
            </p:nvSpPr>
            <p:spPr>
              <a:xfrm>
                <a:off x="1237800" y="2556033"/>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2" name="流程图: 接点 70">
                <a:extLst>
                  <a:ext uri="{FF2B5EF4-FFF2-40B4-BE49-F238E27FC236}">
                    <a16:creationId xmlns:a16="http://schemas.microsoft.com/office/drawing/2014/main" id="{BD9E7579-C778-B2C6-C37A-780C8578218C}"/>
                  </a:ext>
                </a:extLst>
              </p:cNvPr>
              <p:cNvSpPr/>
              <p:nvPr/>
            </p:nvSpPr>
            <p:spPr>
              <a:xfrm>
                <a:off x="1218932" y="270681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3" name="流程图: 接点 71">
                <a:extLst>
                  <a:ext uri="{FF2B5EF4-FFF2-40B4-BE49-F238E27FC236}">
                    <a16:creationId xmlns:a16="http://schemas.microsoft.com/office/drawing/2014/main" id="{ED980246-F6C6-59F5-0EC5-6A70237443FE}"/>
                  </a:ext>
                </a:extLst>
              </p:cNvPr>
              <p:cNvSpPr/>
              <p:nvPr/>
            </p:nvSpPr>
            <p:spPr>
              <a:xfrm>
                <a:off x="1164959" y="284919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44" name="流程图: 接点 72">
                <a:extLst>
                  <a:ext uri="{FF2B5EF4-FFF2-40B4-BE49-F238E27FC236}">
                    <a16:creationId xmlns:a16="http://schemas.microsoft.com/office/drawing/2014/main" id="{FB2BECEB-606D-3119-1329-6F86FCD207ED}"/>
                  </a:ext>
                </a:extLst>
              </p:cNvPr>
              <p:cNvSpPr/>
              <p:nvPr/>
            </p:nvSpPr>
            <p:spPr>
              <a:xfrm>
                <a:off x="1062871" y="295710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cxnSp>
          <p:nvCxnSpPr>
            <p:cNvPr id="1049345" name="直接连接符 4">
              <a:extLst>
                <a:ext uri="{FF2B5EF4-FFF2-40B4-BE49-F238E27FC236}">
                  <a16:creationId xmlns:a16="http://schemas.microsoft.com/office/drawing/2014/main" id="{5DE45BBE-FC91-3249-C6E4-D7F370EC8C26}"/>
                </a:ext>
              </a:extLst>
            </p:cNvPr>
            <p:cNvCxnSpPr>
              <a:cxnSpLocks/>
            </p:cNvCxnSpPr>
            <p:nvPr/>
          </p:nvCxnSpPr>
          <p:spPr>
            <a:xfrm flipV="1">
              <a:off x="2241798" y="2311256"/>
              <a:ext cx="206945" cy="420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9346" name="直接连接符 76">
              <a:extLst>
                <a:ext uri="{FF2B5EF4-FFF2-40B4-BE49-F238E27FC236}">
                  <a16:creationId xmlns:a16="http://schemas.microsoft.com/office/drawing/2014/main" id="{A944CA6B-A947-BD97-C17E-5D0FE2689FB3}"/>
                </a:ext>
              </a:extLst>
            </p:cNvPr>
            <p:cNvCxnSpPr>
              <a:cxnSpLocks/>
            </p:cNvCxnSpPr>
            <p:nvPr/>
          </p:nvCxnSpPr>
          <p:spPr>
            <a:xfrm flipV="1">
              <a:off x="2376590" y="2307411"/>
              <a:ext cx="73446" cy="484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9347" name="直接连接符 78">
              <a:extLst>
                <a:ext uri="{FF2B5EF4-FFF2-40B4-BE49-F238E27FC236}">
                  <a16:creationId xmlns:a16="http://schemas.microsoft.com/office/drawing/2014/main" id="{2A48B36A-7E36-8AB8-7786-1FC260402801}"/>
                </a:ext>
              </a:extLst>
            </p:cNvPr>
            <p:cNvCxnSpPr>
              <a:cxnSpLocks/>
            </p:cNvCxnSpPr>
            <p:nvPr/>
          </p:nvCxnSpPr>
          <p:spPr>
            <a:xfrm flipH="1" flipV="1">
              <a:off x="2448743" y="2316370"/>
              <a:ext cx="101361" cy="52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9348" name="直接连接符 81">
              <a:extLst>
                <a:ext uri="{FF2B5EF4-FFF2-40B4-BE49-F238E27FC236}">
                  <a16:creationId xmlns:a16="http://schemas.microsoft.com/office/drawing/2014/main" id="{A308260B-E0E3-3336-7BC9-7B41CCE0A74A}"/>
                </a:ext>
              </a:extLst>
            </p:cNvPr>
            <p:cNvCxnSpPr>
              <a:cxnSpLocks/>
            </p:cNvCxnSpPr>
            <p:nvPr/>
          </p:nvCxnSpPr>
          <p:spPr>
            <a:xfrm flipH="1" flipV="1">
              <a:off x="2448743" y="2307411"/>
              <a:ext cx="343917" cy="489571"/>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98" name="标题 1"/>
          <p:cNvSpPr>
            <a:spLocks noGrp="1"/>
          </p:cNvSpPr>
          <p:nvPr>
            <p:ph type="title"/>
          </p:nvPr>
        </p:nvSpPr>
        <p:spPr>
          <a:xfrm>
            <a:off x="-5084" y="12351"/>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不同拓扑结构高分子链的应用</a:t>
            </a:r>
          </a:p>
        </p:txBody>
      </p:sp>
      <p:pic>
        <p:nvPicPr>
          <p:cNvPr id="2097334" name="Picture 2"/>
          <p:cNvPicPr>
            <a:picLocks noChangeAspect="1" noChangeArrowheads="1"/>
          </p:cNvPicPr>
          <p:nvPr/>
        </p:nvPicPr>
        <p:blipFill>
          <a:blip r:embed="rId3"/>
          <a:srcRect/>
          <a:stretch>
            <a:fillRect/>
          </a:stretch>
        </p:blipFill>
        <p:spPr bwMode="auto">
          <a:xfrm>
            <a:off x="1839892" y="2216248"/>
            <a:ext cx="8502048" cy="4283351"/>
          </a:xfrm>
          <a:prstGeom prst="rect">
            <a:avLst/>
          </a:prstGeom>
          <a:noFill/>
          <a:ln>
            <a:noFill/>
          </a:ln>
        </p:spPr>
      </p:pic>
      <p:pic>
        <p:nvPicPr>
          <p:cNvPr id="2097335" name="Picture 5"/>
          <p:cNvPicPr>
            <a:picLocks noChangeAspect="1" noChangeArrowheads="1"/>
          </p:cNvPicPr>
          <p:nvPr/>
        </p:nvPicPr>
        <p:blipFill>
          <a:blip r:embed="rId4"/>
          <a:srcRect/>
          <a:stretch>
            <a:fillRect/>
          </a:stretch>
        </p:blipFill>
        <p:spPr bwMode="auto">
          <a:xfrm>
            <a:off x="3862161" y="1882180"/>
            <a:ext cx="1611747" cy="2159741"/>
          </a:xfrm>
          <a:prstGeom prst="rect">
            <a:avLst/>
          </a:prstGeom>
          <a:noFill/>
          <a:ln>
            <a:noFill/>
          </a:ln>
        </p:spPr>
      </p:pic>
      <p:pic>
        <p:nvPicPr>
          <p:cNvPr id="2097336" name="Picture 6"/>
          <p:cNvPicPr>
            <a:picLocks noChangeAspect="1" noChangeArrowheads="1"/>
          </p:cNvPicPr>
          <p:nvPr/>
        </p:nvPicPr>
        <p:blipFill>
          <a:blip r:embed="rId5"/>
          <a:srcRect/>
          <a:stretch>
            <a:fillRect/>
          </a:stretch>
        </p:blipFill>
        <p:spPr bwMode="auto">
          <a:xfrm>
            <a:off x="5748046" y="1397134"/>
            <a:ext cx="1875296" cy="1950642"/>
          </a:xfrm>
          <a:prstGeom prst="rect">
            <a:avLst/>
          </a:prstGeom>
          <a:noFill/>
          <a:ln>
            <a:noFill/>
          </a:ln>
        </p:spPr>
      </p:pic>
      <p:sp>
        <p:nvSpPr>
          <p:cNvPr id="1049399" name="TextBox 1"/>
          <p:cNvSpPr txBox="1"/>
          <p:nvPr/>
        </p:nvSpPr>
        <p:spPr>
          <a:xfrm>
            <a:off x="154203" y="1115446"/>
            <a:ext cx="523412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例：不同拓扑结构聚乙烯的应用</a:t>
            </a:r>
          </a:p>
        </p:txBody>
      </p:sp>
      <p:sp>
        <p:nvSpPr>
          <p:cNvPr id="1049400" name="文本框 1"/>
          <p:cNvSpPr txBox="1"/>
          <p:nvPr/>
        </p:nvSpPr>
        <p:spPr>
          <a:xfrm>
            <a:off x="7466729" y="3626410"/>
            <a:ext cx="1828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FFFF00"/>
                </a:solidFill>
                <a:effectLst/>
                <a:uLnTx/>
                <a:uFillTx/>
                <a:latin typeface="宋体" panose="02010600030101010101" pitchFamily="2" charset="-122"/>
                <a:ea typeface="宋体" panose="02010600030101010101" pitchFamily="2" charset="-122"/>
                <a:cs typeface="+mn-cs"/>
              </a:rPr>
              <a:t>人工关节</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6" name="文本框 3"/>
          <p:cNvSpPr txBox="1"/>
          <p:nvPr/>
        </p:nvSpPr>
        <p:spPr>
          <a:xfrm>
            <a:off x="0" y="307721"/>
            <a:ext cx="12192000" cy="8280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1.2.1 </a:t>
            </a:r>
            <a:r>
              <a:rPr kumimoji="0" lang="zh-CN" altLang="en-US" sz="44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高分子命名和分类</a:t>
            </a:r>
          </a:p>
        </p:txBody>
      </p:sp>
      <p:pic>
        <p:nvPicPr>
          <p:cNvPr id="2097242" name="图片 6"/>
          <p:cNvPicPr>
            <a:picLocks noChangeAspect="1"/>
          </p:cNvPicPr>
          <p:nvPr/>
        </p:nvPicPr>
        <p:blipFill>
          <a:blip r:embed="rId3" cstate="print">
            <a:lum contrast="54000"/>
          </a:blip>
          <a:srcRect/>
          <a:stretch>
            <a:fillRect/>
          </a:stretch>
        </p:blipFill>
        <p:spPr bwMode="auto">
          <a:xfrm rot="260645">
            <a:off x="1023620" y="2433320"/>
            <a:ext cx="3659505" cy="2169160"/>
          </a:xfrm>
          <a:prstGeom prst="rect">
            <a:avLst/>
          </a:prstGeom>
          <a:noFill/>
          <a:ln>
            <a:noFill/>
          </a:ln>
        </p:spPr>
      </p:pic>
      <p:sp>
        <p:nvSpPr>
          <p:cNvPr id="1048897" name="Text Box 4"/>
          <p:cNvSpPr txBox="1">
            <a:spLocks noChangeArrowheads="1"/>
          </p:cNvSpPr>
          <p:nvPr/>
        </p:nvSpPr>
        <p:spPr bwMode="auto">
          <a:xfrm>
            <a:off x="1878965" y="4977765"/>
            <a:ext cx="2986405" cy="398780"/>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prstClr val="black"/>
                </a:solidFill>
                <a:effectLst/>
                <a:uLnTx/>
                <a:uFillTx/>
                <a:latin typeface="Times New Roman"/>
                <a:ea typeface="黑体"/>
                <a:cs typeface="Times New Roman"/>
              </a:rPr>
              <a:t>高分子（Polymer）</a:t>
            </a:r>
          </a:p>
        </p:txBody>
      </p:sp>
      <p:sp>
        <p:nvSpPr>
          <p:cNvPr id="1048898" name="Text Box 4"/>
          <p:cNvSpPr txBox="1">
            <a:spLocks noChangeArrowheads="1"/>
          </p:cNvSpPr>
          <p:nvPr/>
        </p:nvSpPr>
        <p:spPr bwMode="auto">
          <a:xfrm>
            <a:off x="3977640" y="2447290"/>
            <a:ext cx="1906905" cy="807720"/>
          </a:xfrm>
          <a:prstGeom prst="rect">
            <a:avLst/>
          </a:prstGeom>
          <a:noFill/>
          <a:ln>
            <a:noFill/>
          </a:ln>
          <a:effectLst/>
        </p:spPr>
        <p:txBody>
          <a:bodyPr wrap="square">
            <a:spAutoFit/>
          </a:bodyPr>
          <a:lstStyle/>
          <a:p>
            <a:pPr marL="0" marR="0" lvl="0" indent="0" algn="ctr"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prstClr val="black"/>
                </a:solidFill>
                <a:effectLst/>
                <a:uLnTx/>
                <a:uFillTx/>
                <a:latin typeface="Times New Roman"/>
                <a:ea typeface="黑体"/>
                <a:cs typeface="Times New Roman"/>
              </a:rPr>
              <a:t>单体单元</a:t>
            </a:r>
          </a:p>
          <a:p>
            <a:pPr marL="0" marR="0" lvl="0" indent="0" algn="ctr"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prstClr val="black"/>
                </a:solidFill>
                <a:effectLst/>
                <a:uLnTx/>
                <a:uFillTx/>
                <a:latin typeface="Times New Roman"/>
                <a:ea typeface="黑体"/>
                <a:cs typeface="Times New Roman"/>
              </a:rPr>
              <a:t>（Monomer）</a:t>
            </a:r>
          </a:p>
        </p:txBody>
      </p:sp>
      <p:grpSp>
        <p:nvGrpSpPr>
          <p:cNvPr id="255" name="组合 5"/>
          <p:cNvGrpSpPr/>
          <p:nvPr/>
        </p:nvGrpSpPr>
        <p:grpSpPr>
          <a:xfrm>
            <a:off x="6517640" y="1228090"/>
            <a:ext cx="5417185" cy="5053330"/>
            <a:chOff x="10221" y="2285"/>
            <a:chExt cx="8531" cy="7958"/>
          </a:xfrm>
        </p:grpSpPr>
        <p:pic>
          <p:nvPicPr>
            <p:cNvPr id="2097243" name="图片 1" descr="Screenshot_20231203_192856_cn.wps.moffice_eng"/>
            <p:cNvPicPr>
              <a:picLocks noChangeAspect="1"/>
            </p:cNvPicPr>
            <p:nvPr/>
          </p:nvPicPr>
          <p:blipFill>
            <a:blip r:embed="rId4"/>
            <a:stretch>
              <a:fillRect/>
            </a:stretch>
          </p:blipFill>
          <p:spPr>
            <a:xfrm>
              <a:off x="10221" y="2910"/>
              <a:ext cx="7045" cy="7333"/>
            </a:xfrm>
            <a:prstGeom prst="rect">
              <a:avLst/>
            </a:prstGeom>
          </p:spPr>
        </p:pic>
        <p:sp>
          <p:nvSpPr>
            <p:cNvPr id="1048899" name="文本框 2"/>
            <p:cNvSpPr txBox="1"/>
            <p:nvPr/>
          </p:nvSpPr>
          <p:spPr>
            <a:xfrm>
              <a:off x="11001" y="2285"/>
              <a:ext cx="7751" cy="58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sym typeface="+mn-ea"/>
                </a:rPr>
                <a:t>Monomer                     Polymer</a:t>
              </a:r>
            </a:p>
          </p:txBody>
        </p:sp>
        <p:sp>
          <p:nvSpPr>
            <p:cNvPr id="1048900" name="圆角矩形 3"/>
            <p:cNvSpPr/>
            <p:nvPr/>
          </p:nvSpPr>
          <p:spPr>
            <a:xfrm>
              <a:off x="10327" y="2952"/>
              <a:ext cx="3269" cy="7144"/>
            </a:xfrm>
            <a:prstGeom prst="roundRect">
              <a:avLst/>
            </a:prstGeom>
            <a:noFill/>
            <a:ln>
              <a:solidFill>
                <a:schemeClr val="accent5">
                  <a:lumMod val="40000"/>
                  <a:lumOff val="60000"/>
                </a:schemeClr>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8901" name="圆角矩形 4"/>
            <p:cNvSpPr/>
            <p:nvPr/>
          </p:nvSpPr>
          <p:spPr>
            <a:xfrm>
              <a:off x="13976" y="2954"/>
              <a:ext cx="3269" cy="7144"/>
            </a:xfrm>
            <a:prstGeom prst="roundRect">
              <a:avLst/>
            </a:prstGeom>
            <a:noFill/>
            <a:ln>
              <a:solidFill>
                <a:schemeClr val="accent5">
                  <a:lumMod val="40000"/>
                  <a:lumOff val="60000"/>
                </a:schemeClr>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01" name="标题 1"/>
          <p:cNvSpPr>
            <a:spLocks noGrp="1"/>
          </p:cNvSpPr>
          <p:nvPr>
            <p:ph type="title"/>
          </p:nvPr>
        </p:nvSpPr>
        <p:spPr>
          <a:xfrm>
            <a:off x="-5084" y="-143435"/>
            <a:ext cx="12192000" cy="1325563"/>
          </a:xfrm>
        </p:spPr>
        <p:txBody>
          <a:bodyPr>
            <a:normAutofit/>
          </a:bodyPr>
          <a:lstStyle/>
          <a:p>
            <a:pPr algn="ctr"/>
            <a:r>
              <a:rPr lang="en-US" altLang="zh-CN" sz="4000" b="1" dirty="0">
                <a:latin typeface="Arial" panose="020B0604020202020204" pitchFamily="34" charset="0"/>
                <a:ea typeface="SimHei" panose="02010609060101010101" pitchFamily="49" charset="-122"/>
                <a:cs typeface="Arial" panose="020B0604020202020204" pitchFamily="34" charset="0"/>
              </a:rPr>
              <a:t>1.4.1</a:t>
            </a:r>
            <a:r>
              <a:rPr lang="zh-CN" altLang="en-US" sz="4000" b="1" dirty="0">
                <a:latin typeface="Arial" panose="020B0604020202020204" pitchFamily="34" charset="0"/>
                <a:ea typeface="SimHei" panose="02010609060101010101" pitchFamily="49" charset="-122"/>
                <a:cs typeface="Arial" panose="020B0604020202020204" pitchFamily="34" charset="0"/>
              </a:rPr>
              <a:t> 线形</a:t>
            </a:r>
            <a:r>
              <a:rPr lang="zh-CN_#Hans" altLang="en-US" sz="4000" b="1" dirty="0">
                <a:latin typeface="Arial" panose="020B0604020202020204" pitchFamily="34" charset="0"/>
                <a:ea typeface="SimHei" panose="02010609060101010101" pitchFamily="49" charset="-122"/>
                <a:cs typeface="Arial" panose="020B0604020202020204" pitchFamily="34" charset="0"/>
              </a:rPr>
              <a:t>高分子</a:t>
            </a:r>
            <a:endParaRPr lang="zh-CN" altLang="en-US" sz="4000" dirty="0">
              <a:latin typeface="Arial" panose="020B0604020202020204" pitchFamily="34" charset="0"/>
              <a:cs typeface="Arial" panose="020B0604020202020204" pitchFamily="34" charset="0"/>
            </a:endParaRPr>
          </a:p>
        </p:txBody>
      </p:sp>
      <p:sp>
        <p:nvSpPr>
          <p:cNvPr id="1049402" name="矩形 11"/>
          <p:cNvSpPr/>
          <p:nvPr/>
        </p:nvSpPr>
        <p:spPr>
          <a:xfrm>
            <a:off x="546544" y="932941"/>
            <a:ext cx="11156155" cy="1128579"/>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 线形高分子（</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Linear polymer</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是单体间通过共价键连接成直线的大分子。</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     </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取决于单体的结构和聚合方法，线型聚合物的组成和结构千变万化。</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endParaRPr>
          </a:p>
        </p:txBody>
      </p:sp>
      <p:sp>
        <p:nvSpPr>
          <p:cNvPr id="1049403" name="Text Box 4"/>
          <p:cNvSpPr txBox="1">
            <a:spLocks noChangeArrowheads="1"/>
          </p:cNvSpPr>
          <p:nvPr/>
        </p:nvSpPr>
        <p:spPr bwMode="auto">
          <a:xfrm>
            <a:off x="3960018" y="2559730"/>
            <a:ext cx="2765772" cy="461665"/>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均聚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Llinear</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 </a:t>
            </a:r>
            <a:endParaRPr kumimoji="0" lang="x-none" altLang="en-US" sz="2400" b="1" i="0" u="none" strike="noStrike" kern="1200" cap="none" spc="0" normalizeH="0" baseline="0" noProof="0" dirty="0">
              <a:ln>
                <a:noFill/>
              </a:ln>
              <a:solidFill>
                <a:prstClr val="black"/>
              </a:solidFill>
              <a:effectLst/>
              <a:uLnTx/>
              <a:uFillTx/>
              <a:latin typeface="黑体"/>
              <a:ea typeface="黑体"/>
              <a:cs typeface="Arial" panose="020B0604020202020204" pitchFamily="34" charset="0"/>
            </a:endParaRPr>
          </a:p>
        </p:txBody>
      </p:sp>
      <p:sp>
        <p:nvSpPr>
          <p:cNvPr id="1049405" name="Text Box 4"/>
          <p:cNvSpPr txBox="1">
            <a:spLocks noChangeArrowheads="1"/>
          </p:cNvSpPr>
          <p:nvPr/>
        </p:nvSpPr>
        <p:spPr bwMode="auto">
          <a:xfrm>
            <a:off x="3960018" y="3631654"/>
            <a:ext cx="2624928" cy="461665"/>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交替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Alternating</a:t>
            </a:r>
            <a:endParaRPr kumimoji="0" lang="x-none" altLang="en-US" sz="2400" b="1" i="0" u="none" strike="noStrike" kern="1200" cap="none" spc="0" normalizeH="0" baseline="0" noProof="0" dirty="0">
              <a:ln>
                <a:noFill/>
              </a:ln>
              <a:solidFill>
                <a:prstClr val="black"/>
              </a:solidFill>
              <a:effectLst/>
              <a:uLnTx/>
              <a:uFillTx/>
              <a:latin typeface="黑体"/>
              <a:ea typeface="黑体"/>
              <a:cs typeface="Arial" panose="020B0604020202020204" pitchFamily="34" charset="0"/>
            </a:endParaRPr>
          </a:p>
        </p:txBody>
      </p:sp>
      <p:sp>
        <p:nvSpPr>
          <p:cNvPr id="1049407" name="Text Box 4"/>
          <p:cNvSpPr txBox="1">
            <a:spLocks noChangeArrowheads="1"/>
          </p:cNvSpPr>
          <p:nvPr/>
        </p:nvSpPr>
        <p:spPr bwMode="auto">
          <a:xfrm>
            <a:off x="3919154" y="4705806"/>
            <a:ext cx="2205468" cy="461665"/>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无规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Random</a:t>
            </a:r>
            <a:endParaRPr kumimoji="0" lang="x-none" altLang="en-US" sz="2400" b="1" i="0" u="none" strike="noStrike" kern="1200" cap="none" spc="0" normalizeH="0" baseline="0" noProof="0" dirty="0">
              <a:ln>
                <a:noFill/>
              </a:ln>
              <a:solidFill>
                <a:prstClr val="black"/>
              </a:solidFill>
              <a:effectLst/>
              <a:uLnTx/>
              <a:uFillTx/>
              <a:latin typeface="黑体"/>
              <a:ea typeface="黑体"/>
              <a:cs typeface="Arial" panose="020B0604020202020204" pitchFamily="34" charset="0"/>
            </a:endParaRPr>
          </a:p>
        </p:txBody>
      </p:sp>
      <p:sp>
        <p:nvSpPr>
          <p:cNvPr id="1049408" name="Text Box 4"/>
          <p:cNvSpPr txBox="1">
            <a:spLocks noChangeArrowheads="1"/>
          </p:cNvSpPr>
          <p:nvPr/>
        </p:nvSpPr>
        <p:spPr bwMode="auto">
          <a:xfrm>
            <a:off x="870602" y="4718187"/>
            <a:ext cx="4112249" cy="461665"/>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Heteropolymers</a:t>
            </a:r>
            <a:endParaRPr kumimoji="0" lang="x-none" altLang="en-US" sz="2400" b="1" i="0" u="none" strike="noStrike" kern="1200" cap="none" spc="0" normalizeH="0" baseline="0" noProof="0" dirty="0">
              <a:ln>
                <a:noFill/>
              </a:ln>
              <a:solidFill>
                <a:srgbClr val="C00000"/>
              </a:solidFill>
              <a:effectLst/>
              <a:uLnTx/>
              <a:uFillTx/>
              <a:latin typeface="黑体"/>
              <a:ea typeface="黑体"/>
              <a:cs typeface="Arial" panose="020B0604020202020204" pitchFamily="34" charset="0"/>
            </a:endParaRPr>
          </a:p>
        </p:txBody>
      </p:sp>
      <p:sp>
        <p:nvSpPr>
          <p:cNvPr id="1049410" name="Text Box 4"/>
          <p:cNvSpPr txBox="1">
            <a:spLocks noChangeArrowheads="1"/>
          </p:cNvSpPr>
          <p:nvPr/>
        </p:nvSpPr>
        <p:spPr bwMode="auto">
          <a:xfrm>
            <a:off x="3919154" y="5802926"/>
            <a:ext cx="2127394" cy="461665"/>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嵌段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Block</a:t>
            </a:r>
            <a:endParaRPr kumimoji="0" lang="x-none" altLang="en-US" sz="2400" b="1" i="0" u="none" strike="noStrike" kern="1200" cap="none" spc="0" normalizeH="0" baseline="0" noProof="0" dirty="0">
              <a:ln>
                <a:noFill/>
              </a:ln>
              <a:solidFill>
                <a:prstClr val="black"/>
              </a:solidFill>
              <a:effectLst/>
              <a:uLnTx/>
              <a:uFillTx/>
              <a:latin typeface="黑体"/>
              <a:ea typeface="黑体"/>
              <a:cs typeface="Arial" panose="020B0604020202020204" pitchFamily="34" charset="0"/>
            </a:endParaRPr>
          </a:p>
        </p:txBody>
      </p:sp>
      <p:sp>
        <p:nvSpPr>
          <p:cNvPr id="1049411" name="Text Box 4"/>
          <p:cNvSpPr txBox="1">
            <a:spLocks noChangeArrowheads="1"/>
          </p:cNvSpPr>
          <p:nvPr/>
        </p:nvSpPr>
        <p:spPr bwMode="auto">
          <a:xfrm>
            <a:off x="950360" y="2544676"/>
            <a:ext cx="4112249" cy="461665"/>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Homopolymers</a:t>
            </a:r>
            <a:endParaRPr kumimoji="0" lang="x-none" altLang="en-US" sz="2400" b="1" i="0" u="none" strike="noStrike" kern="1200" cap="none" spc="0" normalizeH="0" baseline="0" noProof="0" dirty="0">
              <a:ln>
                <a:noFill/>
              </a:ln>
              <a:solidFill>
                <a:srgbClr val="C00000"/>
              </a:solidFill>
              <a:effectLst/>
              <a:uLnTx/>
              <a:uFillTx/>
              <a:latin typeface="黑体"/>
              <a:ea typeface="黑体"/>
              <a:cs typeface="Arial" panose="020B0604020202020204" pitchFamily="34" charset="0"/>
            </a:endParaRPr>
          </a:p>
        </p:txBody>
      </p:sp>
      <p:sp>
        <p:nvSpPr>
          <p:cNvPr id="1049412" name="左大括号 23"/>
          <p:cNvSpPr/>
          <p:nvPr/>
        </p:nvSpPr>
        <p:spPr>
          <a:xfrm>
            <a:off x="3527347" y="3902029"/>
            <a:ext cx="300920" cy="2039144"/>
          </a:xfrm>
          <a:prstGeom prst="leftBrace">
            <a:avLst>
              <a:gd name="adj1" fmla="val 34420"/>
              <a:gd name="adj2" fmla="val 5244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2" name="Group 1">
            <a:extLst>
              <a:ext uri="{FF2B5EF4-FFF2-40B4-BE49-F238E27FC236}">
                <a16:creationId xmlns:a16="http://schemas.microsoft.com/office/drawing/2014/main" id="{4F0E36A0-E433-E357-F93A-995564B67198}"/>
              </a:ext>
            </a:extLst>
          </p:cNvPr>
          <p:cNvGrpSpPr/>
          <p:nvPr/>
        </p:nvGrpSpPr>
        <p:grpSpPr>
          <a:xfrm>
            <a:off x="6711048" y="2163849"/>
            <a:ext cx="3779910" cy="894007"/>
            <a:chOff x="6530440" y="2559730"/>
            <a:chExt cx="3779910" cy="894007"/>
          </a:xfrm>
        </p:grpSpPr>
        <p:sp>
          <p:nvSpPr>
            <p:cNvPr id="3" name="流程图: 接点 17">
              <a:extLst>
                <a:ext uri="{FF2B5EF4-FFF2-40B4-BE49-F238E27FC236}">
                  <a16:creationId xmlns:a16="http://schemas.microsoft.com/office/drawing/2014/main" id="{B1D1096F-07BE-D486-0301-21B096611ECB}"/>
                </a:ext>
              </a:extLst>
            </p:cNvPr>
            <p:cNvSpPr/>
            <p:nvPr/>
          </p:nvSpPr>
          <p:spPr>
            <a:xfrm>
              <a:off x="6530440" y="317538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流程图: 接点 18">
              <a:extLst>
                <a:ext uri="{FF2B5EF4-FFF2-40B4-BE49-F238E27FC236}">
                  <a16:creationId xmlns:a16="http://schemas.microsoft.com/office/drawing/2014/main" id="{631355B4-652D-24D1-2D4B-236200DBD713}"/>
                </a:ext>
              </a:extLst>
            </p:cNvPr>
            <p:cNvSpPr/>
            <p:nvPr/>
          </p:nvSpPr>
          <p:spPr>
            <a:xfrm>
              <a:off x="6651646" y="326093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流程图: 接点 19">
              <a:extLst>
                <a:ext uri="{FF2B5EF4-FFF2-40B4-BE49-F238E27FC236}">
                  <a16:creationId xmlns:a16="http://schemas.microsoft.com/office/drawing/2014/main" id="{35E3E82F-E7FF-6C6B-CEA2-7B247D7AE48D}"/>
                </a:ext>
              </a:extLst>
            </p:cNvPr>
            <p:cNvSpPr/>
            <p:nvPr/>
          </p:nvSpPr>
          <p:spPr>
            <a:xfrm>
              <a:off x="6794699" y="330070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 name="流程图: 接点 20">
              <a:extLst>
                <a:ext uri="{FF2B5EF4-FFF2-40B4-BE49-F238E27FC236}">
                  <a16:creationId xmlns:a16="http://schemas.microsoft.com/office/drawing/2014/main" id="{19DFD62B-3731-8B2B-8187-742B87E8A6DC}"/>
                </a:ext>
              </a:extLst>
            </p:cNvPr>
            <p:cNvSpPr/>
            <p:nvPr/>
          </p:nvSpPr>
          <p:spPr>
            <a:xfrm>
              <a:off x="6937111" y="329428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流程图: 接点 20">
              <a:extLst>
                <a:ext uri="{FF2B5EF4-FFF2-40B4-BE49-F238E27FC236}">
                  <a16:creationId xmlns:a16="http://schemas.microsoft.com/office/drawing/2014/main" id="{21B2D9A4-0C28-4824-2BD0-2F1268ECD1E2}"/>
                </a:ext>
              </a:extLst>
            </p:cNvPr>
            <p:cNvSpPr/>
            <p:nvPr/>
          </p:nvSpPr>
          <p:spPr>
            <a:xfrm>
              <a:off x="7089317" y="327795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流程图: 接点 20">
              <a:extLst>
                <a:ext uri="{FF2B5EF4-FFF2-40B4-BE49-F238E27FC236}">
                  <a16:creationId xmlns:a16="http://schemas.microsoft.com/office/drawing/2014/main" id="{6DA8D3E5-B614-A5B9-762A-8291D113AA89}"/>
                </a:ext>
              </a:extLst>
            </p:cNvPr>
            <p:cNvSpPr/>
            <p:nvPr/>
          </p:nvSpPr>
          <p:spPr>
            <a:xfrm>
              <a:off x="7213611" y="321296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流程图: 接点 20">
              <a:extLst>
                <a:ext uri="{FF2B5EF4-FFF2-40B4-BE49-F238E27FC236}">
                  <a16:creationId xmlns:a16="http://schemas.microsoft.com/office/drawing/2014/main" id="{CFC5AF3D-AFFE-F552-63AB-022087C23D00}"/>
                </a:ext>
              </a:extLst>
            </p:cNvPr>
            <p:cNvSpPr/>
            <p:nvPr/>
          </p:nvSpPr>
          <p:spPr>
            <a:xfrm>
              <a:off x="7322843" y="310698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流程图: 接点 20">
              <a:extLst>
                <a:ext uri="{FF2B5EF4-FFF2-40B4-BE49-F238E27FC236}">
                  <a16:creationId xmlns:a16="http://schemas.microsoft.com/office/drawing/2014/main" id="{179B615F-6462-6521-0740-9C611EFF35F9}"/>
                </a:ext>
              </a:extLst>
            </p:cNvPr>
            <p:cNvSpPr/>
            <p:nvPr/>
          </p:nvSpPr>
          <p:spPr>
            <a:xfrm>
              <a:off x="7449662" y="302940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流程图: 接点 20">
              <a:extLst>
                <a:ext uri="{FF2B5EF4-FFF2-40B4-BE49-F238E27FC236}">
                  <a16:creationId xmlns:a16="http://schemas.microsoft.com/office/drawing/2014/main" id="{27BE6096-84F8-0F27-6455-610143DDA953}"/>
                </a:ext>
              </a:extLst>
            </p:cNvPr>
            <p:cNvSpPr/>
            <p:nvPr/>
          </p:nvSpPr>
          <p:spPr>
            <a:xfrm>
              <a:off x="7587737" y="297589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流程图: 接点 20">
              <a:extLst>
                <a:ext uri="{FF2B5EF4-FFF2-40B4-BE49-F238E27FC236}">
                  <a16:creationId xmlns:a16="http://schemas.microsoft.com/office/drawing/2014/main" id="{EE8E307C-9105-088E-E3DC-A3DEEFA74827}"/>
                </a:ext>
              </a:extLst>
            </p:cNvPr>
            <p:cNvSpPr/>
            <p:nvPr/>
          </p:nvSpPr>
          <p:spPr>
            <a:xfrm>
              <a:off x="7723180" y="293878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流程图: 接点 20">
              <a:extLst>
                <a:ext uri="{FF2B5EF4-FFF2-40B4-BE49-F238E27FC236}">
                  <a16:creationId xmlns:a16="http://schemas.microsoft.com/office/drawing/2014/main" id="{11771B2B-0276-45DA-BE00-5293F2C5E0F4}"/>
                </a:ext>
              </a:extLst>
            </p:cNvPr>
            <p:cNvSpPr/>
            <p:nvPr/>
          </p:nvSpPr>
          <p:spPr>
            <a:xfrm>
              <a:off x="7867653" y="297589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流程图: 接点 20">
              <a:extLst>
                <a:ext uri="{FF2B5EF4-FFF2-40B4-BE49-F238E27FC236}">
                  <a16:creationId xmlns:a16="http://schemas.microsoft.com/office/drawing/2014/main" id="{0287E36E-DC0B-9076-C485-9528BB0ED26D}"/>
                </a:ext>
              </a:extLst>
            </p:cNvPr>
            <p:cNvSpPr/>
            <p:nvPr/>
          </p:nvSpPr>
          <p:spPr>
            <a:xfrm>
              <a:off x="8007169" y="303808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流程图: 接点 20">
              <a:extLst>
                <a:ext uri="{FF2B5EF4-FFF2-40B4-BE49-F238E27FC236}">
                  <a16:creationId xmlns:a16="http://schemas.microsoft.com/office/drawing/2014/main" id="{A6C03C28-984E-0950-5245-4944639895AF}"/>
                </a:ext>
              </a:extLst>
            </p:cNvPr>
            <p:cNvSpPr/>
            <p:nvPr/>
          </p:nvSpPr>
          <p:spPr>
            <a:xfrm>
              <a:off x="8130880" y="310955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流程图: 接点 20">
              <a:extLst>
                <a:ext uri="{FF2B5EF4-FFF2-40B4-BE49-F238E27FC236}">
                  <a16:creationId xmlns:a16="http://schemas.microsoft.com/office/drawing/2014/main" id="{7AC79AD3-D236-E752-2B81-DADFCC39E193}"/>
                </a:ext>
              </a:extLst>
            </p:cNvPr>
            <p:cNvSpPr/>
            <p:nvPr/>
          </p:nvSpPr>
          <p:spPr>
            <a:xfrm>
              <a:off x="8270441" y="314946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流程图: 接点 20">
              <a:extLst>
                <a:ext uri="{FF2B5EF4-FFF2-40B4-BE49-F238E27FC236}">
                  <a16:creationId xmlns:a16="http://schemas.microsoft.com/office/drawing/2014/main" id="{A1AC03B1-56C0-DEF5-2714-7557B69E42A8}"/>
                </a:ext>
              </a:extLst>
            </p:cNvPr>
            <p:cNvSpPr/>
            <p:nvPr/>
          </p:nvSpPr>
          <p:spPr>
            <a:xfrm>
              <a:off x="8417015" y="316313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流程图: 接点 20">
              <a:extLst>
                <a:ext uri="{FF2B5EF4-FFF2-40B4-BE49-F238E27FC236}">
                  <a16:creationId xmlns:a16="http://schemas.microsoft.com/office/drawing/2014/main" id="{FAD3E10F-0C6B-FBE0-9AE8-5C8EA2AE6E44}"/>
                </a:ext>
              </a:extLst>
            </p:cNvPr>
            <p:cNvSpPr/>
            <p:nvPr/>
          </p:nvSpPr>
          <p:spPr>
            <a:xfrm>
              <a:off x="8569562" y="314541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流程图: 接点 20">
              <a:extLst>
                <a:ext uri="{FF2B5EF4-FFF2-40B4-BE49-F238E27FC236}">
                  <a16:creationId xmlns:a16="http://schemas.microsoft.com/office/drawing/2014/main" id="{C27CB404-AA55-FE24-1DE2-7187A5FFE813}"/>
                </a:ext>
              </a:extLst>
            </p:cNvPr>
            <p:cNvSpPr/>
            <p:nvPr/>
          </p:nvSpPr>
          <p:spPr>
            <a:xfrm>
              <a:off x="8711836" y="3098863"/>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 name="流程图: 接点 20">
              <a:extLst>
                <a:ext uri="{FF2B5EF4-FFF2-40B4-BE49-F238E27FC236}">
                  <a16:creationId xmlns:a16="http://schemas.microsoft.com/office/drawing/2014/main" id="{5FD7FF96-409F-CC0A-E984-79B2478385BA}"/>
                </a:ext>
              </a:extLst>
            </p:cNvPr>
            <p:cNvSpPr/>
            <p:nvPr/>
          </p:nvSpPr>
          <p:spPr>
            <a:xfrm>
              <a:off x="8837767" y="303036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流程图: 接点 20">
              <a:extLst>
                <a:ext uri="{FF2B5EF4-FFF2-40B4-BE49-F238E27FC236}">
                  <a16:creationId xmlns:a16="http://schemas.microsoft.com/office/drawing/2014/main" id="{807D49CF-E1FF-BC44-8B61-7EEF69775389}"/>
                </a:ext>
              </a:extLst>
            </p:cNvPr>
            <p:cNvSpPr/>
            <p:nvPr/>
          </p:nvSpPr>
          <p:spPr>
            <a:xfrm>
              <a:off x="8972421" y="296517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流程图: 接点 20">
              <a:extLst>
                <a:ext uri="{FF2B5EF4-FFF2-40B4-BE49-F238E27FC236}">
                  <a16:creationId xmlns:a16="http://schemas.microsoft.com/office/drawing/2014/main" id="{52A7FE8A-6A37-CD54-294C-F124AE2DFCD4}"/>
                </a:ext>
              </a:extLst>
            </p:cNvPr>
            <p:cNvSpPr/>
            <p:nvPr/>
          </p:nvSpPr>
          <p:spPr>
            <a:xfrm>
              <a:off x="9088543" y="287608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流程图: 接点 20">
              <a:extLst>
                <a:ext uri="{FF2B5EF4-FFF2-40B4-BE49-F238E27FC236}">
                  <a16:creationId xmlns:a16="http://schemas.microsoft.com/office/drawing/2014/main" id="{D19ECAE6-A013-6368-12D1-3BED49C4AD0F}"/>
                </a:ext>
              </a:extLst>
            </p:cNvPr>
            <p:cNvSpPr/>
            <p:nvPr/>
          </p:nvSpPr>
          <p:spPr>
            <a:xfrm>
              <a:off x="9204665" y="277698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流程图: 接点 20">
              <a:extLst>
                <a:ext uri="{FF2B5EF4-FFF2-40B4-BE49-F238E27FC236}">
                  <a16:creationId xmlns:a16="http://schemas.microsoft.com/office/drawing/2014/main" id="{D397EB8C-D1FA-91B0-2E0E-52C975DE64DC}"/>
                </a:ext>
              </a:extLst>
            </p:cNvPr>
            <p:cNvSpPr/>
            <p:nvPr/>
          </p:nvSpPr>
          <p:spPr>
            <a:xfrm>
              <a:off x="9329752" y="268502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流程图: 接点 20">
              <a:extLst>
                <a:ext uri="{FF2B5EF4-FFF2-40B4-BE49-F238E27FC236}">
                  <a16:creationId xmlns:a16="http://schemas.microsoft.com/office/drawing/2014/main" id="{E2715C18-CFEE-3CE2-908F-6AF00FD3C4E9}"/>
                </a:ext>
              </a:extLst>
            </p:cNvPr>
            <p:cNvSpPr/>
            <p:nvPr/>
          </p:nvSpPr>
          <p:spPr>
            <a:xfrm>
              <a:off x="9469651" y="261454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流程图: 接点 20">
              <a:extLst>
                <a:ext uri="{FF2B5EF4-FFF2-40B4-BE49-F238E27FC236}">
                  <a16:creationId xmlns:a16="http://schemas.microsoft.com/office/drawing/2014/main" id="{C854C76E-1A82-569E-D206-D90607437F5F}"/>
                </a:ext>
              </a:extLst>
            </p:cNvPr>
            <p:cNvSpPr/>
            <p:nvPr/>
          </p:nvSpPr>
          <p:spPr>
            <a:xfrm>
              <a:off x="9613106" y="255973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流程图: 接点 20">
              <a:extLst>
                <a:ext uri="{FF2B5EF4-FFF2-40B4-BE49-F238E27FC236}">
                  <a16:creationId xmlns:a16="http://schemas.microsoft.com/office/drawing/2014/main" id="{868430A0-82AE-7845-96AF-CE476AABBFA9}"/>
                </a:ext>
              </a:extLst>
            </p:cNvPr>
            <p:cNvSpPr/>
            <p:nvPr/>
          </p:nvSpPr>
          <p:spPr>
            <a:xfrm>
              <a:off x="9765526" y="259411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流程图: 接点 20">
              <a:extLst>
                <a:ext uri="{FF2B5EF4-FFF2-40B4-BE49-F238E27FC236}">
                  <a16:creationId xmlns:a16="http://schemas.microsoft.com/office/drawing/2014/main" id="{916FA57D-7838-8FA7-CE6B-CF5D1F7DBE9A}"/>
                </a:ext>
              </a:extLst>
            </p:cNvPr>
            <p:cNvSpPr/>
            <p:nvPr/>
          </p:nvSpPr>
          <p:spPr>
            <a:xfrm>
              <a:off x="9900060" y="266137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流程图: 接点 20">
              <a:extLst>
                <a:ext uri="{FF2B5EF4-FFF2-40B4-BE49-F238E27FC236}">
                  <a16:creationId xmlns:a16="http://schemas.microsoft.com/office/drawing/2014/main" id="{48D0E1A7-274F-FCE2-C944-6C1D782092F3}"/>
                </a:ext>
              </a:extLst>
            </p:cNvPr>
            <p:cNvSpPr/>
            <p:nvPr/>
          </p:nvSpPr>
          <p:spPr>
            <a:xfrm>
              <a:off x="10019460" y="273166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流程图: 接点 20">
              <a:extLst>
                <a:ext uri="{FF2B5EF4-FFF2-40B4-BE49-F238E27FC236}">
                  <a16:creationId xmlns:a16="http://schemas.microsoft.com/office/drawing/2014/main" id="{505D5085-F4A8-BBD2-80DF-11A5AAA767A4}"/>
                </a:ext>
              </a:extLst>
            </p:cNvPr>
            <p:cNvSpPr/>
            <p:nvPr/>
          </p:nvSpPr>
          <p:spPr>
            <a:xfrm>
              <a:off x="10120930" y="284454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流程图: 接点 20">
              <a:extLst>
                <a:ext uri="{FF2B5EF4-FFF2-40B4-BE49-F238E27FC236}">
                  <a16:creationId xmlns:a16="http://schemas.microsoft.com/office/drawing/2014/main" id="{0C33086E-6CD2-BF1D-1555-62C1403FDFC7}"/>
                </a:ext>
              </a:extLst>
            </p:cNvPr>
            <p:cNvSpPr/>
            <p:nvPr/>
          </p:nvSpPr>
          <p:spPr>
            <a:xfrm>
              <a:off x="10157315" y="298341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2" name="流程图: 接点 20">
              <a:extLst>
                <a:ext uri="{FF2B5EF4-FFF2-40B4-BE49-F238E27FC236}">
                  <a16:creationId xmlns:a16="http://schemas.microsoft.com/office/drawing/2014/main" id="{569382D7-3390-9CFE-E3CB-CA8B8640DE09}"/>
                </a:ext>
              </a:extLst>
            </p:cNvPr>
            <p:cNvSpPr/>
            <p:nvPr/>
          </p:nvSpPr>
          <p:spPr>
            <a:xfrm>
              <a:off x="10121944" y="312657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流程图: 接点 20">
              <a:extLst>
                <a:ext uri="{FF2B5EF4-FFF2-40B4-BE49-F238E27FC236}">
                  <a16:creationId xmlns:a16="http://schemas.microsoft.com/office/drawing/2014/main" id="{0DE1A71C-5939-A519-ED0A-767494E16074}"/>
                </a:ext>
              </a:extLst>
            </p:cNvPr>
            <p:cNvSpPr/>
            <p:nvPr/>
          </p:nvSpPr>
          <p:spPr>
            <a:xfrm>
              <a:off x="10037797" y="325203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4" name="Group 33">
            <a:extLst>
              <a:ext uri="{FF2B5EF4-FFF2-40B4-BE49-F238E27FC236}">
                <a16:creationId xmlns:a16="http://schemas.microsoft.com/office/drawing/2014/main" id="{FBCE56FD-64E6-6A7C-1889-A5E3409F87DE}"/>
              </a:ext>
            </a:extLst>
          </p:cNvPr>
          <p:cNvGrpSpPr/>
          <p:nvPr/>
        </p:nvGrpSpPr>
        <p:grpSpPr>
          <a:xfrm>
            <a:off x="6841900" y="3602622"/>
            <a:ext cx="3729608" cy="604952"/>
            <a:chOff x="6819904" y="3629821"/>
            <a:chExt cx="3729608" cy="604952"/>
          </a:xfrm>
        </p:grpSpPr>
        <p:sp>
          <p:nvSpPr>
            <p:cNvPr id="35" name="流程图: 接点 17">
              <a:extLst>
                <a:ext uri="{FF2B5EF4-FFF2-40B4-BE49-F238E27FC236}">
                  <a16:creationId xmlns:a16="http://schemas.microsoft.com/office/drawing/2014/main" id="{E9EA8667-6DAB-64CB-0D30-1E7E82D4B03A}"/>
                </a:ext>
              </a:extLst>
            </p:cNvPr>
            <p:cNvSpPr/>
            <p:nvPr/>
          </p:nvSpPr>
          <p:spPr>
            <a:xfrm>
              <a:off x="6819904" y="391507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流程图: 接点 17">
              <a:extLst>
                <a:ext uri="{FF2B5EF4-FFF2-40B4-BE49-F238E27FC236}">
                  <a16:creationId xmlns:a16="http://schemas.microsoft.com/office/drawing/2014/main" id="{1B8472FD-2ABB-E910-A34B-A425550B58A2}"/>
                </a:ext>
              </a:extLst>
            </p:cNvPr>
            <p:cNvSpPr/>
            <p:nvPr/>
          </p:nvSpPr>
          <p:spPr>
            <a:xfrm>
              <a:off x="6946044" y="3838480"/>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流程图: 接点 17">
              <a:extLst>
                <a:ext uri="{FF2B5EF4-FFF2-40B4-BE49-F238E27FC236}">
                  <a16:creationId xmlns:a16="http://schemas.microsoft.com/office/drawing/2014/main" id="{3B9C0554-C9EE-2646-F9CB-16AED326E85D}"/>
                </a:ext>
              </a:extLst>
            </p:cNvPr>
            <p:cNvSpPr/>
            <p:nvPr/>
          </p:nvSpPr>
          <p:spPr>
            <a:xfrm>
              <a:off x="7089792" y="378468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流程图: 接点 17">
              <a:extLst>
                <a:ext uri="{FF2B5EF4-FFF2-40B4-BE49-F238E27FC236}">
                  <a16:creationId xmlns:a16="http://schemas.microsoft.com/office/drawing/2014/main" id="{D35F47B6-58F0-3DAB-495E-8FB537DB0A23}"/>
                </a:ext>
              </a:extLst>
            </p:cNvPr>
            <p:cNvSpPr/>
            <p:nvPr/>
          </p:nvSpPr>
          <p:spPr>
            <a:xfrm>
              <a:off x="7234830" y="3784121"/>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流程图: 接点 17">
              <a:extLst>
                <a:ext uri="{FF2B5EF4-FFF2-40B4-BE49-F238E27FC236}">
                  <a16:creationId xmlns:a16="http://schemas.microsoft.com/office/drawing/2014/main" id="{946B9C86-00C9-035C-3DF2-38F2BA2E8689}"/>
                </a:ext>
              </a:extLst>
            </p:cNvPr>
            <p:cNvSpPr/>
            <p:nvPr/>
          </p:nvSpPr>
          <p:spPr>
            <a:xfrm>
              <a:off x="7382294" y="383847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流程图: 接点 17">
              <a:extLst>
                <a:ext uri="{FF2B5EF4-FFF2-40B4-BE49-F238E27FC236}">
                  <a16:creationId xmlns:a16="http://schemas.microsoft.com/office/drawing/2014/main" id="{C2C4F55E-AD95-7502-8414-15072C57CF1A}"/>
                </a:ext>
              </a:extLst>
            </p:cNvPr>
            <p:cNvSpPr/>
            <p:nvPr/>
          </p:nvSpPr>
          <p:spPr>
            <a:xfrm>
              <a:off x="7521964" y="3901860"/>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流程图: 接点 17">
              <a:extLst>
                <a:ext uri="{FF2B5EF4-FFF2-40B4-BE49-F238E27FC236}">
                  <a16:creationId xmlns:a16="http://schemas.microsoft.com/office/drawing/2014/main" id="{BE9F7AB6-44DF-97B8-970D-242CD610FC5F}"/>
                </a:ext>
              </a:extLst>
            </p:cNvPr>
            <p:cNvSpPr/>
            <p:nvPr/>
          </p:nvSpPr>
          <p:spPr>
            <a:xfrm>
              <a:off x="7661634" y="396674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流程图: 接点 17">
              <a:extLst>
                <a:ext uri="{FF2B5EF4-FFF2-40B4-BE49-F238E27FC236}">
                  <a16:creationId xmlns:a16="http://schemas.microsoft.com/office/drawing/2014/main" id="{FAEF7F7C-6C1A-F542-5D58-032201AB41A6}"/>
                </a:ext>
              </a:extLst>
            </p:cNvPr>
            <p:cNvSpPr/>
            <p:nvPr/>
          </p:nvSpPr>
          <p:spPr>
            <a:xfrm>
              <a:off x="7808697" y="4006614"/>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流程图: 接点 17">
              <a:extLst>
                <a:ext uri="{FF2B5EF4-FFF2-40B4-BE49-F238E27FC236}">
                  <a16:creationId xmlns:a16="http://schemas.microsoft.com/office/drawing/2014/main" id="{79F2DE6D-3D8D-54FD-441B-B30A4DCAA764}"/>
                </a:ext>
              </a:extLst>
            </p:cNvPr>
            <p:cNvSpPr/>
            <p:nvPr/>
          </p:nvSpPr>
          <p:spPr>
            <a:xfrm>
              <a:off x="7940051" y="408173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4" name="流程图: 接点 17">
              <a:extLst>
                <a:ext uri="{FF2B5EF4-FFF2-40B4-BE49-F238E27FC236}">
                  <a16:creationId xmlns:a16="http://schemas.microsoft.com/office/drawing/2014/main" id="{E600AABE-C8CC-CCE2-60DC-5B05E471EA95}"/>
                </a:ext>
              </a:extLst>
            </p:cNvPr>
            <p:cNvSpPr/>
            <p:nvPr/>
          </p:nvSpPr>
          <p:spPr>
            <a:xfrm>
              <a:off x="8096103" y="4060983"/>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流程图: 接点 17">
              <a:extLst>
                <a:ext uri="{FF2B5EF4-FFF2-40B4-BE49-F238E27FC236}">
                  <a16:creationId xmlns:a16="http://schemas.microsoft.com/office/drawing/2014/main" id="{E7B40DB3-FE31-B628-22B3-420F0AA82CD5}"/>
                </a:ext>
              </a:extLst>
            </p:cNvPr>
            <p:cNvSpPr/>
            <p:nvPr/>
          </p:nvSpPr>
          <p:spPr>
            <a:xfrm>
              <a:off x="8240173" y="401016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6" name="流程图: 接点 17">
              <a:extLst>
                <a:ext uri="{FF2B5EF4-FFF2-40B4-BE49-F238E27FC236}">
                  <a16:creationId xmlns:a16="http://schemas.microsoft.com/office/drawing/2014/main" id="{6847EF52-238D-69F7-DB16-1108E64281AB}"/>
                </a:ext>
              </a:extLst>
            </p:cNvPr>
            <p:cNvSpPr/>
            <p:nvPr/>
          </p:nvSpPr>
          <p:spPr>
            <a:xfrm>
              <a:off x="8363694" y="3930096"/>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7" name="流程图: 接点 17">
              <a:extLst>
                <a:ext uri="{FF2B5EF4-FFF2-40B4-BE49-F238E27FC236}">
                  <a16:creationId xmlns:a16="http://schemas.microsoft.com/office/drawing/2014/main" id="{EB695138-B68B-A26C-37FB-79A65089ACB5}"/>
                </a:ext>
              </a:extLst>
            </p:cNvPr>
            <p:cNvSpPr/>
            <p:nvPr/>
          </p:nvSpPr>
          <p:spPr>
            <a:xfrm>
              <a:off x="8518614" y="390185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流程图: 接点 17">
              <a:extLst>
                <a:ext uri="{FF2B5EF4-FFF2-40B4-BE49-F238E27FC236}">
                  <a16:creationId xmlns:a16="http://schemas.microsoft.com/office/drawing/2014/main" id="{7C65BCFD-AA5D-2F84-791E-AC644635FBAE}"/>
                </a:ext>
              </a:extLst>
            </p:cNvPr>
            <p:cNvSpPr/>
            <p:nvPr/>
          </p:nvSpPr>
          <p:spPr>
            <a:xfrm>
              <a:off x="8664687" y="3921798"/>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流程图: 接点 17">
              <a:extLst>
                <a:ext uri="{FF2B5EF4-FFF2-40B4-BE49-F238E27FC236}">
                  <a16:creationId xmlns:a16="http://schemas.microsoft.com/office/drawing/2014/main" id="{DB65DE61-D004-10A3-2B6B-364FEF8F5D19}"/>
                </a:ext>
              </a:extLst>
            </p:cNvPr>
            <p:cNvSpPr/>
            <p:nvPr/>
          </p:nvSpPr>
          <p:spPr>
            <a:xfrm>
              <a:off x="8808757" y="397322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流程图: 接点 17">
              <a:extLst>
                <a:ext uri="{FF2B5EF4-FFF2-40B4-BE49-F238E27FC236}">
                  <a16:creationId xmlns:a16="http://schemas.microsoft.com/office/drawing/2014/main" id="{746B25B3-8F09-39CD-C055-4EF03B8993DB}"/>
                </a:ext>
              </a:extLst>
            </p:cNvPr>
            <p:cNvSpPr/>
            <p:nvPr/>
          </p:nvSpPr>
          <p:spPr>
            <a:xfrm>
              <a:off x="8960163" y="4012349"/>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流程图: 接点 17">
              <a:extLst>
                <a:ext uri="{FF2B5EF4-FFF2-40B4-BE49-F238E27FC236}">
                  <a16:creationId xmlns:a16="http://schemas.microsoft.com/office/drawing/2014/main" id="{E87852A9-34D1-5495-4DFC-CEAE9463E3CB}"/>
                </a:ext>
              </a:extLst>
            </p:cNvPr>
            <p:cNvSpPr/>
            <p:nvPr/>
          </p:nvSpPr>
          <p:spPr>
            <a:xfrm>
              <a:off x="9095359" y="395724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流程图: 接点 17">
              <a:extLst>
                <a:ext uri="{FF2B5EF4-FFF2-40B4-BE49-F238E27FC236}">
                  <a16:creationId xmlns:a16="http://schemas.microsoft.com/office/drawing/2014/main" id="{C0C4971D-9C08-9B9C-6D7C-BCFE46F1A1E3}"/>
                </a:ext>
              </a:extLst>
            </p:cNvPr>
            <p:cNvSpPr/>
            <p:nvPr/>
          </p:nvSpPr>
          <p:spPr>
            <a:xfrm>
              <a:off x="9236823" y="3896704"/>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3" name="流程图: 接点 17">
              <a:extLst>
                <a:ext uri="{FF2B5EF4-FFF2-40B4-BE49-F238E27FC236}">
                  <a16:creationId xmlns:a16="http://schemas.microsoft.com/office/drawing/2014/main" id="{83BAB08F-8851-D70E-B95C-C1CE7BCD75F8}"/>
                </a:ext>
              </a:extLst>
            </p:cNvPr>
            <p:cNvSpPr/>
            <p:nvPr/>
          </p:nvSpPr>
          <p:spPr>
            <a:xfrm>
              <a:off x="9389858" y="389634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4" name="流程图: 接点 17">
              <a:extLst>
                <a:ext uri="{FF2B5EF4-FFF2-40B4-BE49-F238E27FC236}">
                  <a16:creationId xmlns:a16="http://schemas.microsoft.com/office/drawing/2014/main" id="{9CD4971B-9120-79AA-DD01-624396439259}"/>
                </a:ext>
              </a:extLst>
            </p:cNvPr>
            <p:cNvSpPr/>
            <p:nvPr/>
          </p:nvSpPr>
          <p:spPr>
            <a:xfrm>
              <a:off x="9524963" y="3835282"/>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5" name="流程图: 接点 17">
              <a:extLst>
                <a:ext uri="{FF2B5EF4-FFF2-40B4-BE49-F238E27FC236}">
                  <a16:creationId xmlns:a16="http://schemas.microsoft.com/office/drawing/2014/main" id="{3AF8AA7F-91F9-6370-1982-8AEB1A76B2C3}"/>
                </a:ext>
              </a:extLst>
            </p:cNvPr>
            <p:cNvSpPr/>
            <p:nvPr/>
          </p:nvSpPr>
          <p:spPr>
            <a:xfrm>
              <a:off x="9659062" y="374808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6" name="流程图: 接点 17">
              <a:extLst>
                <a:ext uri="{FF2B5EF4-FFF2-40B4-BE49-F238E27FC236}">
                  <a16:creationId xmlns:a16="http://schemas.microsoft.com/office/drawing/2014/main" id="{BEEA8ABF-9175-AABC-C87E-AFCA348AB526}"/>
                </a:ext>
              </a:extLst>
            </p:cNvPr>
            <p:cNvSpPr/>
            <p:nvPr/>
          </p:nvSpPr>
          <p:spPr>
            <a:xfrm>
              <a:off x="9788389" y="3656512"/>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7" name="流程图: 接点 17">
              <a:extLst>
                <a:ext uri="{FF2B5EF4-FFF2-40B4-BE49-F238E27FC236}">
                  <a16:creationId xmlns:a16="http://schemas.microsoft.com/office/drawing/2014/main" id="{57F2428D-43C3-7B70-8F18-554D4B3D863C}"/>
                </a:ext>
              </a:extLst>
            </p:cNvPr>
            <p:cNvSpPr/>
            <p:nvPr/>
          </p:nvSpPr>
          <p:spPr>
            <a:xfrm>
              <a:off x="9945127" y="362982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8" name="流程图: 接点 17">
              <a:extLst>
                <a:ext uri="{FF2B5EF4-FFF2-40B4-BE49-F238E27FC236}">
                  <a16:creationId xmlns:a16="http://schemas.microsoft.com/office/drawing/2014/main" id="{8922025A-B272-9208-052A-305D1547198B}"/>
                </a:ext>
              </a:extLst>
            </p:cNvPr>
            <p:cNvSpPr/>
            <p:nvPr/>
          </p:nvSpPr>
          <p:spPr>
            <a:xfrm>
              <a:off x="10074335" y="3693165"/>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9" name="流程图: 接点 17">
              <a:extLst>
                <a:ext uri="{FF2B5EF4-FFF2-40B4-BE49-F238E27FC236}">
                  <a16:creationId xmlns:a16="http://schemas.microsoft.com/office/drawing/2014/main" id="{1B952DBD-B19E-A511-55DF-AC74F34811B9}"/>
                </a:ext>
              </a:extLst>
            </p:cNvPr>
            <p:cNvSpPr/>
            <p:nvPr/>
          </p:nvSpPr>
          <p:spPr>
            <a:xfrm>
              <a:off x="10214444" y="376599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0" name="流程图: 接点 17">
              <a:extLst>
                <a:ext uri="{FF2B5EF4-FFF2-40B4-BE49-F238E27FC236}">
                  <a16:creationId xmlns:a16="http://schemas.microsoft.com/office/drawing/2014/main" id="{5D52807A-A65D-FB6D-2C8F-761AAEA86749}"/>
                </a:ext>
              </a:extLst>
            </p:cNvPr>
            <p:cNvSpPr/>
            <p:nvPr/>
          </p:nvSpPr>
          <p:spPr>
            <a:xfrm>
              <a:off x="10296625" y="3890229"/>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1" name="流程图: 接点 17">
              <a:extLst>
                <a:ext uri="{FF2B5EF4-FFF2-40B4-BE49-F238E27FC236}">
                  <a16:creationId xmlns:a16="http://schemas.microsoft.com/office/drawing/2014/main" id="{A27D94A3-8D3D-EECE-8A32-8BB26A51451A}"/>
                </a:ext>
              </a:extLst>
            </p:cNvPr>
            <p:cNvSpPr/>
            <p:nvPr/>
          </p:nvSpPr>
          <p:spPr>
            <a:xfrm>
              <a:off x="10396477" y="400679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62" name="Group 61">
            <a:extLst>
              <a:ext uri="{FF2B5EF4-FFF2-40B4-BE49-F238E27FC236}">
                <a16:creationId xmlns:a16="http://schemas.microsoft.com/office/drawing/2014/main" id="{0F8D6F55-BFFF-E943-F65D-E4AA551F4401}"/>
              </a:ext>
            </a:extLst>
          </p:cNvPr>
          <p:cNvGrpSpPr/>
          <p:nvPr/>
        </p:nvGrpSpPr>
        <p:grpSpPr>
          <a:xfrm>
            <a:off x="6828139" y="4672382"/>
            <a:ext cx="3761451" cy="722057"/>
            <a:chOff x="6787565" y="4511205"/>
            <a:chExt cx="3761451" cy="722057"/>
          </a:xfrm>
        </p:grpSpPr>
        <p:sp>
          <p:nvSpPr>
            <p:cNvPr id="63" name="流程图: 接点 17">
              <a:extLst>
                <a:ext uri="{FF2B5EF4-FFF2-40B4-BE49-F238E27FC236}">
                  <a16:creationId xmlns:a16="http://schemas.microsoft.com/office/drawing/2014/main" id="{60F5F4C1-909A-96F7-CAD2-FFFC25614CF6}"/>
                </a:ext>
              </a:extLst>
            </p:cNvPr>
            <p:cNvSpPr/>
            <p:nvPr/>
          </p:nvSpPr>
          <p:spPr>
            <a:xfrm>
              <a:off x="6787565" y="481206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44" name="流程图: 接点 17">
              <a:extLst>
                <a:ext uri="{FF2B5EF4-FFF2-40B4-BE49-F238E27FC236}">
                  <a16:creationId xmlns:a16="http://schemas.microsoft.com/office/drawing/2014/main" id="{8728BB0C-3996-1CF8-4618-E777CD7BE597}"/>
                </a:ext>
              </a:extLst>
            </p:cNvPr>
            <p:cNvSpPr/>
            <p:nvPr/>
          </p:nvSpPr>
          <p:spPr>
            <a:xfrm>
              <a:off x="6901985" y="4912607"/>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5" name="流程图: 接点 17">
              <a:extLst>
                <a:ext uri="{FF2B5EF4-FFF2-40B4-BE49-F238E27FC236}">
                  <a16:creationId xmlns:a16="http://schemas.microsoft.com/office/drawing/2014/main" id="{40BF97FE-6AB7-A2BA-6137-B4E385729E30}"/>
                </a:ext>
              </a:extLst>
            </p:cNvPr>
            <p:cNvSpPr/>
            <p:nvPr/>
          </p:nvSpPr>
          <p:spPr>
            <a:xfrm>
              <a:off x="7030947" y="5001982"/>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6" name="流程图: 接点 17">
              <a:extLst>
                <a:ext uri="{FF2B5EF4-FFF2-40B4-BE49-F238E27FC236}">
                  <a16:creationId xmlns:a16="http://schemas.microsoft.com/office/drawing/2014/main" id="{4E02E03E-846A-0631-C69B-FD8030B128B0}"/>
                </a:ext>
              </a:extLst>
            </p:cNvPr>
            <p:cNvSpPr/>
            <p:nvPr/>
          </p:nvSpPr>
          <p:spPr>
            <a:xfrm>
              <a:off x="7175274" y="5054513"/>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47" name="流程图: 接点 17">
              <a:extLst>
                <a:ext uri="{FF2B5EF4-FFF2-40B4-BE49-F238E27FC236}">
                  <a16:creationId xmlns:a16="http://schemas.microsoft.com/office/drawing/2014/main" id="{4178218A-7FD5-938C-9E88-E58411B24F62}"/>
                </a:ext>
              </a:extLst>
            </p:cNvPr>
            <p:cNvSpPr/>
            <p:nvPr/>
          </p:nvSpPr>
          <p:spPr>
            <a:xfrm>
              <a:off x="7326850" y="508022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48" name="流程图: 接点 17">
              <a:extLst>
                <a:ext uri="{FF2B5EF4-FFF2-40B4-BE49-F238E27FC236}">
                  <a16:creationId xmlns:a16="http://schemas.microsoft.com/office/drawing/2014/main" id="{7062E27E-8AEA-B343-325E-767278A0100C}"/>
                </a:ext>
              </a:extLst>
            </p:cNvPr>
            <p:cNvSpPr/>
            <p:nvPr/>
          </p:nvSpPr>
          <p:spPr>
            <a:xfrm>
              <a:off x="7466936" y="5030302"/>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49" name="流程图: 接点 17">
              <a:extLst>
                <a:ext uri="{FF2B5EF4-FFF2-40B4-BE49-F238E27FC236}">
                  <a16:creationId xmlns:a16="http://schemas.microsoft.com/office/drawing/2014/main" id="{7B167E99-37C8-1C79-9AB2-4F01B6876D60}"/>
                </a:ext>
              </a:extLst>
            </p:cNvPr>
            <p:cNvSpPr/>
            <p:nvPr/>
          </p:nvSpPr>
          <p:spPr>
            <a:xfrm>
              <a:off x="7589516" y="494901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50" name="流程图: 接点 17">
              <a:extLst>
                <a:ext uri="{FF2B5EF4-FFF2-40B4-BE49-F238E27FC236}">
                  <a16:creationId xmlns:a16="http://schemas.microsoft.com/office/drawing/2014/main" id="{71E0CB65-E624-01BC-3221-075FD6AABE36}"/>
                </a:ext>
              </a:extLst>
            </p:cNvPr>
            <p:cNvSpPr/>
            <p:nvPr/>
          </p:nvSpPr>
          <p:spPr>
            <a:xfrm>
              <a:off x="7739595" y="4890827"/>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51" name="流程图: 接点 17">
              <a:extLst>
                <a:ext uri="{FF2B5EF4-FFF2-40B4-BE49-F238E27FC236}">
                  <a16:creationId xmlns:a16="http://schemas.microsoft.com/office/drawing/2014/main" id="{2264B0E3-D900-18A5-C28C-028BD32F127A}"/>
                </a:ext>
              </a:extLst>
            </p:cNvPr>
            <p:cNvSpPr/>
            <p:nvPr/>
          </p:nvSpPr>
          <p:spPr>
            <a:xfrm>
              <a:off x="7846983" y="4787617"/>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52" name="流程图: 接点 17">
              <a:extLst>
                <a:ext uri="{FF2B5EF4-FFF2-40B4-BE49-F238E27FC236}">
                  <a16:creationId xmlns:a16="http://schemas.microsoft.com/office/drawing/2014/main" id="{BE5FD972-40A8-AA3B-4E18-70F107692595}"/>
                </a:ext>
              </a:extLst>
            </p:cNvPr>
            <p:cNvSpPr/>
            <p:nvPr/>
          </p:nvSpPr>
          <p:spPr>
            <a:xfrm>
              <a:off x="7971743" y="4697631"/>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53" name="流程图: 接点 17">
              <a:extLst>
                <a:ext uri="{FF2B5EF4-FFF2-40B4-BE49-F238E27FC236}">
                  <a16:creationId xmlns:a16="http://schemas.microsoft.com/office/drawing/2014/main" id="{4C3A5874-F195-F01A-34A4-0E7ADC4C797C}"/>
                </a:ext>
              </a:extLst>
            </p:cNvPr>
            <p:cNvSpPr/>
            <p:nvPr/>
          </p:nvSpPr>
          <p:spPr>
            <a:xfrm>
              <a:off x="8111016" y="465307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54" name="流程图: 接点 17">
              <a:extLst>
                <a:ext uri="{FF2B5EF4-FFF2-40B4-BE49-F238E27FC236}">
                  <a16:creationId xmlns:a16="http://schemas.microsoft.com/office/drawing/2014/main" id="{3502E09B-7B60-2ECC-CB60-D4663A30D3F0}"/>
                </a:ext>
              </a:extLst>
            </p:cNvPr>
            <p:cNvSpPr/>
            <p:nvPr/>
          </p:nvSpPr>
          <p:spPr>
            <a:xfrm>
              <a:off x="8262294" y="468121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55" name="流程图: 接点 17">
              <a:extLst>
                <a:ext uri="{FF2B5EF4-FFF2-40B4-BE49-F238E27FC236}">
                  <a16:creationId xmlns:a16="http://schemas.microsoft.com/office/drawing/2014/main" id="{67C26C04-C785-EBF6-D255-002BA1CFBD05}"/>
                </a:ext>
              </a:extLst>
            </p:cNvPr>
            <p:cNvSpPr/>
            <p:nvPr/>
          </p:nvSpPr>
          <p:spPr>
            <a:xfrm>
              <a:off x="8401395" y="475113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56" name="流程图: 接点 17">
              <a:extLst>
                <a:ext uri="{FF2B5EF4-FFF2-40B4-BE49-F238E27FC236}">
                  <a16:creationId xmlns:a16="http://schemas.microsoft.com/office/drawing/2014/main" id="{06293B93-8D63-3EDD-8FC6-E583DA674EF8}"/>
                </a:ext>
              </a:extLst>
            </p:cNvPr>
            <p:cNvSpPr/>
            <p:nvPr/>
          </p:nvSpPr>
          <p:spPr>
            <a:xfrm>
              <a:off x="8543708" y="4812068"/>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57" name="流程图: 接点 17">
              <a:extLst>
                <a:ext uri="{FF2B5EF4-FFF2-40B4-BE49-F238E27FC236}">
                  <a16:creationId xmlns:a16="http://schemas.microsoft.com/office/drawing/2014/main" id="{8BCCF9E7-205E-65D6-9B2B-EEB22F141E4E}"/>
                </a:ext>
              </a:extLst>
            </p:cNvPr>
            <p:cNvSpPr/>
            <p:nvPr/>
          </p:nvSpPr>
          <p:spPr>
            <a:xfrm>
              <a:off x="8686468" y="4863492"/>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58" name="流程图: 接点 17">
              <a:extLst>
                <a:ext uri="{FF2B5EF4-FFF2-40B4-BE49-F238E27FC236}">
                  <a16:creationId xmlns:a16="http://schemas.microsoft.com/office/drawing/2014/main" id="{1D335C3D-DDEE-BD6E-5EDC-06B7873F210B}"/>
                </a:ext>
              </a:extLst>
            </p:cNvPr>
            <p:cNvSpPr/>
            <p:nvPr/>
          </p:nvSpPr>
          <p:spPr>
            <a:xfrm>
              <a:off x="8842098" y="489782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59" name="流程图: 接点 17">
              <a:extLst>
                <a:ext uri="{FF2B5EF4-FFF2-40B4-BE49-F238E27FC236}">
                  <a16:creationId xmlns:a16="http://schemas.microsoft.com/office/drawing/2014/main" id="{1D2B6FEE-8920-997F-826A-1EA869A73090}"/>
                </a:ext>
              </a:extLst>
            </p:cNvPr>
            <p:cNvSpPr/>
            <p:nvPr/>
          </p:nvSpPr>
          <p:spPr>
            <a:xfrm>
              <a:off x="8979988" y="491980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60" name="流程图: 接点 17">
              <a:extLst>
                <a:ext uri="{FF2B5EF4-FFF2-40B4-BE49-F238E27FC236}">
                  <a16:creationId xmlns:a16="http://schemas.microsoft.com/office/drawing/2014/main" id="{F279BB19-38E2-A0D1-1D77-DC004B13BC24}"/>
                </a:ext>
              </a:extLst>
            </p:cNvPr>
            <p:cNvSpPr/>
            <p:nvPr/>
          </p:nvSpPr>
          <p:spPr>
            <a:xfrm>
              <a:off x="9136023" y="491058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61" name="流程图: 接点 17">
              <a:extLst>
                <a:ext uri="{FF2B5EF4-FFF2-40B4-BE49-F238E27FC236}">
                  <a16:creationId xmlns:a16="http://schemas.microsoft.com/office/drawing/2014/main" id="{B454F021-2FA7-EC96-1F73-6FAE5AE6CB1B}"/>
                </a:ext>
              </a:extLst>
            </p:cNvPr>
            <p:cNvSpPr/>
            <p:nvPr/>
          </p:nvSpPr>
          <p:spPr>
            <a:xfrm>
              <a:off x="9280093" y="4864134"/>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62" name="流程图: 接点 17">
              <a:extLst>
                <a:ext uri="{FF2B5EF4-FFF2-40B4-BE49-F238E27FC236}">
                  <a16:creationId xmlns:a16="http://schemas.microsoft.com/office/drawing/2014/main" id="{6A1F1593-E667-19E7-2790-4DBEAD5293DE}"/>
                </a:ext>
              </a:extLst>
            </p:cNvPr>
            <p:cNvSpPr/>
            <p:nvPr/>
          </p:nvSpPr>
          <p:spPr>
            <a:xfrm>
              <a:off x="9422334" y="4835357"/>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63" name="流程图: 接点 17">
              <a:extLst>
                <a:ext uri="{FF2B5EF4-FFF2-40B4-BE49-F238E27FC236}">
                  <a16:creationId xmlns:a16="http://schemas.microsoft.com/office/drawing/2014/main" id="{9A348F70-49D0-41BA-DCEE-8CB05D485000}"/>
                </a:ext>
              </a:extLst>
            </p:cNvPr>
            <p:cNvSpPr/>
            <p:nvPr/>
          </p:nvSpPr>
          <p:spPr>
            <a:xfrm>
              <a:off x="9562819" y="477751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64" name="流程图: 接点 17">
              <a:extLst>
                <a:ext uri="{FF2B5EF4-FFF2-40B4-BE49-F238E27FC236}">
                  <a16:creationId xmlns:a16="http://schemas.microsoft.com/office/drawing/2014/main" id="{1785E117-9272-CDE8-A249-752B13AC1F14}"/>
                </a:ext>
              </a:extLst>
            </p:cNvPr>
            <p:cNvSpPr/>
            <p:nvPr/>
          </p:nvSpPr>
          <p:spPr>
            <a:xfrm>
              <a:off x="9704449" y="474202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65" name="流程图: 接点 17">
              <a:extLst>
                <a:ext uri="{FF2B5EF4-FFF2-40B4-BE49-F238E27FC236}">
                  <a16:creationId xmlns:a16="http://schemas.microsoft.com/office/drawing/2014/main" id="{833F8A7E-F0EA-E89A-1208-FB92EF34CEFF}"/>
                </a:ext>
              </a:extLst>
            </p:cNvPr>
            <p:cNvSpPr/>
            <p:nvPr/>
          </p:nvSpPr>
          <p:spPr>
            <a:xfrm>
              <a:off x="9843489" y="4681219"/>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66" name="流程图: 接点 17">
              <a:extLst>
                <a:ext uri="{FF2B5EF4-FFF2-40B4-BE49-F238E27FC236}">
                  <a16:creationId xmlns:a16="http://schemas.microsoft.com/office/drawing/2014/main" id="{E0F381A9-C9F2-5B28-7DCB-313CF76D3548}"/>
                </a:ext>
              </a:extLst>
            </p:cNvPr>
            <p:cNvSpPr/>
            <p:nvPr/>
          </p:nvSpPr>
          <p:spPr>
            <a:xfrm>
              <a:off x="9973625" y="4603263"/>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67" name="流程图: 接点 17">
              <a:extLst>
                <a:ext uri="{FF2B5EF4-FFF2-40B4-BE49-F238E27FC236}">
                  <a16:creationId xmlns:a16="http://schemas.microsoft.com/office/drawing/2014/main" id="{F29842B0-2DB3-2382-5627-4D045AC70EF5}"/>
                </a:ext>
              </a:extLst>
            </p:cNvPr>
            <p:cNvSpPr/>
            <p:nvPr/>
          </p:nvSpPr>
          <p:spPr>
            <a:xfrm>
              <a:off x="10112897" y="4529164"/>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68" name="流程图: 接点 17">
              <a:extLst>
                <a:ext uri="{FF2B5EF4-FFF2-40B4-BE49-F238E27FC236}">
                  <a16:creationId xmlns:a16="http://schemas.microsoft.com/office/drawing/2014/main" id="{0945A8B8-8E8B-6FD2-D65F-9E4F6E179E98}"/>
                </a:ext>
              </a:extLst>
            </p:cNvPr>
            <p:cNvSpPr/>
            <p:nvPr/>
          </p:nvSpPr>
          <p:spPr>
            <a:xfrm>
              <a:off x="10260970" y="451120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369" name="流程图: 接点 17">
              <a:extLst>
                <a:ext uri="{FF2B5EF4-FFF2-40B4-BE49-F238E27FC236}">
                  <a16:creationId xmlns:a16="http://schemas.microsoft.com/office/drawing/2014/main" id="{485762DC-6A09-6818-CCD2-6A5ADDDB57FE}"/>
                </a:ext>
              </a:extLst>
            </p:cNvPr>
            <p:cNvSpPr/>
            <p:nvPr/>
          </p:nvSpPr>
          <p:spPr>
            <a:xfrm>
              <a:off x="10395981" y="4577791"/>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1049370" name="Group 1049369">
            <a:extLst>
              <a:ext uri="{FF2B5EF4-FFF2-40B4-BE49-F238E27FC236}">
                <a16:creationId xmlns:a16="http://schemas.microsoft.com/office/drawing/2014/main" id="{C339B946-38BC-64C7-9CB6-A609C202F8FB}"/>
              </a:ext>
            </a:extLst>
          </p:cNvPr>
          <p:cNvGrpSpPr/>
          <p:nvPr/>
        </p:nvGrpSpPr>
        <p:grpSpPr>
          <a:xfrm>
            <a:off x="6532884" y="5650599"/>
            <a:ext cx="4586353" cy="860684"/>
            <a:chOff x="6490460" y="5649891"/>
            <a:chExt cx="4586353" cy="860684"/>
          </a:xfrm>
        </p:grpSpPr>
        <p:sp>
          <p:nvSpPr>
            <p:cNvPr id="1049371" name="流程图: 接点 17">
              <a:extLst>
                <a:ext uri="{FF2B5EF4-FFF2-40B4-BE49-F238E27FC236}">
                  <a16:creationId xmlns:a16="http://schemas.microsoft.com/office/drawing/2014/main" id="{FC622EC7-AD44-CCF5-ABF3-EECB5E1B2376}"/>
                </a:ext>
              </a:extLst>
            </p:cNvPr>
            <p:cNvSpPr/>
            <p:nvPr/>
          </p:nvSpPr>
          <p:spPr>
            <a:xfrm>
              <a:off x="6558013" y="5649891"/>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72" name="流程图: 接点 17">
              <a:extLst>
                <a:ext uri="{FF2B5EF4-FFF2-40B4-BE49-F238E27FC236}">
                  <a16:creationId xmlns:a16="http://schemas.microsoft.com/office/drawing/2014/main" id="{B37E38C8-2DF9-5092-CE82-E47D132E7A7F}"/>
                </a:ext>
              </a:extLst>
            </p:cNvPr>
            <p:cNvSpPr/>
            <p:nvPr/>
          </p:nvSpPr>
          <p:spPr>
            <a:xfrm>
              <a:off x="6490460" y="577432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73" name="流程图: 接点 17">
              <a:extLst>
                <a:ext uri="{FF2B5EF4-FFF2-40B4-BE49-F238E27FC236}">
                  <a16:creationId xmlns:a16="http://schemas.microsoft.com/office/drawing/2014/main" id="{2F60C0C6-7798-6414-14A9-E47F8C39E7FA}"/>
                </a:ext>
              </a:extLst>
            </p:cNvPr>
            <p:cNvSpPr/>
            <p:nvPr/>
          </p:nvSpPr>
          <p:spPr>
            <a:xfrm>
              <a:off x="6491108" y="592732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74" name="流程图: 接点 17">
              <a:extLst>
                <a:ext uri="{FF2B5EF4-FFF2-40B4-BE49-F238E27FC236}">
                  <a16:creationId xmlns:a16="http://schemas.microsoft.com/office/drawing/2014/main" id="{DAC6D8BC-149A-7A7C-07F5-FD7BD5A467B6}"/>
                </a:ext>
              </a:extLst>
            </p:cNvPr>
            <p:cNvSpPr/>
            <p:nvPr/>
          </p:nvSpPr>
          <p:spPr>
            <a:xfrm>
              <a:off x="6545543" y="6067109"/>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75" name="流程图: 接点 17">
              <a:extLst>
                <a:ext uri="{FF2B5EF4-FFF2-40B4-BE49-F238E27FC236}">
                  <a16:creationId xmlns:a16="http://schemas.microsoft.com/office/drawing/2014/main" id="{380C666E-8F3B-099A-DE8F-C70699BD2B21}"/>
                </a:ext>
              </a:extLst>
            </p:cNvPr>
            <p:cNvSpPr/>
            <p:nvPr/>
          </p:nvSpPr>
          <p:spPr>
            <a:xfrm>
              <a:off x="6759133" y="627537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76" name="流程图: 接点 17">
              <a:extLst>
                <a:ext uri="{FF2B5EF4-FFF2-40B4-BE49-F238E27FC236}">
                  <a16:creationId xmlns:a16="http://schemas.microsoft.com/office/drawing/2014/main" id="{FD36F491-C79A-14AC-13D9-62B9331E719D}"/>
                </a:ext>
              </a:extLst>
            </p:cNvPr>
            <p:cNvSpPr/>
            <p:nvPr/>
          </p:nvSpPr>
          <p:spPr>
            <a:xfrm>
              <a:off x="6634530" y="619580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77" name="流程图: 接点 17">
              <a:extLst>
                <a:ext uri="{FF2B5EF4-FFF2-40B4-BE49-F238E27FC236}">
                  <a16:creationId xmlns:a16="http://schemas.microsoft.com/office/drawing/2014/main" id="{F8ED453B-9A4D-5D66-8D00-069DFA3127A9}"/>
                </a:ext>
              </a:extLst>
            </p:cNvPr>
            <p:cNvSpPr/>
            <p:nvPr/>
          </p:nvSpPr>
          <p:spPr>
            <a:xfrm>
              <a:off x="6904740" y="631064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78" name="流程图: 接点 17">
              <a:extLst>
                <a:ext uri="{FF2B5EF4-FFF2-40B4-BE49-F238E27FC236}">
                  <a16:creationId xmlns:a16="http://schemas.microsoft.com/office/drawing/2014/main" id="{1AB3EC4F-0986-0D32-9044-FD2DCE337221}"/>
                </a:ext>
              </a:extLst>
            </p:cNvPr>
            <p:cNvSpPr/>
            <p:nvPr/>
          </p:nvSpPr>
          <p:spPr>
            <a:xfrm>
              <a:off x="7046628" y="6265684"/>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79" name="流程图: 接点 17">
              <a:extLst>
                <a:ext uri="{FF2B5EF4-FFF2-40B4-BE49-F238E27FC236}">
                  <a16:creationId xmlns:a16="http://schemas.microsoft.com/office/drawing/2014/main" id="{8C740F93-967A-6BF7-BF70-80CEB48C23FA}"/>
                </a:ext>
              </a:extLst>
            </p:cNvPr>
            <p:cNvSpPr/>
            <p:nvPr/>
          </p:nvSpPr>
          <p:spPr>
            <a:xfrm>
              <a:off x="7188274" y="621164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0" name="流程图: 接点 17">
              <a:extLst>
                <a:ext uri="{FF2B5EF4-FFF2-40B4-BE49-F238E27FC236}">
                  <a16:creationId xmlns:a16="http://schemas.microsoft.com/office/drawing/2014/main" id="{A7319F93-BBF3-91C3-B785-97C4218C00E9}"/>
                </a:ext>
              </a:extLst>
            </p:cNvPr>
            <p:cNvSpPr/>
            <p:nvPr/>
          </p:nvSpPr>
          <p:spPr>
            <a:xfrm>
              <a:off x="7326469" y="613819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1" name="流程图: 接点 17">
              <a:extLst>
                <a:ext uri="{FF2B5EF4-FFF2-40B4-BE49-F238E27FC236}">
                  <a16:creationId xmlns:a16="http://schemas.microsoft.com/office/drawing/2014/main" id="{58699667-218D-F61E-9267-33D9388295D4}"/>
                </a:ext>
              </a:extLst>
            </p:cNvPr>
            <p:cNvSpPr/>
            <p:nvPr/>
          </p:nvSpPr>
          <p:spPr>
            <a:xfrm>
              <a:off x="7461574" y="6073062"/>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2" name="流程图: 接点 17">
              <a:extLst>
                <a:ext uri="{FF2B5EF4-FFF2-40B4-BE49-F238E27FC236}">
                  <a16:creationId xmlns:a16="http://schemas.microsoft.com/office/drawing/2014/main" id="{22B1921A-681D-2810-B98B-6442726A6370}"/>
                </a:ext>
              </a:extLst>
            </p:cNvPr>
            <p:cNvSpPr/>
            <p:nvPr/>
          </p:nvSpPr>
          <p:spPr>
            <a:xfrm>
              <a:off x="7589396" y="5998001"/>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3" name="流程图: 接点 17">
              <a:extLst>
                <a:ext uri="{FF2B5EF4-FFF2-40B4-BE49-F238E27FC236}">
                  <a16:creationId xmlns:a16="http://schemas.microsoft.com/office/drawing/2014/main" id="{F46CBCFA-D636-3175-8523-B1AADD5CC9A5}"/>
                </a:ext>
              </a:extLst>
            </p:cNvPr>
            <p:cNvSpPr/>
            <p:nvPr/>
          </p:nvSpPr>
          <p:spPr>
            <a:xfrm>
              <a:off x="7714777" y="5916718"/>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4" name="流程图: 接点 17">
              <a:extLst>
                <a:ext uri="{FF2B5EF4-FFF2-40B4-BE49-F238E27FC236}">
                  <a16:creationId xmlns:a16="http://schemas.microsoft.com/office/drawing/2014/main" id="{5CA3F0A1-7C17-63F7-4B0A-BB34E32DC45B}"/>
                </a:ext>
              </a:extLst>
            </p:cNvPr>
            <p:cNvSpPr/>
            <p:nvPr/>
          </p:nvSpPr>
          <p:spPr>
            <a:xfrm>
              <a:off x="7867812" y="5888433"/>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5" name="流程图: 接点 17">
              <a:extLst>
                <a:ext uri="{FF2B5EF4-FFF2-40B4-BE49-F238E27FC236}">
                  <a16:creationId xmlns:a16="http://schemas.microsoft.com/office/drawing/2014/main" id="{B7B145DD-6C90-9332-4DA3-7DE5AE20ED71}"/>
                </a:ext>
              </a:extLst>
            </p:cNvPr>
            <p:cNvSpPr/>
            <p:nvPr/>
          </p:nvSpPr>
          <p:spPr>
            <a:xfrm>
              <a:off x="8021175" y="5881125"/>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6" name="流程图: 接点 17">
              <a:extLst>
                <a:ext uri="{FF2B5EF4-FFF2-40B4-BE49-F238E27FC236}">
                  <a16:creationId xmlns:a16="http://schemas.microsoft.com/office/drawing/2014/main" id="{6D8EB479-6247-CE43-D298-5DCB3CACBDA6}"/>
                </a:ext>
              </a:extLst>
            </p:cNvPr>
            <p:cNvSpPr/>
            <p:nvPr/>
          </p:nvSpPr>
          <p:spPr>
            <a:xfrm>
              <a:off x="8167418" y="5916718"/>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7" name="流程图: 接点 17">
              <a:extLst>
                <a:ext uri="{FF2B5EF4-FFF2-40B4-BE49-F238E27FC236}">
                  <a16:creationId xmlns:a16="http://schemas.microsoft.com/office/drawing/2014/main" id="{134A85A2-7000-BB4F-7713-52F9BC3EDBCB}"/>
                </a:ext>
              </a:extLst>
            </p:cNvPr>
            <p:cNvSpPr/>
            <p:nvPr/>
          </p:nvSpPr>
          <p:spPr>
            <a:xfrm>
              <a:off x="8308184" y="5965862"/>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8" name="流程图: 接点 17">
              <a:extLst>
                <a:ext uri="{FF2B5EF4-FFF2-40B4-BE49-F238E27FC236}">
                  <a16:creationId xmlns:a16="http://schemas.microsoft.com/office/drawing/2014/main" id="{231EA956-D984-08B7-6ED2-1288BB650E81}"/>
                </a:ext>
              </a:extLst>
            </p:cNvPr>
            <p:cNvSpPr/>
            <p:nvPr/>
          </p:nvSpPr>
          <p:spPr>
            <a:xfrm>
              <a:off x="8452254" y="6015006"/>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89" name="流程图: 接点 17">
              <a:extLst>
                <a:ext uri="{FF2B5EF4-FFF2-40B4-BE49-F238E27FC236}">
                  <a16:creationId xmlns:a16="http://schemas.microsoft.com/office/drawing/2014/main" id="{DA6BF728-E146-E1E3-676F-A6238F3E5DA8}"/>
                </a:ext>
              </a:extLst>
            </p:cNvPr>
            <p:cNvSpPr/>
            <p:nvPr/>
          </p:nvSpPr>
          <p:spPr>
            <a:xfrm>
              <a:off x="8597818" y="6049605"/>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0" name="流程图: 接点 17">
              <a:extLst>
                <a:ext uri="{FF2B5EF4-FFF2-40B4-BE49-F238E27FC236}">
                  <a16:creationId xmlns:a16="http://schemas.microsoft.com/office/drawing/2014/main" id="{7EC03276-7DCA-84B6-6372-ABD2DAE654D8}"/>
                </a:ext>
              </a:extLst>
            </p:cNvPr>
            <p:cNvSpPr/>
            <p:nvPr/>
          </p:nvSpPr>
          <p:spPr>
            <a:xfrm>
              <a:off x="8739188" y="6095579"/>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1" name="流程图: 接点 17">
              <a:extLst>
                <a:ext uri="{FF2B5EF4-FFF2-40B4-BE49-F238E27FC236}">
                  <a16:creationId xmlns:a16="http://schemas.microsoft.com/office/drawing/2014/main" id="{B0D792F8-B8A3-EE1E-3A80-9FFB8C3186CA}"/>
                </a:ext>
              </a:extLst>
            </p:cNvPr>
            <p:cNvSpPr/>
            <p:nvPr/>
          </p:nvSpPr>
          <p:spPr>
            <a:xfrm>
              <a:off x="8880558" y="6150518"/>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2" name="流程图: 接点 17">
              <a:extLst>
                <a:ext uri="{FF2B5EF4-FFF2-40B4-BE49-F238E27FC236}">
                  <a16:creationId xmlns:a16="http://schemas.microsoft.com/office/drawing/2014/main" id="{353F8803-A921-ABCB-FC7B-0B42EECD8A49}"/>
                </a:ext>
              </a:extLst>
            </p:cNvPr>
            <p:cNvSpPr/>
            <p:nvPr/>
          </p:nvSpPr>
          <p:spPr>
            <a:xfrm>
              <a:off x="9018374" y="6211895"/>
              <a:ext cx="153035" cy="15303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3" name="流程图: 接点 17">
              <a:extLst>
                <a:ext uri="{FF2B5EF4-FFF2-40B4-BE49-F238E27FC236}">
                  <a16:creationId xmlns:a16="http://schemas.microsoft.com/office/drawing/2014/main" id="{DE23733E-29D6-B3F2-89AF-9FC168E44C1C}"/>
                </a:ext>
              </a:extLst>
            </p:cNvPr>
            <p:cNvSpPr/>
            <p:nvPr/>
          </p:nvSpPr>
          <p:spPr>
            <a:xfrm>
              <a:off x="9164999" y="625536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4" name="流程图: 接点 17">
              <a:extLst>
                <a:ext uri="{FF2B5EF4-FFF2-40B4-BE49-F238E27FC236}">
                  <a16:creationId xmlns:a16="http://schemas.microsoft.com/office/drawing/2014/main" id="{191A3ABA-7955-C626-EA6E-E9018C545E5C}"/>
                </a:ext>
              </a:extLst>
            </p:cNvPr>
            <p:cNvSpPr/>
            <p:nvPr/>
          </p:nvSpPr>
          <p:spPr>
            <a:xfrm>
              <a:off x="9297560" y="632720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5" name="流程图: 接点 17">
              <a:extLst>
                <a:ext uri="{FF2B5EF4-FFF2-40B4-BE49-F238E27FC236}">
                  <a16:creationId xmlns:a16="http://schemas.microsoft.com/office/drawing/2014/main" id="{10799A30-0FBF-A1C1-1B3A-AF121AA877CE}"/>
                </a:ext>
              </a:extLst>
            </p:cNvPr>
            <p:cNvSpPr/>
            <p:nvPr/>
          </p:nvSpPr>
          <p:spPr>
            <a:xfrm>
              <a:off x="9441641" y="635754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6" name="流程图: 接点 17">
              <a:extLst>
                <a:ext uri="{FF2B5EF4-FFF2-40B4-BE49-F238E27FC236}">
                  <a16:creationId xmlns:a16="http://schemas.microsoft.com/office/drawing/2014/main" id="{B40D3C0A-9E94-3B57-FD20-7806FA4F67C4}"/>
                </a:ext>
              </a:extLst>
            </p:cNvPr>
            <p:cNvSpPr/>
            <p:nvPr/>
          </p:nvSpPr>
          <p:spPr>
            <a:xfrm>
              <a:off x="9585722" y="633247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7" name="流程图: 接点 17">
              <a:extLst>
                <a:ext uri="{FF2B5EF4-FFF2-40B4-BE49-F238E27FC236}">
                  <a16:creationId xmlns:a16="http://schemas.microsoft.com/office/drawing/2014/main" id="{F9E7D4B0-988D-D69B-E7EB-C961C2C49740}"/>
                </a:ext>
              </a:extLst>
            </p:cNvPr>
            <p:cNvSpPr/>
            <p:nvPr/>
          </p:nvSpPr>
          <p:spPr>
            <a:xfrm>
              <a:off x="9720838" y="6260493"/>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8" name="流程图: 接点 17">
              <a:extLst>
                <a:ext uri="{FF2B5EF4-FFF2-40B4-BE49-F238E27FC236}">
                  <a16:creationId xmlns:a16="http://schemas.microsoft.com/office/drawing/2014/main" id="{FA99D8CF-7EAA-21BB-1FF6-E8415D850796}"/>
                </a:ext>
              </a:extLst>
            </p:cNvPr>
            <p:cNvSpPr/>
            <p:nvPr/>
          </p:nvSpPr>
          <p:spPr>
            <a:xfrm>
              <a:off x="9835077" y="616844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399" name="流程图: 接点 17">
              <a:extLst>
                <a:ext uri="{FF2B5EF4-FFF2-40B4-BE49-F238E27FC236}">
                  <a16:creationId xmlns:a16="http://schemas.microsoft.com/office/drawing/2014/main" id="{8EDAA1B4-5106-228E-247E-B08737B0891C}"/>
                </a:ext>
              </a:extLst>
            </p:cNvPr>
            <p:cNvSpPr/>
            <p:nvPr/>
          </p:nvSpPr>
          <p:spPr>
            <a:xfrm>
              <a:off x="9969259" y="609846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00" name="流程图: 接点 17">
              <a:extLst>
                <a:ext uri="{FF2B5EF4-FFF2-40B4-BE49-F238E27FC236}">
                  <a16:creationId xmlns:a16="http://schemas.microsoft.com/office/drawing/2014/main" id="{E8443E34-FF0A-28C6-09AE-DE7907C5FDC6}"/>
                </a:ext>
              </a:extLst>
            </p:cNvPr>
            <p:cNvSpPr/>
            <p:nvPr/>
          </p:nvSpPr>
          <p:spPr>
            <a:xfrm>
              <a:off x="10123550" y="6098467"/>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97280" name="流程图: 接点 17">
              <a:extLst>
                <a:ext uri="{FF2B5EF4-FFF2-40B4-BE49-F238E27FC236}">
                  <a16:creationId xmlns:a16="http://schemas.microsoft.com/office/drawing/2014/main" id="{1D0FEC25-3450-F96A-4BB4-E2CA0E83F452}"/>
                </a:ext>
              </a:extLst>
            </p:cNvPr>
            <p:cNvSpPr/>
            <p:nvPr/>
          </p:nvSpPr>
          <p:spPr>
            <a:xfrm>
              <a:off x="10264286" y="6143626"/>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97281" name="流程图: 接点 17">
              <a:extLst>
                <a:ext uri="{FF2B5EF4-FFF2-40B4-BE49-F238E27FC236}">
                  <a16:creationId xmlns:a16="http://schemas.microsoft.com/office/drawing/2014/main" id="{E82CD3EB-EFA6-DBC4-AA1A-B8747B6F14AF}"/>
                </a:ext>
              </a:extLst>
            </p:cNvPr>
            <p:cNvSpPr/>
            <p:nvPr/>
          </p:nvSpPr>
          <p:spPr>
            <a:xfrm>
              <a:off x="10388348" y="622243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97282" name="流程图: 接点 17">
              <a:extLst>
                <a:ext uri="{FF2B5EF4-FFF2-40B4-BE49-F238E27FC236}">
                  <a16:creationId xmlns:a16="http://schemas.microsoft.com/office/drawing/2014/main" id="{93727B1B-FB85-65D3-BF7E-9FDB1042B779}"/>
                </a:ext>
              </a:extLst>
            </p:cNvPr>
            <p:cNvSpPr/>
            <p:nvPr/>
          </p:nvSpPr>
          <p:spPr>
            <a:xfrm>
              <a:off x="10529084" y="625536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97283" name="流程图: 接点 17">
              <a:extLst>
                <a:ext uri="{FF2B5EF4-FFF2-40B4-BE49-F238E27FC236}">
                  <a16:creationId xmlns:a16="http://schemas.microsoft.com/office/drawing/2014/main" id="{75FB6AB8-EF82-30FE-A621-4D19B1AEA33E}"/>
                </a:ext>
              </a:extLst>
            </p:cNvPr>
            <p:cNvSpPr/>
            <p:nvPr/>
          </p:nvSpPr>
          <p:spPr>
            <a:xfrm>
              <a:off x="10680688" y="6227035"/>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97284" name="流程图: 接点 17">
              <a:extLst>
                <a:ext uri="{FF2B5EF4-FFF2-40B4-BE49-F238E27FC236}">
                  <a16:creationId xmlns:a16="http://schemas.microsoft.com/office/drawing/2014/main" id="{0A8D30FF-91AA-4BC5-3CC6-57F99F4A5A14}"/>
                </a:ext>
              </a:extLst>
            </p:cNvPr>
            <p:cNvSpPr/>
            <p:nvPr/>
          </p:nvSpPr>
          <p:spPr>
            <a:xfrm>
              <a:off x="10923778" y="6074000"/>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097285" name="流程图: 接点 17">
              <a:extLst>
                <a:ext uri="{FF2B5EF4-FFF2-40B4-BE49-F238E27FC236}">
                  <a16:creationId xmlns:a16="http://schemas.microsoft.com/office/drawing/2014/main" id="{F4A7956C-188A-A467-06E5-F74C6B460538}"/>
                </a:ext>
              </a:extLst>
            </p:cNvPr>
            <p:cNvSpPr/>
            <p:nvPr/>
          </p:nvSpPr>
          <p:spPr>
            <a:xfrm>
              <a:off x="10807444" y="6164908"/>
              <a:ext cx="153035" cy="153035"/>
            </a:xfrm>
            <a:prstGeom prst="flowChart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16" name="标题 1"/>
          <p:cNvSpPr>
            <a:spLocks noGrp="1"/>
          </p:cNvSpPr>
          <p:nvPr>
            <p:ph type="title"/>
          </p:nvPr>
        </p:nvSpPr>
        <p:spPr>
          <a:xfrm>
            <a:off x="-5084" y="-143435"/>
            <a:ext cx="12192000" cy="1325563"/>
          </a:xfrm>
        </p:spPr>
        <p:txBody>
          <a:bodyPr>
            <a:normAutofit/>
          </a:bodyPr>
          <a:lstStyle/>
          <a:p>
            <a:pPr algn="ctr"/>
            <a:r>
              <a:rPr lang="en-US" altLang="zh-CN" sz="4000" b="1" dirty="0">
                <a:latin typeface="Arial" panose="020B0604020202020204" pitchFamily="34" charset="0"/>
                <a:ea typeface="SimHei" panose="02010609060101010101" pitchFamily="49" charset="-122"/>
                <a:cs typeface="Arial" panose="020B0604020202020204" pitchFamily="34" charset="0"/>
              </a:rPr>
              <a:t>1.4.1</a:t>
            </a:r>
            <a:r>
              <a:rPr lang="zh-CN" altLang="en-US" sz="4000" b="1" dirty="0">
                <a:latin typeface="Arial" panose="020B0604020202020204" pitchFamily="34" charset="0"/>
                <a:ea typeface="SimHei" panose="02010609060101010101" pitchFamily="49" charset="-122"/>
                <a:cs typeface="Arial" panose="020B0604020202020204" pitchFamily="34" charset="0"/>
              </a:rPr>
              <a:t> 线形</a:t>
            </a:r>
            <a:r>
              <a:rPr lang="zh-CN_#Hans" altLang="en-US" sz="4000" b="1" dirty="0">
                <a:latin typeface="Arial" panose="020B0604020202020204" pitchFamily="34" charset="0"/>
                <a:ea typeface="SimHei" panose="02010609060101010101" pitchFamily="49" charset="-122"/>
                <a:cs typeface="Arial" panose="020B0604020202020204" pitchFamily="34" charset="0"/>
              </a:rPr>
              <a:t>高分子</a:t>
            </a:r>
            <a:endParaRPr lang="zh-CN" altLang="en-US" sz="4000" dirty="0">
              <a:latin typeface="Arial" panose="020B0604020202020204" pitchFamily="34" charset="0"/>
              <a:cs typeface="Arial" panose="020B0604020202020204" pitchFamily="34" charset="0"/>
            </a:endParaRPr>
          </a:p>
        </p:txBody>
      </p:sp>
      <p:sp>
        <p:nvSpPr>
          <p:cNvPr id="1049417" name="矩形 11"/>
          <p:cNvSpPr/>
          <p:nvPr/>
        </p:nvSpPr>
        <p:spPr>
          <a:xfrm>
            <a:off x="486379" y="949117"/>
            <a:ext cx="11561661" cy="57458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生活中的线形高分子（</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Linear polymer</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endParaRPr>
          </a:p>
        </p:txBody>
      </p:sp>
      <p:grpSp>
        <p:nvGrpSpPr>
          <p:cNvPr id="2" name="Group 1">
            <a:extLst>
              <a:ext uri="{FF2B5EF4-FFF2-40B4-BE49-F238E27FC236}">
                <a16:creationId xmlns:a16="http://schemas.microsoft.com/office/drawing/2014/main" id="{9BA85474-02D0-6C4F-C7F2-A35F4FBBD021}"/>
              </a:ext>
            </a:extLst>
          </p:cNvPr>
          <p:cNvGrpSpPr/>
          <p:nvPr/>
        </p:nvGrpSpPr>
        <p:grpSpPr>
          <a:xfrm>
            <a:off x="486379" y="1797163"/>
            <a:ext cx="11317877" cy="4699691"/>
            <a:chOff x="493664" y="1714036"/>
            <a:chExt cx="11317877" cy="4699691"/>
          </a:xfrm>
        </p:grpSpPr>
        <p:graphicFrame>
          <p:nvGraphicFramePr>
            <p:cNvPr id="4194327" name="对象 3"/>
            <p:cNvGraphicFramePr>
              <a:graphicFrameLocks noChangeAspect="1"/>
            </p:cNvGraphicFramePr>
            <p:nvPr>
              <p:extLst/>
            </p:nvPr>
          </p:nvGraphicFramePr>
          <p:xfrm>
            <a:off x="1771650" y="3095625"/>
            <a:ext cx="1897063" cy="463550"/>
          </p:xfrm>
          <a:graphic>
            <a:graphicData uri="http://schemas.openxmlformats.org/presentationml/2006/ole">
              <mc:AlternateContent xmlns:mc="http://schemas.openxmlformats.org/markup-compatibility/2006">
                <mc:Choice xmlns:v="urn:schemas-microsoft-com:vml" Requires="v">
                  <p:oleObj spid="_x0000_s7188" name="CS ChemDraw Drawing" r:id="rId4" imgW="1415016" imgH="345040" progId="ChemDraw.Document.6.0">
                    <p:embed/>
                  </p:oleObj>
                </mc:Choice>
                <mc:Fallback>
                  <p:oleObj name="CS ChemDraw Drawing" r:id="rId4" imgW="1415016" imgH="345040" progId="ChemDraw.Document.6.0">
                    <p:embed/>
                    <p:pic>
                      <p:nvPicPr>
                        <p:cNvPr id="4194327" name="对象 3"/>
                        <p:cNvPicPr>
                          <a:picLocks/>
                        </p:cNvPicPr>
                        <p:nvPr/>
                      </p:nvPicPr>
                      <p:blipFill>
                        <a:blip r:embed="rId5"/>
                        <a:stretch>
                          <a:fillRect/>
                        </a:stretch>
                      </p:blipFill>
                      <p:spPr>
                        <a:xfrm>
                          <a:off x="1771650" y="3095625"/>
                          <a:ext cx="1897063" cy="463550"/>
                        </a:xfrm>
                        <a:prstGeom prst="rect">
                          <a:avLst/>
                        </a:prstGeom>
                      </p:spPr>
                    </p:pic>
                  </p:oleObj>
                </mc:Fallback>
              </mc:AlternateContent>
            </a:graphicData>
          </a:graphic>
        </p:graphicFrame>
        <p:graphicFrame>
          <p:nvGraphicFramePr>
            <p:cNvPr id="4194328" name="对象 10"/>
            <p:cNvGraphicFramePr>
              <a:graphicFrameLocks noChangeAspect="1"/>
            </p:cNvGraphicFramePr>
            <p:nvPr>
              <p:extLst/>
            </p:nvPr>
          </p:nvGraphicFramePr>
          <p:xfrm>
            <a:off x="1955606" y="4781235"/>
            <a:ext cx="1754000" cy="1629840"/>
          </p:xfrm>
          <a:graphic>
            <a:graphicData uri="http://schemas.openxmlformats.org/presentationml/2006/ole">
              <mc:AlternateContent xmlns:mc="http://schemas.openxmlformats.org/markup-compatibility/2006">
                <mc:Choice xmlns:v="urn:schemas-microsoft-com:vml" Requires="v">
                  <p:oleObj spid="_x0000_s7189" name="CS ChemDraw Drawing" r:id="rId6" imgW="1412313" imgH="1313517" progId="ChemDraw.Document.6.0">
                    <p:embed/>
                  </p:oleObj>
                </mc:Choice>
                <mc:Fallback>
                  <p:oleObj name="CS ChemDraw Drawing" r:id="rId6" imgW="1412313" imgH="1313517" progId="ChemDraw.Document.6.0">
                    <p:embed/>
                    <p:pic>
                      <p:nvPicPr>
                        <p:cNvPr id="4194328" name="对象 10"/>
                        <p:cNvPicPr>
                          <a:picLocks/>
                        </p:cNvPicPr>
                        <p:nvPr/>
                      </p:nvPicPr>
                      <p:blipFill>
                        <a:blip r:embed="rId7"/>
                        <a:stretch>
                          <a:fillRect/>
                        </a:stretch>
                      </p:blipFill>
                      <p:spPr>
                        <a:xfrm>
                          <a:off x="1955606" y="4781235"/>
                          <a:ext cx="1754000" cy="1629840"/>
                        </a:xfrm>
                        <a:prstGeom prst="rect">
                          <a:avLst/>
                        </a:prstGeom>
                      </p:spPr>
                    </p:pic>
                  </p:oleObj>
                </mc:Fallback>
              </mc:AlternateContent>
            </a:graphicData>
          </a:graphic>
        </p:graphicFrame>
        <p:graphicFrame>
          <p:nvGraphicFramePr>
            <p:cNvPr id="4194329" name="对象 12"/>
            <p:cNvGraphicFramePr>
              <a:graphicFrameLocks noChangeAspect="1"/>
            </p:cNvGraphicFramePr>
            <p:nvPr>
              <p:extLst/>
            </p:nvPr>
          </p:nvGraphicFramePr>
          <p:xfrm>
            <a:off x="9828427" y="4235235"/>
            <a:ext cx="1727586" cy="2109984"/>
          </p:xfrm>
          <a:graphic>
            <a:graphicData uri="http://schemas.openxmlformats.org/presentationml/2006/ole">
              <mc:AlternateContent xmlns:mc="http://schemas.openxmlformats.org/markup-compatibility/2006">
                <mc:Choice xmlns:v="urn:schemas-microsoft-com:vml" Requires="v">
                  <p:oleObj spid="_x0000_s7190" name="CS ChemDraw Drawing" r:id="rId8" imgW="1412663" imgH="1724997" progId="ChemDraw.Document.6.0">
                    <p:embed/>
                  </p:oleObj>
                </mc:Choice>
                <mc:Fallback>
                  <p:oleObj name="CS ChemDraw Drawing" r:id="rId8" imgW="1412663" imgH="1724997" progId="ChemDraw.Document.6.0">
                    <p:embed/>
                    <p:pic>
                      <p:nvPicPr>
                        <p:cNvPr id="4194329" name="对象 12"/>
                        <p:cNvPicPr>
                          <a:picLocks/>
                        </p:cNvPicPr>
                        <p:nvPr/>
                      </p:nvPicPr>
                      <p:blipFill>
                        <a:blip r:embed="rId9"/>
                        <a:stretch>
                          <a:fillRect/>
                        </a:stretch>
                      </p:blipFill>
                      <p:spPr>
                        <a:xfrm>
                          <a:off x="9828427" y="4235235"/>
                          <a:ext cx="1727586" cy="2109984"/>
                        </a:xfrm>
                        <a:prstGeom prst="rect">
                          <a:avLst/>
                        </a:prstGeom>
                      </p:spPr>
                    </p:pic>
                  </p:oleObj>
                </mc:Fallback>
              </mc:AlternateContent>
            </a:graphicData>
          </a:graphic>
        </p:graphicFrame>
        <p:graphicFrame>
          <p:nvGraphicFramePr>
            <p:cNvPr id="4194330" name="对象 16"/>
            <p:cNvGraphicFramePr>
              <a:graphicFrameLocks noChangeAspect="1"/>
            </p:cNvGraphicFramePr>
            <p:nvPr>
              <p:extLst/>
            </p:nvPr>
          </p:nvGraphicFramePr>
          <p:xfrm>
            <a:off x="8483826" y="3439941"/>
            <a:ext cx="2992284" cy="445870"/>
          </p:xfrm>
          <a:graphic>
            <a:graphicData uri="http://schemas.openxmlformats.org/presentationml/2006/ole">
              <mc:AlternateContent xmlns:mc="http://schemas.openxmlformats.org/markup-compatibility/2006">
                <mc:Choice xmlns:v="urn:schemas-microsoft-com:vml" Requires="v">
                  <p:oleObj spid="_x0000_s7191" name="CS ChemDraw Drawing" r:id="rId10" imgW="2397119" imgH="357946" progId="ChemDraw.Document.6.0">
                    <p:embed/>
                  </p:oleObj>
                </mc:Choice>
                <mc:Fallback>
                  <p:oleObj name="CS ChemDraw Drawing" r:id="rId10" imgW="2397119" imgH="357946" progId="ChemDraw.Document.6.0">
                    <p:embed/>
                    <p:pic>
                      <p:nvPicPr>
                        <p:cNvPr id="4194330" name="对象 16"/>
                        <p:cNvPicPr>
                          <a:picLocks/>
                        </p:cNvPicPr>
                        <p:nvPr/>
                      </p:nvPicPr>
                      <p:blipFill>
                        <a:blip r:embed="rId11"/>
                        <a:stretch>
                          <a:fillRect/>
                        </a:stretch>
                      </p:blipFill>
                      <p:spPr>
                        <a:xfrm>
                          <a:off x="8483826" y="3439941"/>
                          <a:ext cx="2992284" cy="445870"/>
                        </a:xfrm>
                        <a:prstGeom prst="rect">
                          <a:avLst/>
                        </a:prstGeom>
                      </p:spPr>
                    </p:pic>
                  </p:oleObj>
                </mc:Fallback>
              </mc:AlternateContent>
            </a:graphicData>
          </a:graphic>
        </p:graphicFrame>
        <p:graphicFrame>
          <p:nvGraphicFramePr>
            <p:cNvPr id="4194331" name="对象 17"/>
            <p:cNvGraphicFramePr>
              <a:graphicFrameLocks noChangeAspect="1"/>
            </p:cNvGraphicFramePr>
            <p:nvPr>
              <p:extLst/>
            </p:nvPr>
          </p:nvGraphicFramePr>
          <p:xfrm>
            <a:off x="5172039" y="5069139"/>
            <a:ext cx="2055986" cy="1137480"/>
          </p:xfrm>
          <a:graphic>
            <a:graphicData uri="http://schemas.openxmlformats.org/presentationml/2006/ole">
              <mc:AlternateContent xmlns:mc="http://schemas.openxmlformats.org/markup-compatibility/2006">
                <mc:Choice xmlns:v="urn:schemas-microsoft-com:vml" Requires="v">
                  <p:oleObj spid="_x0000_s7192" name="CS ChemDraw Drawing" r:id="rId12" imgW="1683790" imgH="931078" progId="ChemDraw.Document.6.0">
                    <p:embed/>
                  </p:oleObj>
                </mc:Choice>
                <mc:Fallback>
                  <p:oleObj name="CS ChemDraw Drawing" r:id="rId12" imgW="1683790" imgH="931078" progId="ChemDraw.Document.6.0">
                    <p:embed/>
                    <p:pic>
                      <p:nvPicPr>
                        <p:cNvPr id="4194331" name="对象 17"/>
                        <p:cNvPicPr>
                          <a:picLocks/>
                        </p:cNvPicPr>
                        <p:nvPr/>
                      </p:nvPicPr>
                      <p:blipFill>
                        <a:blip r:embed="rId13"/>
                        <a:stretch>
                          <a:fillRect/>
                        </a:stretch>
                      </p:blipFill>
                      <p:spPr>
                        <a:xfrm>
                          <a:off x="5172039" y="5069139"/>
                          <a:ext cx="2055986" cy="1137480"/>
                        </a:xfrm>
                        <a:prstGeom prst="rect">
                          <a:avLst/>
                        </a:prstGeom>
                      </p:spPr>
                    </p:pic>
                  </p:oleObj>
                </mc:Fallback>
              </mc:AlternateContent>
            </a:graphicData>
          </a:graphic>
        </p:graphicFrame>
        <p:pic>
          <p:nvPicPr>
            <p:cNvPr id="2097346" name="Picture 157" descr="防弹衣(2级)，FDY2R-FY01 - 天津方圆警用装备制造有限公司"/>
            <p:cNvPicPr>
              <a:picLocks noChangeAspect="1" noChangeArrowheads="1"/>
            </p:cNvPicPr>
            <p:nvPr/>
          </p:nvPicPr>
          <p:blipFill rotWithShape="1">
            <a:blip r:embed="rId14"/>
            <a:srcRect l="24537" t="20103" r="14591" b="5568"/>
            <a:stretch>
              <a:fillRect/>
            </a:stretch>
          </p:blipFill>
          <p:spPr bwMode="auto">
            <a:xfrm>
              <a:off x="630339" y="1805712"/>
              <a:ext cx="1173572" cy="2146501"/>
            </a:xfrm>
            <a:prstGeom prst="rect">
              <a:avLst/>
            </a:prstGeom>
            <a:noFill/>
          </p:spPr>
        </p:pic>
        <p:sp>
          <p:nvSpPr>
            <p:cNvPr id="1049418" name="TextBox 2"/>
            <p:cNvSpPr txBox="1"/>
            <p:nvPr/>
          </p:nvSpPr>
          <p:spPr>
            <a:xfrm>
              <a:off x="1941133" y="2021698"/>
              <a:ext cx="15696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高密度聚乙烯</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防弹衣</a:t>
              </a:r>
            </a:p>
          </p:txBody>
        </p:sp>
        <p:pic>
          <p:nvPicPr>
            <p:cNvPr id="2097347" name="Picture 159" descr="水盆塑料哪种牌子比较好 大水盆塑料超大特大价格"/>
            <p:cNvPicPr>
              <a:picLocks noChangeAspect="1" noChangeArrowheads="1"/>
            </p:cNvPicPr>
            <p:nvPr/>
          </p:nvPicPr>
          <p:blipFill rotWithShape="1">
            <a:blip r:embed="rId15"/>
            <a:srcRect l="8386" t="26515" r="7163" b="20081"/>
            <a:stretch>
              <a:fillRect/>
            </a:stretch>
          </p:blipFill>
          <p:spPr bwMode="auto">
            <a:xfrm>
              <a:off x="4137919" y="2047602"/>
              <a:ext cx="1776926" cy="1123659"/>
            </a:xfrm>
            <a:prstGeom prst="rect">
              <a:avLst/>
            </a:prstGeom>
            <a:noFill/>
          </p:spPr>
        </p:pic>
        <p:sp>
          <p:nvSpPr>
            <p:cNvPr id="1049419" name="TextBox 5"/>
            <p:cNvSpPr txBox="1"/>
            <p:nvPr/>
          </p:nvSpPr>
          <p:spPr>
            <a:xfrm>
              <a:off x="5858764" y="1981947"/>
              <a:ext cx="107564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聚丙烯塑料盆</a:t>
              </a:r>
            </a:p>
          </p:txBody>
        </p:sp>
        <p:graphicFrame>
          <p:nvGraphicFramePr>
            <p:cNvPr id="4194332" name="对象 6"/>
            <p:cNvGraphicFramePr>
              <a:graphicFrameLocks noChangeAspect="1"/>
            </p:cNvGraphicFramePr>
            <p:nvPr>
              <p:extLst/>
            </p:nvPr>
          </p:nvGraphicFramePr>
          <p:xfrm>
            <a:off x="5151368" y="3066741"/>
            <a:ext cx="1829062" cy="826160"/>
          </p:xfrm>
          <a:graphic>
            <a:graphicData uri="http://schemas.openxmlformats.org/presentationml/2006/ole">
              <mc:AlternateContent xmlns:mc="http://schemas.openxmlformats.org/markup-compatibility/2006">
                <mc:Choice xmlns:v="urn:schemas-microsoft-com:vml" Requires="v">
                  <p:oleObj spid="_x0000_s7193" name="CS ChemDraw Drawing" r:id="rId16" imgW="1412313" imgH="638214" progId="ChemDraw.Document.6.0">
                    <p:embed/>
                  </p:oleObj>
                </mc:Choice>
                <mc:Fallback>
                  <p:oleObj name="CS ChemDraw Drawing" r:id="rId16" imgW="1412313" imgH="638214" progId="ChemDraw.Document.6.0">
                    <p:embed/>
                    <p:pic>
                      <p:nvPicPr>
                        <p:cNvPr id="4194332" name="对象 6"/>
                        <p:cNvPicPr>
                          <a:picLocks/>
                        </p:cNvPicPr>
                        <p:nvPr/>
                      </p:nvPicPr>
                      <p:blipFill>
                        <a:blip r:embed="rId17"/>
                        <a:stretch>
                          <a:fillRect/>
                        </a:stretch>
                      </p:blipFill>
                      <p:spPr>
                        <a:xfrm>
                          <a:off x="5151368" y="3066741"/>
                          <a:ext cx="1829062" cy="826160"/>
                        </a:xfrm>
                        <a:prstGeom prst="rect">
                          <a:avLst/>
                        </a:prstGeom>
                      </p:spPr>
                    </p:pic>
                  </p:oleObj>
                </mc:Fallback>
              </mc:AlternateContent>
            </a:graphicData>
          </a:graphic>
        </p:graphicFrame>
        <p:pic>
          <p:nvPicPr>
            <p:cNvPr id="2097349" name="Picture 161" descr="2号泡沫箱_定制泡沫，保丽龙成型，EPP包装, 东莞泡沫厂，深圳保丽龙厂，泡沫批发，东莞发泡胶厂，东莞保丽龙生产厂家—东莞市富兴包装材料有限公司"/>
            <p:cNvPicPr>
              <a:picLocks noChangeAspect="1" noChangeArrowheads="1"/>
            </p:cNvPicPr>
            <p:nvPr/>
          </p:nvPicPr>
          <p:blipFill rotWithShape="1">
            <a:blip r:embed="rId18"/>
            <a:srcRect r="7524"/>
            <a:stretch/>
          </p:blipFill>
          <p:spPr bwMode="auto">
            <a:xfrm>
              <a:off x="561853" y="4558209"/>
              <a:ext cx="1357037" cy="1232336"/>
            </a:xfrm>
            <a:prstGeom prst="rect">
              <a:avLst/>
            </a:prstGeom>
            <a:noFill/>
          </p:spPr>
        </p:pic>
        <p:sp>
          <p:nvSpPr>
            <p:cNvPr id="1049420" name="TextBox 7"/>
            <p:cNvSpPr txBox="1"/>
            <p:nvPr/>
          </p:nvSpPr>
          <p:spPr>
            <a:xfrm>
              <a:off x="2357844" y="4137400"/>
              <a:ext cx="11502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聚苯乙烯泡沫盒</a:t>
              </a:r>
            </a:p>
          </p:txBody>
        </p:sp>
        <p:pic>
          <p:nvPicPr>
            <p:cNvPr id="2097350" name="Picture 163" descr="XN322矿用聚氨酯填充轮胎_山东灵犀院科技发展股份有限公司"/>
            <p:cNvPicPr>
              <a:picLocks noChangeAspect="1" noChangeArrowheads="1"/>
            </p:cNvPicPr>
            <p:nvPr/>
          </p:nvPicPr>
          <p:blipFill rotWithShape="1">
            <a:blip r:embed="rId19"/>
            <a:srcRect l="12573" t="19238" r="12199" b="11975"/>
            <a:stretch>
              <a:fillRect/>
            </a:stretch>
          </p:blipFill>
          <p:spPr bwMode="auto">
            <a:xfrm>
              <a:off x="7899541" y="1959682"/>
              <a:ext cx="1618860" cy="1480259"/>
            </a:xfrm>
            <a:prstGeom prst="rect">
              <a:avLst/>
            </a:prstGeom>
            <a:noFill/>
          </p:spPr>
        </p:pic>
        <p:sp>
          <p:nvSpPr>
            <p:cNvPr id="1049421" name="TextBox 11"/>
            <p:cNvSpPr txBox="1"/>
            <p:nvPr/>
          </p:nvSpPr>
          <p:spPr>
            <a:xfrm>
              <a:off x="9572899" y="2232631"/>
              <a:ext cx="22386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顺式</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聚丁二烯橡胶</a:t>
              </a:r>
            </a:p>
          </p:txBody>
        </p:sp>
        <p:sp>
          <p:nvSpPr>
            <p:cNvPr id="1049422" name="Rectangle 13"/>
            <p:cNvSpPr/>
            <p:nvPr/>
          </p:nvSpPr>
          <p:spPr>
            <a:xfrm>
              <a:off x="505967" y="1714036"/>
              <a:ext cx="3216433" cy="231265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423" name="Rectangle 15"/>
            <p:cNvSpPr/>
            <p:nvPr/>
          </p:nvSpPr>
          <p:spPr>
            <a:xfrm>
              <a:off x="493664" y="4098423"/>
              <a:ext cx="3216433" cy="231265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424" name="Rectangle 18"/>
            <p:cNvSpPr/>
            <p:nvPr/>
          </p:nvSpPr>
          <p:spPr>
            <a:xfrm>
              <a:off x="4032245" y="1722636"/>
              <a:ext cx="3216433" cy="231265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425" name="Rectangle 19"/>
            <p:cNvSpPr/>
            <p:nvPr/>
          </p:nvSpPr>
          <p:spPr>
            <a:xfrm>
              <a:off x="7553694" y="1722636"/>
              <a:ext cx="4153506" cy="231265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2097351" name="Picture 165" descr="pla一次性杯子 可降解塑料奶茶杯 冷饮杯 580ml(20oz)"/>
            <p:cNvPicPr>
              <a:picLocks noChangeAspect="1" noChangeArrowheads="1"/>
            </p:cNvPicPr>
            <p:nvPr/>
          </p:nvPicPr>
          <p:blipFill rotWithShape="1">
            <a:blip r:embed="rId20"/>
            <a:srcRect l="50030" t="23097"/>
            <a:stretch>
              <a:fillRect/>
            </a:stretch>
          </p:blipFill>
          <p:spPr bwMode="auto">
            <a:xfrm>
              <a:off x="4114115" y="4515366"/>
              <a:ext cx="1057924" cy="1628118"/>
            </a:xfrm>
            <a:prstGeom prst="rect">
              <a:avLst/>
            </a:prstGeom>
            <a:noFill/>
          </p:spPr>
        </p:pic>
        <p:sp>
          <p:nvSpPr>
            <p:cNvPr id="1049426" name="TextBox 20"/>
            <p:cNvSpPr txBox="1"/>
            <p:nvPr/>
          </p:nvSpPr>
          <p:spPr>
            <a:xfrm>
              <a:off x="5781661" y="4302792"/>
              <a:ext cx="11502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可降解塑料聚乳酸</a:t>
              </a:r>
            </a:p>
          </p:txBody>
        </p:sp>
        <p:sp>
          <p:nvSpPr>
            <p:cNvPr id="1049427" name="Rectangle 21"/>
            <p:cNvSpPr/>
            <p:nvPr/>
          </p:nvSpPr>
          <p:spPr>
            <a:xfrm>
              <a:off x="3958526" y="4098423"/>
              <a:ext cx="3216433" cy="231265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2097352" name="Picture 167" descr="亚克力板 - 搜狗百科"/>
            <p:cNvPicPr>
              <a:picLocks noChangeAspect="1" noChangeArrowheads="1"/>
            </p:cNvPicPr>
            <p:nvPr/>
          </p:nvPicPr>
          <p:blipFill>
            <a:blip r:embed="rId21"/>
            <a:srcRect/>
            <a:stretch>
              <a:fillRect/>
            </a:stretch>
          </p:blipFill>
          <p:spPr bwMode="auto">
            <a:xfrm>
              <a:off x="7958432" y="4313304"/>
              <a:ext cx="1816405" cy="1452855"/>
            </a:xfrm>
            <a:prstGeom prst="rect">
              <a:avLst/>
            </a:prstGeom>
            <a:noFill/>
          </p:spPr>
        </p:pic>
        <p:sp>
          <p:nvSpPr>
            <p:cNvPr id="1049428" name="TextBox 22"/>
            <p:cNvSpPr txBox="1"/>
            <p:nvPr/>
          </p:nvSpPr>
          <p:spPr>
            <a:xfrm>
              <a:off x="8261481" y="5884936"/>
              <a:ext cx="20004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有机玻璃</a:t>
              </a:r>
            </a:p>
          </p:txBody>
        </p:sp>
        <p:sp>
          <p:nvSpPr>
            <p:cNvPr id="1049429" name="Rectangle 23"/>
            <p:cNvSpPr/>
            <p:nvPr/>
          </p:nvSpPr>
          <p:spPr>
            <a:xfrm>
              <a:off x="7553694" y="4101075"/>
              <a:ext cx="4153506" cy="231265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49" name="矩形 11"/>
          <p:cNvSpPr/>
          <p:nvPr/>
        </p:nvSpPr>
        <p:spPr>
          <a:xfrm>
            <a:off x="556042" y="846357"/>
            <a:ext cx="11051072" cy="111376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a:ea typeface="黑体"/>
                <a:cs typeface="Times New Roman"/>
              </a:rPr>
              <a:t>高密度聚乙烯</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a:rPr>
              <a:t>是一类典型的线形聚合物，是一种常用的热塑性塑料。线形结构使聚合物链能紧密地排列，从而形成高结晶度的材料。</a:t>
            </a:r>
          </a:p>
        </p:txBody>
      </p:sp>
      <p:sp>
        <p:nvSpPr>
          <p:cNvPr id="1049450" name="标题 1"/>
          <p:cNvSpPr>
            <a:spLocks noGrp="1"/>
          </p:cNvSpPr>
          <p:nvPr>
            <p:ph type="title"/>
          </p:nvPr>
        </p:nvSpPr>
        <p:spPr>
          <a:xfrm>
            <a:off x="-5084" y="-143435"/>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高密度聚乙烯 （</a:t>
            </a:r>
            <a:r>
              <a:rPr lang="en-US" altLang="zh-CN" sz="4000" b="1" dirty="0">
                <a:latin typeface="Times New Roman" panose="02020603050405020304" pitchFamily="18" charset="0"/>
                <a:ea typeface="SimHei" panose="02010609060101010101" pitchFamily="49" charset="-122"/>
                <a:cs typeface="Times New Roman" panose="02020603050405020304" pitchFamily="18" charset="0"/>
              </a:rPr>
              <a:t>HDPE</a:t>
            </a: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a:t>
            </a:r>
          </a:p>
        </p:txBody>
      </p:sp>
      <p:pic>
        <p:nvPicPr>
          <p:cNvPr id="2097354" name="Picture 32" descr="What Is HDPE? | 10 Benefits of HDPE | Polyfab Display Company"/>
          <p:cNvPicPr>
            <a:picLocks noChangeAspect="1" noChangeArrowheads="1"/>
          </p:cNvPicPr>
          <p:nvPr/>
        </p:nvPicPr>
        <p:blipFill>
          <a:blip r:embed="rId4"/>
          <a:srcRect/>
          <a:stretch>
            <a:fillRect/>
          </a:stretch>
        </p:blipFill>
        <p:spPr bwMode="auto">
          <a:xfrm>
            <a:off x="587827" y="2197923"/>
            <a:ext cx="4474029" cy="4474029"/>
          </a:xfrm>
          <a:prstGeom prst="rect">
            <a:avLst/>
          </a:prstGeom>
          <a:noFill/>
        </p:spPr>
      </p:pic>
      <p:sp>
        <p:nvSpPr>
          <p:cNvPr id="1049451" name="矩形 44"/>
          <p:cNvSpPr/>
          <p:nvPr/>
        </p:nvSpPr>
        <p:spPr>
          <a:xfrm>
            <a:off x="402771" y="2197923"/>
            <a:ext cx="4865915" cy="447402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145781" name="直接连接符 48"/>
          <p:cNvCxnSpPr>
            <a:cxnSpLocks/>
          </p:cNvCxnSpPr>
          <p:nvPr/>
        </p:nvCxnSpPr>
        <p:spPr>
          <a:xfrm>
            <a:off x="5627914" y="322217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049452" name="任意多边形: 形状 51"/>
          <p:cNvSpPr/>
          <p:nvPr/>
        </p:nvSpPr>
        <p:spPr>
          <a:xfrm>
            <a:off x="5736772" y="2308587"/>
            <a:ext cx="5540828" cy="1102222"/>
          </a:xfrm>
          <a:custGeom>
            <a:avLst/>
            <a:gdLst>
              <a:gd name="connsiteX0" fmla="*/ 0 w 5540828"/>
              <a:gd name="connsiteY0" fmla="*/ 738527 h 1102222"/>
              <a:gd name="connsiteX1" fmla="*/ 402771 w 5540828"/>
              <a:gd name="connsiteY1" fmla="*/ 411956 h 1102222"/>
              <a:gd name="connsiteX2" fmla="*/ 925286 w 5540828"/>
              <a:gd name="connsiteY2" fmla="*/ 923584 h 1102222"/>
              <a:gd name="connsiteX3" fmla="*/ 1698171 w 5540828"/>
              <a:gd name="connsiteY3" fmla="*/ 346641 h 1102222"/>
              <a:gd name="connsiteX4" fmla="*/ 1861457 w 5540828"/>
              <a:gd name="connsiteY4" fmla="*/ 1010670 h 1102222"/>
              <a:gd name="connsiteX5" fmla="*/ 2764971 w 5540828"/>
              <a:gd name="connsiteY5" fmla="*/ 662327 h 1102222"/>
              <a:gd name="connsiteX6" fmla="*/ 3450771 w 5540828"/>
              <a:gd name="connsiteY6" fmla="*/ 912698 h 1102222"/>
              <a:gd name="connsiteX7" fmla="*/ 3679371 w 5540828"/>
              <a:gd name="connsiteY7" fmla="*/ 41841 h 1102222"/>
              <a:gd name="connsiteX8" fmla="*/ 4038600 w 5540828"/>
              <a:gd name="connsiteY8" fmla="*/ 205127 h 1102222"/>
              <a:gd name="connsiteX9" fmla="*/ 4245428 w 5540828"/>
              <a:gd name="connsiteY9" fmla="*/ 792956 h 1102222"/>
              <a:gd name="connsiteX10" fmla="*/ 5138057 w 5540828"/>
              <a:gd name="connsiteY10" fmla="*/ 1097756 h 1102222"/>
              <a:gd name="connsiteX11" fmla="*/ 5540828 w 5540828"/>
              <a:gd name="connsiteY11" fmla="*/ 575241 h 110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0828" h="1102222">
                <a:moveTo>
                  <a:pt x="0" y="738527"/>
                </a:moveTo>
                <a:cubicBezTo>
                  <a:pt x="124278" y="559820"/>
                  <a:pt x="248557" y="381113"/>
                  <a:pt x="402771" y="411956"/>
                </a:cubicBezTo>
                <a:cubicBezTo>
                  <a:pt x="556985" y="442799"/>
                  <a:pt x="709386" y="934470"/>
                  <a:pt x="925286" y="923584"/>
                </a:cubicBezTo>
                <a:cubicBezTo>
                  <a:pt x="1141186" y="912698"/>
                  <a:pt x="1542143" y="332127"/>
                  <a:pt x="1698171" y="346641"/>
                </a:cubicBezTo>
                <a:cubicBezTo>
                  <a:pt x="1854199" y="361155"/>
                  <a:pt x="1683657" y="958056"/>
                  <a:pt x="1861457" y="1010670"/>
                </a:cubicBezTo>
                <a:cubicBezTo>
                  <a:pt x="2039257" y="1063284"/>
                  <a:pt x="2500085" y="678656"/>
                  <a:pt x="2764971" y="662327"/>
                </a:cubicBezTo>
                <a:cubicBezTo>
                  <a:pt x="3029857" y="645998"/>
                  <a:pt x="3298371" y="1016112"/>
                  <a:pt x="3450771" y="912698"/>
                </a:cubicBezTo>
                <a:cubicBezTo>
                  <a:pt x="3603171" y="809284"/>
                  <a:pt x="3581400" y="159769"/>
                  <a:pt x="3679371" y="41841"/>
                </a:cubicBezTo>
                <a:cubicBezTo>
                  <a:pt x="3777342" y="-76087"/>
                  <a:pt x="3944257" y="79941"/>
                  <a:pt x="4038600" y="205127"/>
                </a:cubicBezTo>
                <a:cubicBezTo>
                  <a:pt x="4132943" y="330313"/>
                  <a:pt x="4062185" y="644184"/>
                  <a:pt x="4245428" y="792956"/>
                </a:cubicBezTo>
                <a:cubicBezTo>
                  <a:pt x="4428671" y="941728"/>
                  <a:pt x="4922157" y="1134042"/>
                  <a:pt x="5138057" y="1097756"/>
                </a:cubicBezTo>
                <a:cubicBezTo>
                  <a:pt x="5353957" y="1061470"/>
                  <a:pt x="5447392" y="818355"/>
                  <a:pt x="5540828" y="575241"/>
                </a:cubicBezTo>
              </a:path>
            </a:pathLst>
          </a:custGeom>
          <a:noFill/>
          <a:ln w="857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53" name="矩形 59"/>
          <p:cNvSpPr/>
          <p:nvPr/>
        </p:nvSpPr>
        <p:spPr>
          <a:xfrm>
            <a:off x="7913914" y="2725424"/>
            <a:ext cx="1066801" cy="72170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aphicFrame>
        <p:nvGraphicFramePr>
          <p:cNvPr id="4194333" name="对象 54"/>
          <p:cNvGraphicFramePr>
            <a:graphicFrameLocks noChangeAspect="1"/>
          </p:cNvGraphicFramePr>
          <p:nvPr>
            <p:extLst/>
          </p:nvPr>
        </p:nvGraphicFramePr>
        <p:xfrm>
          <a:off x="5824538" y="4516438"/>
          <a:ext cx="5689600" cy="438150"/>
        </p:xfrm>
        <a:graphic>
          <a:graphicData uri="http://schemas.openxmlformats.org/presentationml/2006/ole">
            <mc:AlternateContent xmlns:mc="http://schemas.openxmlformats.org/markup-compatibility/2006">
              <mc:Choice xmlns:v="urn:schemas-microsoft-com:vml" Requires="v">
                <p:oleObj spid="_x0000_s8197" name="CS ChemDraw Drawing" r:id="rId5" imgW="3661546" imgH="281077" progId="ChemDraw.Document.6.0">
                  <p:embed/>
                </p:oleObj>
              </mc:Choice>
              <mc:Fallback>
                <p:oleObj name="CS ChemDraw Drawing" r:id="rId5" imgW="3661546" imgH="281077" progId="ChemDraw.Document.6.0">
                  <p:embed/>
                  <p:pic>
                    <p:nvPicPr>
                      <p:cNvPr id="4194333" name="对象 54"/>
                      <p:cNvPicPr>
                        <a:picLocks/>
                      </p:cNvPicPr>
                      <p:nvPr/>
                    </p:nvPicPr>
                    <p:blipFill>
                      <a:blip r:embed="rId6"/>
                      <a:stretch>
                        <a:fillRect/>
                      </a:stretch>
                    </p:blipFill>
                    <p:spPr>
                      <a:xfrm>
                        <a:off x="5824538" y="4516438"/>
                        <a:ext cx="5689600" cy="438150"/>
                      </a:xfrm>
                      <a:prstGeom prst="rect">
                        <a:avLst/>
                      </a:prstGeom>
                    </p:spPr>
                  </p:pic>
                </p:oleObj>
              </mc:Fallback>
            </mc:AlternateContent>
          </a:graphicData>
        </a:graphic>
      </p:graphicFrame>
      <p:sp>
        <p:nvSpPr>
          <p:cNvPr id="1049454" name="矩形: 圆角 55"/>
          <p:cNvSpPr/>
          <p:nvPr/>
        </p:nvSpPr>
        <p:spPr>
          <a:xfrm>
            <a:off x="5526642" y="3975232"/>
            <a:ext cx="6226629" cy="245859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55" name="文本框 56"/>
          <p:cNvSpPr txBox="1"/>
          <p:nvPr/>
        </p:nvSpPr>
        <p:spPr>
          <a:xfrm>
            <a:off x="7491523" y="4028214"/>
            <a:ext cx="2031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Times New Roman" panose="02020603050405020304" pitchFamily="18" charset="0"/>
              </a:rPr>
              <a:t>聚合物链结构</a:t>
            </a:r>
          </a:p>
        </p:txBody>
      </p:sp>
      <p:cxnSp>
        <p:nvCxnSpPr>
          <p:cNvPr id="3145782" name="直接连接符 58"/>
          <p:cNvCxnSpPr>
            <a:cxnSpLocks/>
          </p:cNvCxnSpPr>
          <p:nvPr/>
        </p:nvCxnSpPr>
        <p:spPr>
          <a:xfrm flipH="1">
            <a:off x="5736772" y="3464382"/>
            <a:ext cx="2153228" cy="550666"/>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5783" name="直接连接符 61"/>
          <p:cNvCxnSpPr>
            <a:cxnSpLocks/>
          </p:cNvCxnSpPr>
          <p:nvPr/>
        </p:nvCxnSpPr>
        <p:spPr>
          <a:xfrm>
            <a:off x="8980715" y="3463867"/>
            <a:ext cx="2534563" cy="511365"/>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097356" name="图片 97282"/>
          <p:cNvPicPr>
            <a:picLocks noChangeAspect="1"/>
          </p:cNvPicPr>
          <p:nvPr/>
        </p:nvPicPr>
        <p:blipFill>
          <a:blip r:embed="rId7"/>
          <a:stretch>
            <a:fillRect/>
          </a:stretch>
        </p:blipFill>
        <p:spPr>
          <a:xfrm>
            <a:off x="6334580" y="5047377"/>
            <a:ext cx="4669973" cy="1198031"/>
          </a:xfrm>
          <a:prstGeom prst="rect">
            <a:avLst/>
          </a:prstGeom>
        </p:spPr>
      </p:pic>
      <p:sp>
        <p:nvSpPr>
          <p:cNvPr id="2" name="Rectangle 1">
            <a:extLst>
              <a:ext uri="{FF2B5EF4-FFF2-40B4-BE49-F238E27FC236}">
                <a16:creationId xmlns:a16="http://schemas.microsoft.com/office/drawing/2014/main" id="{6218183A-85D8-FB62-BF1C-0FCC98C09CF4}"/>
              </a:ext>
            </a:extLst>
          </p:cNvPr>
          <p:cNvSpPr/>
          <p:nvPr/>
        </p:nvSpPr>
        <p:spPr>
          <a:xfrm>
            <a:off x="2078182" y="3759200"/>
            <a:ext cx="1385454" cy="10991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什么是</a:t>
            </a:r>
          </a:p>
        </p:txBody>
      </p:sp>
      <p:sp>
        <p:nvSpPr>
          <p:cNvPr id="3" name="TextBox 2">
            <a:extLst>
              <a:ext uri="{FF2B5EF4-FFF2-40B4-BE49-F238E27FC236}">
                <a16:creationId xmlns:a16="http://schemas.microsoft.com/office/drawing/2014/main" id="{74E9CD77-4082-4441-07A6-364D341760C4}"/>
              </a:ext>
            </a:extLst>
          </p:cNvPr>
          <p:cNvSpPr txBox="1"/>
          <p:nvPr/>
        </p:nvSpPr>
        <p:spPr>
          <a:xfrm>
            <a:off x="2169974" y="3782666"/>
            <a:ext cx="1539061" cy="130317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SimHei" panose="02010609060101010101" pitchFamily="49" charset="-122"/>
                <a:ea typeface="SimHei" panose="02010609060101010101" pitchFamily="49" charset="-122"/>
                <a:cs typeface="Times New Roman" panose="02020603050405020304" pitchFamily="18" charset="0"/>
              </a:rPr>
              <a:t>什么是</a:t>
            </a:r>
            <a:endParaRPr kumimoji="0" lang="en-US" altLang="zh-CN" sz="2800" b="1" i="0" u="none" strike="noStrike" kern="1200" cap="none" spc="0" normalizeH="0" baseline="0" noProof="0" dirty="0">
              <a:ln>
                <a:noFill/>
              </a:ln>
              <a:solidFill>
                <a:srgbClr val="C00000"/>
              </a:solidFill>
              <a:effectLst/>
              <a:uLnTx/>
              <a:uFillTx/>
              <a:latin typeface="SimHei" panose="02010609060101010101" pitchFamily="49" charset="-122"/>
              <a:ea typeface="SimHei"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HDPE</a:t>
            </a: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33" name="矩形 11"/>
          <p:cNvSpPr/>
          <p:nvPr/>
        </p:nvSpPr>
        <p:spPr>
          <a:xfrm>
            <a:off x="362456" y="770605"/>
            <a:ext cx="11648311" cy="1128579"/>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均聚物 （</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Homopolymer</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在连锁聚合中，由一种单体参与的聚合，称作均聚，产物是组成单一的聚合物</a:t>
            </a:r>
          </a:p>
        </p:txBody>
      </p:sp>
      <p:sp>
        <p:nvSpPr>
          <p:cNvPr id="1049434" name="标题 1"/>
          <p:cNvSpPr>
            <a:spLocks noGrp="1"/>
          </p:cNvSpPr>
          <p:nvPr>
            <p:ph type="title"/>
          </p:nvPr>
        </p:nvSpPr>
        <p:spPr>
          <a:xfrm>
            <a:off x="-5084" y="-143435"/>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线形均聚物</a:t>
            </a:r>
          </a:p>
        </p:txBody>
      </p:sp>
      <p:grpSp>
        <p:nvGrpSpPr>
          <p:cNvPr id="410" name="组合 5"/>
          <p:cNvGrpSpPr/>
          <p:nvPr/>
        </p:nvGrpSpPr>
        <p:grpSpPr>
          <a:xfrm>
            <a:off x="4367325" y="1998148"/>
            <a:ext cx="3893196" cy="328345"/>
            <a:chOff x="2289917" y="3999547"/>
            <a:chExt cx="4912072" cy="432707"/>
          </a:xfrm>
        </p:grpSpPr>
        <p:sp>
          <p:nvSpPr>
            <p:cNvPr id="1049435" name="流程图: 接点 2"/>
            <p:cNvSpPr/>
            <p:nvPr/>
          </p:nvSpPr>
          <p:spPr>
            <a:xfrm>
              <a:off x="3187711"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36" name="流程图: 接点 21"/>
            <p:cNvSpPr/>
            <p:nvPr/>
          </p:nvSpPr>
          <p:spPr>
            <a:xfrm>
              <a:off x="2740939"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37" name="流程图: 接点 22"/>
            <p:cNvSpPr/>
            <p:nvPr/>
          </p:nvSpPr>
          <p:spPr>
            <a:xfrm>
              <a:off x="3633568"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38" name="流程图: 接点 24"/>
            <p:cNvSpPr/>
            <p:nvPr/>
          </p:nvSpPr>
          <p:spPr>
            <a:xfrm>
              <a:off x="4537358"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39" name="流程图: 接点 25"/>
            <p:cNvSpPr/>
            <p:nvPr/>
          </p:nvSpPr>
          <p:spPr>
            <a:xfrm>
              <a:off x="4085623"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40" name="流程图: 接点 26"/>
            <p:cNvSpPr/>
            <p:nvPr/>
          </p:nvSpPr>
          <p:spPr>
            <a:xfrm>
              <a:off x="4980121"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41" name="流程图: 接点 27"/>
            <p:cNvSpPr/>
            <p:nvPr/>
          </p:nvSpPr>
          <p:spPr>
            <a:xfrm>
              <a:off x="5426850"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42" name="流程图: 接点 28"/>
            <p:cNvSpPr/>
            <p:nvPr/>
          </p:nvSpPr>
          <p:spPr>
            <a:xfrm>
              <a:off x="5880179"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43" name="流程图: 接点 29"/>
            <p:cNvSpPr/>
            <p:nvPr/>
          </p:nvSpPr>
          <p:spPr>
            <a:xfrm>
              <a:off x="6322693"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44" name="流程图: 接点 30"/>
            <p:cNvSpPr/>
            <p:nvPr/>
          </p:nvSpPr>
          <p:spPr>
            <a:xfrm>
              <a:off x="6769282"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45" name="流程图: 接点 31"/>
            <p:cNvSpPr/>
            <p:nvPr/>
          </p:nvSpPr>
          <p:spPr>
            <a:xfrm>
              <a:off x="2289917" y="3999547"/>
              <a:ext cx="432707" cy="432707"/>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pic>
        <p:nvPicPr>
          <p:cNvPr id="2097353" name="图片 2097167"/>
          <p:cNvPicPr>
            <a:picLocks/>
          </p:cNvPicPr>
          <p:nvPr/>
        </p:nvPicPr>
        <p:blipFill>
          <a:blip r:embed="rId3"/>
          <a:stretch>
            <a:fillRect/>
          </a:stretch>
        </p:blipFill>
        <p:spPr>
          <a:xfrm>
            <a:off x="567851" y="2632025"/>
            <a:ext cx="11118839" cy="362529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59" name="矩形 11"/>
          <p:cNvSpPr/>
          <p:nvPr/>
        </p:nvSpPr>
        <p:spPr>
          <a:xfrm>
            <a:off x="498980" y="888811"/>
            <a:ext cx="11564368" cy="1130246"/>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共聚物（</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 Copolymer </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a:cs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rPr>
              <a:t>：在连锁聚合中，由两种或多种单体参与的聚合，称作（二元）共聚或（多元）共聚，产物是多组分的聚合物</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a:cs typeface="Arial" panose="020B0604020202020204" pitchFamily="34" charset="0"/>
            </a:endParaRPr>
          </a:p>
        </p:txBody>
      </p:sp>
      <p:sp>
        <p:nvSpPr>
          <p:cNvPr id="1049460" name="标题 1"/>
          <p:cNvSpPr>
            <a:spLocks noGrp="1"/>
          </p:cNvSpPr>
          <p:nvPr>
            <p:ph type="title"/>
          </p:nvPr>
        </p:nvSpPr>
        <p:spPr>
          <a:xfrm>
            <a:off x="-5084" y="-143435"/>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线形共聚物</a:t>
            </a:r>
          </a:p>
        </p:txBody>
      </p:sp>
      <p:sp>
        <p:nvSpPr>
          <p:cNvPr id="1049461" name="文本框 7"/>
          <p:cNvSpPr txBox="1"/>
          <p:nvPr/>
        </p:nvSpPr>
        <p:spPr>
          <a:xfrm>
            <a:off x="918290" y="2302344"/>
            <a:ext cx="10929257" cy="265176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通过不同单体的共聚，不需要合成新的单体，就可以获得</a:t>
            </a:r>
            <a:r>
              <a:rPr kumimoji="0"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结构丰富</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的共聚物，有利于降低生产成本。</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共聚物将两种或更多单体的特性结合，通过共聚物的组成和序列分布的控制，共聚物可以</a:t>
            </a:r>
            <a:r>
              <a:rPr kumimoji="0"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具有均聚物所不具备的特殊性能，或兼具多种均聚物的性能。</a:t>
            </a:r>
            <a:endParaRPr kumimoji="0" lang="en-US" altLang="zh-CN"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共聚已成为</a:t>
            </a:r>
            <a:r>
              <a:rPr kumimoji="0"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创造新聚合物</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、开发新材料的主要途径。</a:t>
            </a:r>
          </a:p>
        </p:txBody>
      </p:sp>
      <p:sp>
        <p:nvSpPr>
          <p:cNvPr id="1049462" name="矩形 2"/>
          <p:cNvSpPr/>
          <p:nvPr/>
        </p:nvSpPr>
        <p:spPr>
          <a:xfrm>
            <a:off x="686256" y="5497717"/>
            <a:ext cx="11006323" cy="461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根据聚合物中结构单元的排列情况，主要有</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无规</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交替</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嵌段</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等</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类型。</a:t>
            </a:r>
            <a:endPar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66" name="标题 1"/>
          <p:cNvSpPr>
            <a:spLocks noGrp="1"/>
          </p:cNvSpPr>
          <p:nvPr>
            <p:ph type="title"/>
          </p:nvPr>
        </p:nvSpPr>
        <p:spPr>
          <a:xfrm>
            <a:off x="-5084" y="-143435"/>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线形高分子</a:t>
            </a:r>
            <a:r>
              <a:rPr lang="en-US" altLang="zh-CN" sz="4000" b="1" dirty="0">
                <a:latin typeface="Times New Roman" panose="02020603050405020304" pitchFamily="18" charset="0"/>
                <a:ea typeface="SimHei" panose="02010609060101010101" pitchFamily="49" charset="-122"/>
                <a:cs typeface="Times New Roman" panose="02020603050405020304" pitchFamily="18" charset="0"/>
              </a:rPr>
              <a:t>-</a:t>
            </a: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无规共聚物</a:t>
            </a:r>
          </a:p>
        </p:txBody>
      </p:sp>
      <p:sp>
        <p:nvSpPr>
          <p:cNvPr id="1049467" name="文本框 36"/>
          <p:cNvSpPr txBox="1"/>
          <p:nvPr/>
        </p:nvSpPr>
        <p:spPr>
          <a:xfrm>
            <a:off x="376260" y="969429"/>
            <a:ext cx="11543050" cy="8309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Times New Roman"/>
                <a:ea typeface="黑体" panose="02010609060101010101" pitchFamily="49" charset="-122"/>
                <a:cs typeface="Times New Roman"/>
              </a:rPr>
              <a:t>无规</a:t>
            </a:r>
            <a:r>
              <a:rPr kumimoji="0" lang="zh-CN" altLang="en-US" sz="2400" b="1" i="0" u="none" strike="noStrike" kern="1200" cap="none" spc="0" normalizeH="0" baseline="0" noProof="0" dirty="0">
                <a:ln>
                  <a:noFill/>
                </a:ln>
                <a:solidFill>
                  <a:prstClr val="black"/>
                </a:solidFill>
                <a:effectLst/>
                <a:uLnTx/>
                <a:uFillTx/>
                <a:latin typeface="Times New Roman"/>
                <a:ea typeface="黑体" panose="02010609060101010101" pitchFamily="49" charset="-122"/>
                <a:cs typeface="Times New Roman"/>
              </a:rPr>
              <a:t>共聚物（</a:t>
            </a:r>
            <a:r>
              <a:rPr kumimoji="0" lang="en-US" altLang="zh-CN" sz="2400" b="1" i="0" u="none" strike="noStrike" kern="1200" cap="none" spc="0" normalizeH="0" baseline="0" noProof="0" dirty="0">
                <a:ln>
                  <a:noFill/>
                </a:ln>
                <a:solidFill>
                  <a:srgbClr val="C00000"/>
                </a:solidFill>
                <a:effectLst/>
                <a:uLnTx/>
                <a:uFillTx/>
                <a:latin typeface="Times New Roman"/>
                <a:ea typeface="黑体" panose="02010609060101010101" pitchFamily="49" charset="-122"/>
                <a:cs typeface="Times New Roman"/>
              </a:rPr>
              <a:t>Random </a:t>
            </a:r>
            <a:r>
              <a:rPr kumimoji="0" lang="en-US" altLang="zh-CN" sz="2400" b="1" i="0" u="none" strike="noStrike" kern="1200" cap="none" spc="0" normalizeH="0" baseline="0" noProof="0" dirty="0">
                <a:ln>
                  <a:noFill/>
                </a:ln>
                <a:solidFill>
                  <a:prstClr val="black"/>
                </a:solidFill>
                <a:effectLst/>
                <a:uLnTx/>
                <a:uFillTx/>
                <a:latin typeface="Times New Roman"/>
                <a:ea typeface="黑体" panose="02010609060101010101" pitchFamily="49" charset="-122"/>
                <a:cs typeface="Times New Roman"/>
              </a:rPr>
              <a:t>Copolymer</a:t>
            </a:r>
            <a:r>
              <a:rPr kumimoji="0" lang="zh-CN" altLang="en-US" sz="2400" b="1" i="0" u="none" strike="noStrike" kern="1200" cap="none" spc="0" normalizeH="0" baseline="0" noProof="0" dirty="0">
                <a:ln>
                  <a:noFill/>
                </a:ln>
                <a:solidFill>
                  <a:prstClr val="black"/>
                </a:solidFill>
                <a:effectLst/>
                <a:uLnTx/>
                <a:uFillTx/>
                <a:latin typeface="Times New Roman"/>
                <a:ea typeface="黑体" panose="02010609060101010101" pitchFamily="49" charset="-122"/>
                <a:cs typeface="Times New Roman"/>
              </a:rPr>
              <a:t>）：聚合物中两种结构单元</a:t>
            </a:r>
            <a:r>
              <a:rPr kumimoji="0" lang="en-US" altLang="zh-CN" sz="2400" b="1" i="0" u="none" strike="noStrike" kern="1200" cap="none" spc="0" normalizeH="0" baseline="0" noProof="0" dirty="0">
                <a:ln>
                  <a:noFill/>
                </a:ln>
                <a:solidFill>
                  <a:srgbClr val="C00000"/>
                </a:solidFill>
                <a:effectLst/>
                <a:uLnTx/>
                <a:uFillTx/>
                <a:latin typeface="Times New Roman"/>
                <a:ea typeface="黑体" panose="02010609060101010101" pitchFamily="49" charset="-122"/>
                <a:cs typeface="Times New Roman"/>
              </a:rPr>
              <a:t>A</a:t>
            </a:r>
            <a:r>
              <a:rPr kumimoji="0" lang="zh-CN" altLang="en-US" sz="2400" b="1" i="0" u="none" strike="noStrike" kern="1200" cap="none" spc="0" normalizeH="0" baseline="0" noProof="0" dirty="0">
                <a:ln>
                  <a:noFill/>
                </a:ln>
                <a:solidFill>
                  <a:prstClr val="black"/>
                </a:solidFill>
                <a:effectLst/>
                <a:uLnTx/>
                <a:uFillTx/>
                <a:latin typeface="Times New Roman"/>
                <a:ea typeface="黑体" panose="02010609060101010101" pitchFamily="49" charset="-122"/>
                <a:cs typeface="Times New Roman"/>
              </a:rPr>
              <a:t>、</a:t>
            </a:r>
            <a:r>
              <a:rPr kumimoji="0" lang="en-US" altLang="zh-CN" sz="2400" b="1" i="0" u="none" strike="noStrike" kern="1200" cap="none" spc="0" normalizeH="0" baseline="0" noProof="0" dirty="0">
                <a:ln>
                  <a:noFill/>
                </a:ln>
                <a:solidFill>
                  <a:srgbClr val="0000FF"/>
                </a:solidFill>
                <a:effectLst/>
                <a:uLnTx/>
                <a:uFillTx/>
                <a:latin typeface="Times New Roman"/>
                <a:ea typeface="黑体" panose="02010609060101010101" pitchFamily="49" charset="-122"/>
                <a:cs typeface="Times New Roman"/>
              </a:rPr>
              <a:t>B</a:t>
            </a:r>
            <a:r>
              <a:rPr kumimoji="0" lang="zh-CN" altLang="en-US" sz="2400" b="1" i="0" u="none" strike="noStrike" kern="1200" cap="none" spc="0" normalizeH="0" baseline="0" noProof="0" dirty="0">
                <a:ln>
                  <a:noFill/>
                </a:ln>
                <a:solidFill>
                  <a:prstClr val="black"/>
                </a:solidFill>
                <a:effectLst/>
                <a:uLnTx/>
                <a:uFillTx/>
                <a:latin typeface="Times New Roman"/>
                <a:ea typeface="黑体" panose="02010609060101010101" pitchFamily="49" charset="-122"/>
                <a:cs typeface="Times New Roman"/>
              </a:rPr>
              <a:t>无规排列，而且</a:t>
            </a:r>
            <a:r>
              <a:rPr kumimoji="0" lang="en-US" altLang="zh-CN" sz="2400" b="1" i="0" u="none" strike="noStrike" kern="1200" cap="none" spc="0" normalizeH="0" baseline="0" noProof="0" dirty="0">
                <a:ln>
                  <a:noFill/>
                </a:ln>
                <a:solidFill>
                  <a:srgbClr val="C00000"/>
                </a:solidFill>
                <a:effectLst/>
                <a:uLnTx/>
                <a:uFillTx/>
                <a:latin typeface="Times New Roman"/>
                <a:ea typeface="黑体" panose="02010609060101010101" pitchFamily="49" charset="-122"/>
                <a:cs typeface="Times New Roman"/>
              </a:rPr>
              <a:t>A</a:t>
            </a:r>
            <a:r>
              <a:rPr kumimoji="0" lang="zh-CN" altLang="en-US" sz="2400" b="1" i="0" u="none" strike="noStrike" kern="1200" cap="none" spc="0" normalizeH="0" baseline="0" noProof="0" dirty="0">
                <a:ln>
                  <a:noFill/>
                </a:ln>
                <a:solidFill>
                  <a:prstClr val="black"/>
                </a:solidFill>
                <a:effectLst/>
                <a:uLnTx/>
                <a:uFillTx/>
                <a:latin typeface="Times New Roman"/>
                <a:ea typeface="黑体" panose="02010609060101010101" pitchFamily="49" charset="-122"/>
                <a:cs typeface="Times New Roman"/>
              </a:rPr>
              <a:t>和</a:t>
            </a:r>
            <a:r>
              <a:rPr kumimoji="0" lang="en-US" altLang="zh-CN" sz="2400" b="1" i="0" u="none" strike="noStrike" kern="1200" cap="none" spc="0" normalizeH="0" baseline="0" noProof="0" dirty="0">
                <a:ln>
                  <a:noFill/>
                </a:ln>
                <a:solidFill>
                  <a:srgbClr val="0000FF"/>
                </a:solidFill>
                <a:effectLst/>
                <a:uLnTx/>
                <a:uFillTx/>
                <a:latin typeface="Times New Roman"/>
                <a:ea typeface="黑体" panose="02010609060101010101" pitchFamily="49" charset="-122"/>
                <a:cs typeface="Times New Roman"/>
              </a:rPr>
              <a:t>B</a:t>
            </a:r>
            <a:r>
              <a:rPr kumimoji="0" lang="zh-CN" altLang="en-US" sz="2400" b="1" i="0" u="none" strike="noStrike" kern="1200" cap="none" spc="0" normalizeH="0" baseline="0" noProof="0" dirty="0">
                <a:ln>
                  <a:noFill/>
                </a:ln>
                <a:solidFill>
                  <a:prstClr val="black"/>
                </a:solidFill>
                <a:effectLst/>
                <a:uLnTx/>
                <a:uFillTx/>
                <a:latin typeface="Times New Roman"/>
                <a:ea typeface="黑体" panose="02010609060101010101" pitchFamily="49" charset="-122"/>
                <a:cs typeface="Times New Roman"/>
              </a:rPr>
              <a:t>连续的单元数不多。</a:t>
            </a:r>
          </a:p>
        </p:txBody>
      </p:sp>
      <p:sp>
        <p:nvSpPr>
          <p:cNvPr id="1049468" name="文本框 2"/>
          <p:cNvSpPr txBox="1"/>
          <p:nvPr/>
        </p:nvSpPr>
        <p:spPr>
          <a:xfrm>
            <a:off x="3418549" y="1871426"/>
            <a:ext cx="5250180" cy="4343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AAA</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BB</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BB</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AA</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BBB</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AA</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469" name="文本框 93"/>
          <p:cNvSpPr txBox="1"/>
          <p:nvPr/>
        </p:nvSpPr>
        <p:spPr>
          <a:xfrm>
            <a:off x="376260" y="2483093"/>
            <a:ext cx="11543050"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无规</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共聚物的表示方法：用</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 </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或</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将两个单体名称相连，在其前面加“</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聚</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”，名称中前一单体为含量多的单体，后一单体为含量少的单体。</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举例：</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聚</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苯乙烯</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en-US" altLang="zh-CN" sz="2400" b="1"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co</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甲基丙烯酸甲酯或</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聚</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苯乙烯</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甲基丙烯酸甲酯，</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poly</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(St</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MMA)</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或</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poly</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(St</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MMA)</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苯乙烯为主要单体，甲基丙烯酸甲酯为第二单体。</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graphicFrame>
        <p:nvGraphicFramePr>
          <p:cNvPr id="4194334" name="对象 8"/>
          <p:cNvGraphicFramePr>
            <a:graphicFrameLocks noChangeAspect="1"/>
          </p:cNvGraphicFramePr>
          <p:nvPr>
            <p:extLst/>
          </p:nvPr>
        </p:nvGraphicFramePr>
        <p:xfrm>
          <a:off x="1355968" y="4575841"/>
          <a:ext cx="2828290" cy="1862156"/>
        </p:xfrm>
        <a:graphic>
          <a:graphicData uri="http://schemas.openxmlformats.org/presentationml/2006/ole">
            <mc:AlternateContent xmlns:mc="http://schemas.openxmlformats.org/markup-compatibility/2006">
              <mc:Choice xmlns:v="urn:schemas-microsoft-com:vml" Requires="v">
                <p:oleObj spid="_x0000_s9221" name="CS ChemDraw Drawing" r:id="rId4" imgW="2628364" imgH="1730945" progId="ChemDraw.Document.6.0">
                  <p:embed/>
                </p:oleObj>
              </mc:Choice>
              <mc:Fallback>
                <p:oleObj name="CS ChemDraw Drawing" r:id="rId4" imgW="2628364" imgH="1730945" progId="ChemDraw.Document.6.0">
                  <p:embed/>
                  <p:pic>
                    <p:nvPicPr>
                      <p:cNvPr id="4194334" name="对象 8"/>
                      <p:cNvPicPr>
                        <a:picLocks/>
                      </p:cNvPicPr>
                      <p:nvPr/>
                    </p:nvPicPr>
                    <p:blipFill>
                      <a:blip r:embed="rId5"/>
                      <a:stretch>
                        <a:fillRect/>
                      </a:stretch>
                    </p:blipFill>
                    <p:spPr>
                      <a:xfrm>
                        <a:off x="1355968" y="4575841"/>
                        <a:ext cx="2828290" cy="1862156"/>
                      </a:xfrm>
                      <a:prstGeom prst="rect">
                        <a:avLst/>
                      </a:prstGeom>
                    </p:spPr>
                  </p:pic>
                </p:oleObj>
              </mc:Fallback>
            </mc:AlternateContent>
          </a:graphicData>
        </a:graphic>
      </p:graphicFrame>
      <p:sp>
        <p:nvSpPr>
          <p:cNvPr id="1049470" name="矩形 3"/>
          <p:cNvSpPr/>
          <p:nvPr/>
        </p:nvSpPr>
        <p:spPr>
          <a:xfrm>
            <a:off x="1830128" y="6396335"/>
            <a:ext cx="2329180" cy="4343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poly(</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Times New Roman" panose="02020603050405020304" pitchFamily="18" charset="0"/>
              </a:rPr>
              <a:t>MMA</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420" name="组合 9"/>
          <p:cNvGrpSpPr/>
          <p:nvPr/>
        </p:nvGrpSpPr>
        <p:grpSpPr>
          <a:xfrm>
            <a:off x="5819595" y="4826066"/>
            <a:ext cx="5029013" cy="931347"/>
            <a:chOff x="925473" y="8948500"/>
            <a:chExt cx="7171258" cy="1328080"/>
          </a:xfrm>
        </p:grpSpPr>
        <p:sp>
          <p:nvSpPr>
            <p:cNvPr id="1049471" name="流程图: 接点 10"/>
            <p:cNvSpPr/>
            <p:nvPr/>
          </p:nvSpPr>
          <p:spPr>
            <a:xfrm>
              <a:off x="1224262" y="9201211"/>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72" name="流程图: 接点 11"/>
            <p:cNvSpPr/>
            <p:nvPr/>
          </p:nvSpPr>
          <p:spPr>
            <a:xfrm>
              <a:off x="925473" y="9368228"/>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73" name="流程图: 接点 12"/>
            <p:cNvSpPr/>
            <p:nvPr/>
          </p:nvSpPr>
          <p:spPr>
            <a:xfrm>
              <a:off x="1861457" y="8948500"/>
              <a:ext cx="338406" cy="338406"/>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等线"/>
                <a:ea typeface="等线" panose="02010600030101010101" pitchFamily="2" charset="-122"/>
                <a:cs typeface="+mn-cs"/>
              </a:endParaRPr>
            </a:p>
          </p:txBody>
        </p:sp>
        <p:sp>
          <p:nvSpPr>
            <p:cNvPr id="1049474" name="流程图: 接点 13"/>
            <p:cNvSpPr/>
            <p:nvPr/>
          </p:nvSpPr>
          <p:spPr>
            <a:xfrm>
              <a:off x="2489396" y="9201211"/>
              <a:ext cx="338406" cy="338406"/>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75" name="流程图: 接点 14"/>
            <p:cNvSpPr/>
            <p:nvPr/>
          </p:nvSpPr>
          <p:spPr>
            <a:xfrm>
              <a:off x="1523051" y="9034194"/>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76" name="流程图: 接点 15"/>
            <p:cNvSpPr/>
            <p:nvPr/>
          </p:nvSpPr>
          <p:spPr>
            <a:xfrm>
              <a:off x="2194963" y="9034194"/>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77" name="流程图: 接点 16"/>
            <p:cNvSpPr/>
            <p:nvPr/>
          </p:nvSpPr>
          <p:spPr>
            <a:xfrm>
              <a:off x="3030109" y="9580975"/>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78" name="流程图: 接点 17"/>
            <p:cNvSpPr/>
            <p:nvPr/>
          </p:nvSpPr>
          <p:spPr>
            <a:xfrm>
              <a:off x="2772399" y="9368228"/>
              <a:ext cx="338406" cy="338406"/>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79" name="流程图: 接点 18"/>
            <p:cNvSpPr/>
            <p:nvPr/>
          </p:nvSpPr>
          <p:spPr>
            <a:xfrm>
              <a:off x="3593922" y="9938174"/>
              <a:ext cx="338406" cy="338406"/>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0" name="流程图: 接点 19"/>
            <p:cNvSpPr/>
            <p:nvPr/>
          </p:nvSpPr>
          <p:spPr>
            <a:xfrm>
              <a:off x="3298705" y="9778465"/>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1" name="流程图: 接点 20"/>
            <p:cNvSpPr/>
            <p:nvPr/>
          </p:nvSpPr>
          <p:spPr>
            <a:xfrm>
              <a:off x="4227555" y="9778465"/>
              <a:ext cx="338406" cy="338406"/>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2" name="流程图: 接点 21"/>
            <p:cNvSpPr/>
            <p:nvPr/>
          </p:nvSpPr>
          <p:spPr>
            <a:xfrm>
              <a:off x="3921452" y="9919381"/>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3" name="流程图: 接点 22"/>
            <p:cNvSpPr/>
            <p:nvPr/>
          </p:nvSpPr>
          <p:spPr>
            <a:xfrm>
              <a:off x="4796339" y="9396514"/>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4" name="流程图: 接点 23"/>
            <p:cNvSpPr/>
            <p:nvPr/>
          </p:nvSpPr>
          <p:spPr>
            <a:xfrm>
              <a:off x="4523971" y="9610654"/>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5" name="流程图: 接点 24"/>
            <p:cNvSpPr/>
            <p:nvPr/>
          </p:nvSpPr>
          <p:spPr>
            <a:xfrm>
              <a:off x="5394671" y="9117703"/>
              <a:ext cx="338406" cy="338406"/>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6" name="流程图: 接点 25"/>
            <p:cNvSpPr/>
            <p:nvPr/>
          </p:nvSpPr>
          <p:spPr>
            <a:xfrm>
              <a:off x="5078652" y="9201211"/>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7" name="流程图: 接点 26"/>
            <p:cNvSpPr/>
            <p:nvPr/>
          </p:nvSpPr>
          <p:spPr>
            <a:xfrm>
              <a:off x="6006882" y="9370371"/>
              <a:ext cx="338406" cy="338406"/>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8" name="流程图: 接点 27"/>
            <p:cNvSpPr/>
            <p:nvPr/>
          </p:nvSpPr>
          <p:spPr>
            <a:xfrm>
              <a:off x="5723854" y="9203354"/>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89" name="流程图: 接点 28"/>
            <p:cNvSpPr/>
            <p:nvPr/>
          </p:nvSpPr>
          <p:spPr>
            <a:xfrm>
              <a:off x="6572485" y="9706591"/>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90" name="流程图: 接点 29"/>
            <p:cNvSpPr/>
            <p:nvPr/>
          </p:nvSpPr>
          <p:spPr>
            <a:xfrm>
              <a:off x="6299736" y="9537388"/>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91" name="流程图: 接点 30"/>
            <p:cNvSpPr/>
            <p:nvPr/>
          </p:nvSpPr>
          <p:spPr>
            <a:xfrm>
              <a:off x="7248421" y="9750178"/>
              <a:ext cx="338406" cy="338406"/>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92" name="流程图: 接点 31"/>
            <p:cNvSpPr/>
            <p:nvPr/>
          </p:nvSpPr>
          <p:spPr>
            <a:xfrm>
              <a:off x="6905627" y="9789349"/>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93" name="流程图: 接点 32"/>
            <p:cNvSpPr/>
            <p:nvPr/>
          </p:nvSpPr>
          <p:spPr>
            <a:xfrm>
              <a:off x="7758325" y="9284525"/>
              <a:ext cx="338406" cy="338406"/>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494" name="流程图: 接点 33"/>
            <p:cNvSpPr/>
            <p:nvPr/>
          </p:nvSpPr>
          <p:spPr>
            <a:xfrm>
              <a:off x="7526714" y="9537388"/>
              <a:ext cx="338406" cy="338406"/>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49495" name="流程图: 接点 34"/>
          <p:cNvSpPr/>
          <p:nvPr/>
        </p:nvSpPr>
        <p:spPr>
          <a:xfrm>
            <a:off x="6096144" y="6289626"/>
            <a:ext cx="227348" cy="227348"/>
          </a:xfrm>
          <a:prstGeom prst="flowChartConnector">
            <a:avLst/>
          </a:prstGeom>
          <a:solidFill>
            <a:srgbClr val="C00000"/>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496" name="流程图: 接点 35"/>
          <p:cNvSpPr/>
          <p:nvPr/>
        </p:nvSpPr>
        <p:spPr>
          <a:xfrm>
            <a:off x="8410057" y="6289626"/>
            <a:ext cx="227348" cy="227348"/>
          </a:xfrm>
          <a:prstGeom prst="flowChartConnector">
            <a:avLst/>
          </a:prstGeom>
          <a:solidFill>
            <a:schemeClr val="accent5">
              <a:lumMod val="75000"/>
            </a:schemeClr>
          </a:solidFill>
          <a:ln>
            <a:noFill/>
          </a:ln>
          <a:scene3d>
            <a:camera prst="orthographicFront"/>
            <a:lightRig rig="threePt" dir="t"/>
          </a:scene3d>
          <a:sp3d>
            <a:bevelT w="216000" h="216000"/>
            <a:bevelB w="216000" h="216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9497" name="文本框 37"/>
          <p:cNvSpPr txBox="1"/>
          <p:nvPr/>
        </p:nvSpPr>
        <p:spPr>
          <a:xfrm>
            <a:off x="6461725" y="6203245"/>
            <a:ext cx="14670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苯乙烯单元</a:t>
            </a:r>
          </a:p>
        </p:txBody>
      </p:sp>
      <p:sp>
        <p:nvSpPr>
          <p:cNvPr id="1049498" name="文本框 38"/>
          <p:cNvSpPr txBox="1"/>
          <p:nvPr/>
        </p:nvSpPr>
        <p:spPr>
          <a:xfrm>
            <a:off x="8728783" y="6190457"/>
            <a:ext cx="24929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甲基丙烯酸甲酯单元</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12" name="标题 1"/>
          <p:cNvSpPr>
            <a:spLocks noGrp="1"/>
          </p:cNvSpPr>
          <p:nvPr>
            <p:ph type="title"/>
          </p:nvPr>
        </p:nvSpPr>
        <p:spPr>
          <a:xfrm>
            <a:off x="-5084" y="-143435"/>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共聚的意义</a:t>
            </a:r>
          </a:p>
        </p:txBody>
      </p:sp>
      <p:sp>
        <p:nvSpPr>
          <p:cNvPr id="1049513" name="矩形 11"/>
          <p:cNvSpPr/>
          <p:nvPr/>
        </p:nvSpPr>
        <p:spPr>
          <a:xfrm>
            <a:off x="446437" y="930168"/>
            <a:ext cx="7619751" cy="461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rPr>
              <a:t>共聚物</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可以结合均聚物的特征</a:t>
            </a:r>
            <a:endParaRPr kumimoji="0" lang="zh-CN" altLang="en-US" sz="24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endParaRPr>
          </a:p>
        </p:txBody>
      </p:sp>
      <p:sp>
        <p:nvSpPr>
          <p:cNvPr id="1049514" name="TextBox 6"/>
          <p:cNvSpPr txBox="1"/>
          <p:nvPr/>
        </p:nvSpPr>
        <p:spPr>
          <a:xfrm>
            <a:off x="566057" y="1601538"/>
            <a:ext cx="7380513" cy="31089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例：聚丙烯均聚物耐热、耐压性能好，但其低温抗冲性能较差，不适用于制造建筑用冷热水管道系统。</a:t>
            </a:r>
            <a:endPar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2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丙烯和乙烯进行共聚合，可得无规共聚物，即聚丙烯</a:t>
            </a:r>
            <a:r>
              <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22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a:t>
            </a:r>
            <a:r>
              <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2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乙烯</a:t>
            </a:r>
            <a:r>
              <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，其中乙烯含量为</a:t>
            </a:r>
            <a:r>
              <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以内，无规分布在聚丙烯分子链上，也可简写为</a:t>
            </a:r>
            <a:r>
              <a:rPr kumimoji="0" lang="en-US" altLang="zh-CN" sz="22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PP-R</a:t>
            </a:r>
            <a:r>
              <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。这种材料兼顾了耐热性能和低温抗冲性能，使用于制造建筑内部冷热给水管道系统。</a:t>
            </a:r>
            <a:endPar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2097361" name="Picture 2" descr="Water pipes PP-R pipe and pipefitting PJ004 PJ013"/>
          <p:cNvPicPr>
            <a:picLocks noChangeAspect="1" noChangeArrowheads="1"/>
          </p:cNvPicPr>
          <p:nvPr/>
        </p:nvPicPr>
        <p:blipFill>
          <a:blip r:embed="rId4"/>
          <a:srcRect/>
          <a:stretch>
            <a:fillRect/>
          </a:stretch>
        </p:blipFill>
        <p:spPr bwMode="auto">
          <a:xfrm>
            <a:off x="8171785" y="1542070"/>
            <a:ext cx="3146043" cy="3196357"/>
          </a:xfrm>
          <a:prstGeom prst="rect">
            <a:avLst/>
          </a:prstGeom>
          <a:noFill/>
        </p:spPr>
      </p:pic>
      <p:sp>
        <p:nvSpPr>
          <p:cNvPr id="1049515" name="文本框 11"/>
          <p:cNvSpPr txBox="1"/>
          <p:nvPr/>
        </p:nvSpPr>
        <p:spPr>
          <a:xfrm>
            <a:off x="8171785" y="1500556"/>
            <a:ext cx="15039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PP-R</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管材</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2097362" name="图片 2097176"/>
          <p:cNvPicPr>
            <a:picLocks/>
          </p:cNvPicPr>
          <p:nvPr/>
        </p:nvPicPr>
        <p:blipFill rotWithShape="1">
          <a:blip r:embed="rId5"/>
          <a:srcRect l="56767"/>
          <a:stretch/>
        </p:blipFill>
        <p:spPr>
          <a:xfrm>
            <a:off x="6807200" y="5098369"/>
            <a:ext cx="4753168" cy="1507499"/>
          </a:xfrm>
          <a:prstGeom prst="rect">
            <a:avLst/>
          </a:prstGeom>
        </p:spPr>
      </p:pic>
      <p:graphicFrame>
        <p:nvGraphicFramePr>
          <p:cNvPr id="2" name="对象 6">
            <a:extLst>
              <a:ext uri="{FF2B5EF4-FFF2-40B4-BE49-F238E27FC236}">
                <a16:creationId xmlns:a16="http://schemas.microsoft.com/office/drawing/2014/main" id="{5628AB0F-3F85-3DCB-5C75-168EFD3CBB75}"/>
              </a:ext>
            </a:extLst>
          </p:cNvPr>
          <p:cNvGraphicFramePr>
            <a:graphicFrameLocks noChangeAspect="1"/>
          </p:cNvGraphicFramePr>
          <p:nvPr>
            <p:extLst/>
          </p:nvPr>
        </p:nvGraphicFramePr>
        <p:xfrm>
          <a:off x="895228" y="5182258"/>
          <a:ext cx="5911972" cy="1066730"/>
        </p:xfrm>
        <a:graphic>
          <a:graphicData uri="http://schemas.openxmlformats.org/presentationml/2006/ole">
            <mc:AlternateContent xmlns:mc="http://schemas.openxmlformats.org/markup-compatibility/2006">
              <mc:Choice xmlns:v="urn:schemas-microsoft-com:vml" Requires="v">
                <p:oleObj spid="_x0000_s10245" name="CS ChemDraw Drawing" r:id="rId6" imgW="3551519" imgH="639630" progId="ChemDraw.Document.6.0">
                  <p:embed/>
                </p:oleObj>
              </mc:Choice>
              <mc:Fallback>
                <p:oleObj name="CS ChemDraw Drawing" r:id="rId6" imgW="3551519" imgH="639630" progId="ChemDraw.Document.6.0">
                  <p:embed/>
                  <p:pic>
                    <p:nvPicPr>
                      <p:cNvPr id="2" name="对象 6">
                        <a:extLst>
                          <a:ext uri="{FF2B5EF4-FFF2-40B4-BE49-F238E27FC236}">
                            <a16:creationId xmlns:a16="http://schemas.microsoft.com/office/drawing/2014/main" id="{5628AB0F-3F85-3DCB-5C75-168EFD3CBB75}"/>
                          </a:ext>
                        </a:extLst>
                      </p:cNvPr>
                      <p:cNvPicPr>
                        <a:picLocks/>
                      </p:cNvPicPr>
                      <p:nvPr/>
                    </p:nvPicPr>
                    <p:blipFill>
                      <a:blip r:embed="rId7"/>
                      <a:stretch>
                        <a:fillRect/>
                      </a:stretch>
                    </p:blipFill>
                    <p:spPr>
                      <a:xfrm>
                        <a:off x="895228" y="5182258"/>
                        <a:ext cx="5911972" cy="106673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4B2A1D49-0580-D324-B9E9-3274CEA24B5A}"/>
              </a:ext>
            </a:extLst>
          </p:cNvPr>
          <p:cNvSpPr txBox="1"/>
          <p:nvPr/>
        </p:nvSpPr>
        <p:spPr>
          <a:xfrm>
            <a:off x="1959079" y="6248988"/>
            <a:ext cx="37842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Poly(</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propylene</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0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ethylene</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26" name="标题 1"/>
          <p:cNvSpPr>
            <a:spLocks noGrp="1"/>
          </p:cNvSpPr>
          <p:nvPr>
            <p:ph type="title"/>
          </p:nvPr>
        </p:nvSpPr>
        <p:spPr>
          <a:xfrm>
            <a:off x="-5084" y="-143435"/>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共聚的意义</a:t>
            </a:r>
          </a:p>
        </p:txBody>
      </p:sp>
      <p:sp>
        <p:nvSpPr>
          <p:cNvPr id="1049527" name="矩形 11"/>
          <p:cNvSpPr/>
          <p:nvPr/>
        </p:nvSpPr>
        <p:spPr>
          <a:xfrm>
            <a:off x="635729" y="961803"/>
            <a:ext cx="7619751" cy="461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rPr>
              <a:t>共聚物</a:t>
            </a:r>
            <a:r>
              <a:rPr kumimoji="0" lang="zh-CN" altLang="en-US" sz="24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rPr>
              <a:t>的组成对共聚物的性能有决定性影响</a:t>
            </a:r>
            <a:endParaRPr kumimoji="0" lang="zh-CN" altLang="en-US" sz="2400" b="1" i="0" u="none" strike="noStrike" kern="1200" cap="none" spc="0" normalizeH="0" baseline="0" noProof="0" dirty="0">
              <a:ln>
                <a:noFill/>
              </a:ln>
              <a:solidFill>
                <a:srgbClr val="C00000"/>
              </a:solidFill>
              <a:effectLst/>
              <a:uLnTx/>
              <a:uFillTx/>
              <a:latin typeface="黑体"/>
              <a:ea typeface="黑体"/>
              <a:cs typeface="Times New Roman" panose="02020603050405020304" pitchFamily="18" charset="0"/>
            </a:endParaRPr>
          </a:p>
        </p:txBody>
      </p:sp>
      <p:sp>
        <p:nvSpPr>
          <p:cNvPr id="1049528" name="TextBox 6"/>
          <p:cNvSpPr txBox="1"/>
          <p:nvPr/>
        </p:nvSpPr>
        <p:spPr>
          <a:xfrm>
            <a:off x="1233946" y="1579867"/>
            <a:ext cx="9661216" cy="21031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例：聚</a:t>
            </a:r>
            <a:r>
              <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乙烯</a:t>
            </a:r>
            <a:r>
              <a:rPr kumimoji="0" lang="en-US" altLang="zh-CN" sz="22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en-US" altLang="zh-CN" sz="2200" b="0" i="1"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r</a:t>
            </a:r>
            <a:r>
              <a:rPr kumimoji="0" lang="en-US" altLang="zh-CN" sz="22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醋酸乙烯</a:t>
            </a:r>
            <a:r>
              <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中，醋酸乙烯（</a:t>
            </a:r>
            <a:r>
              <a:rPr kumimoji="0" lang="en-US" altLang="zh-CN" sz="22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mn-cs"/>
              </a:rPr>
              <a:t>VAc</a:t>
            </a:r>
            <a:r>
              <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的含量决定了共聚物的性能</a:t>
            </a:r>
            <a:endPar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altLang="zh-CN"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 </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20%  </a:t>
            </a:r>
            <a:r>
              <a:rPr kumimoji="0" lang="en-US" altLang="zh-CN" sz="22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VAc</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共聚物为塑料（相当于改性</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PE</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30 ~ 40% </a:t>
            </a:r>
            <a:r>
              <a:rPr kumimoji="0" lang="en-US" altLang="zh-CN" sz="22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VAc</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共聚物为粘合剂（热熔胶）</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50% </a:t>
            </a:r>
            <a:r>
              <a:rPr kumimoji="0" lang="en-US" altLang="zh-CN" sz="22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VAc</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共聚物为橡胶（弹性体）</a:t>
            </a:r>
            <a:endParaRPr kumimoji="0" lang="zh-CN" altLang="en-US" sz="2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2097364" name="Picture 2" descr="工厂直销大棚塑料薄膜 pe透明大棚膜 定制塑料薄膜 农用-阿里巴巴"/>
          <p:cNvPicPr>
            <a:picLocks noChangeAspect="1" noChangeArrowheads="1"/>
          </p:cNvPicPr>
          <p:nvPr/>
        </p:nvPicPr>
        <p:blipFill>
          <a:blip r:embed="rId4"/>
          <a:srcRect/>
          <a:stretch>
            <a:fillRect/>
          </a:stretch>
        </p:blipFill>
        <p:spPr bwMode="auto">
          <a:xfrm>
            <a:off x="8674147" y="2177426"/>
            <a:ext cx="2133600" cy="2133600"/>
          </a:xfrm>
          <a:prstGeom prst="rect">
            <a:avLst/>
          </a:prstGeom>
          <a:noFill/>
        </p:spPr>
      </p:pic>
      <p:grpSp>
        <p:nvGrpSpPr>
          <p:cNvPr id="434" name="Group 9"/>
          <p:cNvGrpSpPr/>
          <p:nvPr/>
        </p:nvGrpSpPr>
        <p:grpSpPr>
          <a:xfrm>
            <a:off x="7924752" y="4389558"/>
            <a:ext cx="3143765" cy="2071469"/>
            <a:chOff x="6618288" y="4586807"/>
            <a:chExt cx="3143765" cy="2071469"/>
          </a:xfrm>
        </p:grpSpPr>
        <p:pic>
          <p:nvPicPr>
            <p:cNvPr id="2097365" name="Picture 4" descr="Image result for 不同颜色热熔胶"/>
            <p:cNvPicPr>
              <a:picLocks noChangeAspect="1" noChangeArrowheads="1"/>
            </p:cNvPicPr>
            <p:nvPr/>
          </p:nvPicPr>
          <p:blipFill>
            <a:blip r:embed="rId5"/>
            <a:srcRect/>
            <a:stretch>
              <a:fillRect/>
            </a:stretch>
          </p:blipFill>
          <p:spPr bwMode="auto">
            <a:xfrm>
              <a:off x="6664841" y="4586807"/>
              <a:ext cx="3097212" cy="2071469"/>
            </a:xfrm>
            <a:prstGeom prst="rect">
              <a:avLst/>
            </a:prstGeom>
            <a:noFill/>
          </p:spPr>
        </p:pic>
        <p:sp>
          <p:nvSpPr>
            <p:cNvPr id="1049529" name="TextBox 8"/>
            <p:cNvSpPr txBox="1"/>
            <p:nvPr/>
          </p:nvSpPr>
          <p:spPr>
            <a:xfrm>
              <a:off x="6618288" y="4676259"/>
              <a:ext cx="10842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热熔胶</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sp>
        <p:nvSpPr>
          <p:cNvPr id="1049530" name="TextBox 10"/>
          <p:cNvSpPr txBox="1"/>
          <p:nvPr/>
        </p:nvSpPr>
        <p:spPr>
          <a:xfrm>
            <a:off x="573919" y="3974059"/>
            <a:ext cx="488503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mn-cs"/>
              </a:rPr>
              <a:t>当两种单体各占一般时，其性质与两种均聚物的差别最大</a:t>
            </a:r>
          </a:p>
        </p:txBody>
      </p:sp>
      <p:sp>
        <p:nvSpPr>
          <p:cNvPr id="1049531" name="Arrow: Down 11"/>
          <p:cNvSpPr/>
          <p:nvPr/>
        </p:nvSpPr>
        <p:spPr>
          <a:xfrm rot="16200000">
            <a:off x="7812406" y="1878812"/>
            <a:ext cx="260350" cy="10659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9532" name="Arrow: Down 12"/>
          <p:cNvSpPr/>
          <p:nvPr/>
        </p:nvSpPr>
        <p:spPr>
          <a:xfrm rot="18590395">
            <a:off x="7261125" y="2617067"/>
            <a:ext cx="322867" cy="1900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aphicFrame>
        <p:nvGraphicFramePr>
          <p:cNvPr id="4194335" name="对象 13"/>
          <p:cNvGraphicFramePr>
            <a:graphicFrameLocks noChangeAspect="1"/>
          </p:cNvGraphicFramePr>
          <p:nvPr/>
        </p:nvGraphicFramePr>
        <p:xfrm>
          <a:off x="2407399" y="4987357"/>
          <a:ext cx="3162300" cy="1376362"/>
        </p:xfrm>
        <a:graphic>
          <a:graphicData uri="http://schemas.openxmlformats.org/presentationml/2006/ole">
            <mc:AlternateContent xmlns:mc="http://schemas.openxmlformats.org/markup-compatibility/2006">
              <mc:Choice xmlns:v="urn:schemas-microsoft-com:vml" Requires="v">
                <p:oleObj spid="_x0000_s11269" name="CS ChemDraw Drawing" r:id="rId6" imgW="2936225" imgH="1281326" progId="ChemDraw.Document.6.0">
                  <p:embed/>
                </p:oleObj>
              </mc:Choice>
              <mc:Fallback>
                <p:oleObj name="CS ChemDraw Drawing" r:id="rId6" imgW="2936225" imgH="1281326" progId="ChemDraw.Document.6.0">
                  <p:embed/>
                  <p:pic>
                    <p:nvPicPr>
                      <p:cNvPr id="4194335" name="对象 13"/>
                      <p:cNvPicPr>
                        <a:picLocks/>
                      </p:cNvPicPr>
                      <p:nvPr/>
                    </p:nvPicPr>
                    <p:blipFill>
                      <a:blip r:embed="rId7"/>
                      <a:stretch>
                        <a:fillRect/>
                      </a:stretch>
                    </p:blipFill>
                    <p:spPr>
                      <a:xfrm>
                        <a:off x="2407399" y="4987357"/>
                        <a:ext cx="3162300" cy="1376362"/>
                      </a:xfrm>
                      <a:prstGeom prst="rect">
                        <a:avLst/>
                      </a:prstGeom>
                    </p:spPr>
                  </p:pic>
                </p:oleObj>
              </mc:Fallback>
            </mc:AlternateContent>
          </a:graphicData>
        </a:graphic>
      </p:graphicFrame>
      <p:sp>
        <p:nvSpPr>
          <p:cNvPr id="1049533" name="矩形 1"/>
          <p:cNvSpPr/>
          <p:nvPr/>
        </p:nvSpPr>
        <p:spPr>
          <a:xfrm>
            <a:off x="2799762" y="6259750"/>
            <a:ext cx="23775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聚</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乙烯</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1"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r</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醋酸乙烯</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02" name="标题 1"/>
          <p:cNvSpPr>
            <a:spLocks noGrp="1"/>
          </p:cNvSpPr>
          <p:nvPr>
            <p:ph type="title"/>
          </p:nvPr>
        </p:nvSpPr>
        <p:spPr>
          <a:xfrm>
            <a:off x="-5084" y="-143435"/>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线形共聚物</a:t>
            </a:r>
            <a:r>
              <a:rPr lang="en-US" altLang="zh-CN" sz="4000" b="1" dirty="0">
                <a:latin typeface="Times New Roman" panose="02020603050405020304" pitchFamily="18" charset="0"/>
                <a:ea typeface="SimHei" panose="02010609060101010101" pitchFamily="49" charset="-122"/>
                <a:cs typeface="Times New Roman" panose="02020603050405020304" pitchFamily="18" charset="0"/>
              </a:rPr>
              <a:t>-</a:t>
            </a: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嵌段共聚物</a:t>
            </a:r>
          </a:p>
        </p:txBody>
      </p:sp>
      <p:sp>
        <p:nvSpPr>
          <p:cNvPr id="1049503" name="文本框 4"/>
          <p:cNvSpPr txBox="1"/>
          <p:nvPr/>
        </p:nvSpPr>
        <p:spPr>
          <a:xfrm>
            <a:off x="226484" y="912631"/>
            <a:ext cx="11445356" cy="1682577"/>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嵌段</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共聚物（</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Block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Copolymer</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）：一个聚合物链段与另一个组成不同的聚合物链段通过共价键相连形成两嵌段共聚物，也可以多个不同的聚合物链段相连形成多嵌段共聚物。</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嵌段</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共聚物的表示方法用</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2400" b="1" i="1"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b</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将两个或多个单体名称相连</a:t>
            </a:r>
          </a:p>
        </p:txBody>
      </p:sp>
      <p:sp>
        <p:nvSpPr>
          <p:cNvPr id="1049504" name="文本框 5"/>
          <p:cNvSpPr txBox="1"/>
          <p:nvPr/>
        </p:nvSpPr>
        <p:spPr>
          <a:xfrm>
            <a:off x="3587266" y="2783559"/>
            <a:ext cx="73500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AAAAAAAAA</a:t>
            </a: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BBBBBBBBB</a:t>
            </a:r>
            <a:r>
              <a:rPr kumimoji="0" lang="en-US"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CCCCCCCCC</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505" name="TextBox 3"/>
          <p:cNvSpPr txBox="1"/>
          <p:nvPr/>
        </p:nvSpPr>
        <p:spPr>
          <a:xfrm>
            <a:off x="1484078" y="2771627"/>
            <a:ext cx="205697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三嵌段</a:t>
            </a:r>
            <a:r>
              <a:rPr kumimoji="0" lang="en-US" altLang="zh-CN" sz="22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a:t>
            </a:r>
            <a:r>
              <a:rPr kumimoji="0" lang="en-US" altLang="zh-CN" sz="22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B</a:t>
            </a:r>
            <a:r>
              <a:rPr kumimoji="0" lang="en-US" altLang="zh-CN" sz="2200" b="1" i="0" u="none" strike="noStrike" kern="1200" cap="none" spc="0" normalizeH="0" baseline="0" noProof="0" dirty="0">
                <a:ln>
                  <a:noFill/>
                </a:ln>
                <a:solidFill>
                  <a:srgbClr val="70AD47">
                    <a:lumMod val="50000"/>
                  </a:srgbClr>
                </a:solidFill>
                <a:effectLst/>
                <a:uLnTx/>
                <a:uFillTx/>
                <a:latin typeface="黑体" panose="02010609060101010101" pitchFamily="49" charset="-122"/>
                <a:ea typeface="黑体" panose="02010609060101010101" pitchFamily="49" charset="-122"/>
                <a:cs typeface="+mn-cs"/>
              </a:rPr>
              <a:t>C</a:t>
            </a:r>
            <a:r>
              <a:rPr kumimoji="0" lang="zh-CN" altLang="en-US" sz="2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型：</a:t>
            </a:r>
          </a:p>
        </p:txBody>
      </p:sp>
      <p:pic>
        <p:nvPicPr>
          <p:cNvPr id="2097358" name="图片 11"/>
          <p:cNvPicPr>
            <a:picLocks noChangeAspect="1"/>
          </p:cNvPicPr>
          <p:nvPr/>
        </p:nvPicPr>
        <p:blipFill>
          <a:blip r:embed="rId3" cstate="print"/>
          <a:stretch>
            <a:fillRect/>
          </a:stretch>
        </p:blipFill>
        <p:spPr>
          <a:xfrm>
            <a:off x="4152" y="3429000"/>
            <a:ext cx="8353931" cy="2969561"/>
          </a:xfrm>
          <a:prstGeom prst="rect">
            <a:avLst/>
          </a:prstGeom>
        </p:spPr>
      </p:pic>
      <p:pic>
        <p:nvPicPr>
          <p:cNvPr id="2097359" name="图片 12"/>
          <p:cNvPicPr>
            <a:picLocks noChangeAspect="1"/>
          </p:cNvPicPr>
          <p:nvPr/>
        </p:nvPicPr>
        <p:blipFill rotWithShape="1">
          <a:blip r:embed="rId4" cstate="print"/>
          <a:srcRect r="34053"/>
          <a:stretch>
            <a:fillRect/>
          </a:stretch>
        </p:blipFill>
        <p:spPr>
          <a:xfrm>
            <a:off x="8353931" y="4196639"/>
            <a:ext cx="3838069" cy="266136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19" name="标题 1"/>
          <p:cNvSpPr>
            <a:spLocks noGrp="1"/>
          </p:cNvSpPr>
          <p:nvPr>
            <p:ph type="title"/>
          </p:nvPr>
        </p:nvSpPr>
        <p:spPr>
          <a:xfrm>
            <a:off x="-5084" y="-143435"/>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线形共聚物</a:t>
            </a:r>
            <a:r>
              <a:rPr lang="en-US" altLang="zh-CN" sz="4000" b="1" dirty="0">
                <a:latin typeface="Times New Roman" panose="02020603050405020304" pitchFamily="18" charset="0"/>
                <a:ea typeface="SimHei" panose="02010609060101010101" pitchFamily="49" charset="-122"/>
                <a:cs typeface="Times New Roman" panose="02020603050405020304" pitchFamily="18" charset="0"/>
              </a:rPr>
              <a:t>-</a:t>
            </a: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嵌段共聚物</a:t>
            </a:r>
          </a:p>
        </p:txBody>
      </p:sp>
      <p:sp>
        <p:nvSpPr>
          <p:cNvPr id="1049520" name="TextBox 6"/>
          <p:cNvSpPr txBox="1"/>
          <p:nvPr/>
        </p:nvSpPr>
        <p:spPr>
          <a:xfrm>
            <a:off x="697843" y="2888352"/>
            <a:ext cx="7748311" cy="31089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聚苯乙烯（</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PS</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）是用途广泛的通用塑料，但是</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PS</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均聚物性脆、抗冲击强度低，用途受限。可以通过与其它单体共聚提升性能。</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苯乙烯和丁二烯进行嵌段共聚，可得</a:t>
            </a:r>
            <a:r>
              <a:rPr kumimoji="0" lang="en-US" altLang="zh-CN" sz="22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SBS</a:t>
            </a:r>
            <a:r>
              <a:rPr kumimoji="0" lang="zh-CN" altLang="en-US" sz="22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三嵌段聚合物</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2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即丁苯橡胶，是合成橡胶的第一大品种。</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丁苯橡胶的抗张强度接近于天然橡胶，耐候性能优于天然橡胶，广泛用于制造轮胎、地板、鞋底和电绝缘体等。</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097363" name="Picture 2" descr="Image result for 丁苯橡胶轮胎"/>
          <p:cNvPicPr>
            <a:picLocks noChangeAspect="1" noChangeArrowheads="1"/>
          </p:cNvPicPr>
          <p:nvPr/>
        </p:nvPicPr>
        <p:blipFill>
          <a:blip r:embed="rId3"/>
          <a:srcRect/>
          <a:stretch>
            <a:fillRect/>
          </a:stretch>
        </p:blipFill>
        <p:spPr bwMode="auto">
          <a:xfrm>
            <a:off x="8657751" y="2978954"/>
            <a:ext cx="2695575" cy="2695575"/>
          </a:xfrm>
          <a:prstGeom prst="rect">
            <a:avLst/>
          </a:prstGeom>
          <a:noFill/>
        </p:spPr>
      </p:pic>
      <p:sp>
        <p:nvSpPr>
          <p:cNvPr id="1049521" name="文本框 25"/>
          <p:cNvSpPr txBox="1"/>
          <p:nvPr/>
        </p:nvSpPr>
        <p:spPr>
          <a:xfrm>
            <a:off x="181065" y="860688"/>
            <a:ext cx="11819701" cy="1682577"/>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1956</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年，</a:t>
            </a:r>
            <a:r>
              <a:rPr kumimoji="0" lang="en-US" altLang="zh-CN" sz="2400" b="1" i="0" u="none" strike="noStrike" kern="1200" cap="none" spc="0" normalizeH="0" baseline="0" noProof="0" dirty="0" err="1">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Szwarc</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发表了活性阴离子聚合的经典论文后，嵌段共聚物的合成成为了研究热潮。</a:t>
            </a:r>
            <a:r>
              <a:rPr kumimoji="0" lang="en-US" altLang="zh-CN" sz="2400" b="1" i="0" u="none" strike="noStrike" kern="1200" cap="none" spc="0" normalizeH="0" baseline="0" noProof="0" dirty="0" err="1">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Szwarc</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的学生</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Milkovich</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等发展了制备</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苯乙烯</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丁二烯</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苯乙烯三嵌段聚合物（</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SBS</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的技术，并在</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60</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年达中期实现了这类热塑性弹性体的工业化。</a:t>
            </a:r>
          </a:p>
        </p:txBody>
      </p:sp>
      <p:sp>
        <p:nvSpPr>
          <p:cNvPr id="1049522" name="Rectangle 19"/>
          <p:cNvSpPr/>
          <p:nvPr/>
        </p:nvSpPr>
        <p:spPr>
          <a:xfrm>
            <a:off x="988417" y="6377172"/>
            <a:ext cx="636162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M. Szwarc</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et</a:t>
            </a:r>
            <a:r>
              <a:rPr kumimoji="0" lang="zh-CN" altLang="en-US"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al</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Nature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1956</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178</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1168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4" name="文本框 12"/>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根据</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单体名称来命名</a:t>
            </a:r>
          </a:p>
        </p:txBody>
      </p:sp>
      <p:sp>
        <p:nvSpPr>
          <p:cNvPr id="1048905" name="文本框 10"/>
          <p:cNvSpPr txBox="1"/>
          <p:nvPr/>
        </p:nvSpPr>
        <p:spPr>
          <a:xfrm>
            <a:off x="575310" y="1185545"/>
            <a:ext cx="11128375"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rPr>
              <a:t>“聚+单体名称”命名法：</a:t>
            </a:r>
            <a:r>
              <a:rPr kumimoji="0" lang="zh-CN" altLang="en-US" sz="2800" b="1"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仅限于由烯类单体合成的加成聚合物</a:t>
            </a:r>
            <a:r>
              <a:rPr kumimoji="0" lang="x-none" altLang="zh-CN" sz="2800" b="1"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a:t>
            </a:r>
          </a:p>
        </p:txBody>
      </p:sp>
      <p:sp>
        <p:nvSpPr>
          <p:cNvPr id="1048906" name="文本框 1"/>
          <p:cNvSpPr txBox="1"/>
          <p:nvPr/>
        </p:nvSpPr>
        <p:spPr>
          <a:xfrm>
            <a:off x="939800" y="4316095"/>
            <a:ext cx="10312400" cy="2258695"/>
          </a:xfrm>
          <a:prstGeom prst="rect">
            <a:avLst/>
          </a:prstGeom>
          <a:noFill/>
        </p:spPr>
        <p:txBody>
          <a:bodyPr wrap="square" rtlCol="0" anchor="t">
            <a:spAutoFit/>
          </a:bodyPr>
          <a:lstStyle/>
          <a:p>
            <a:pPr marL="0" marR="0" lvl="0" indent="0" algn="l" defTabSz="914400" rtl="0" eaLnBrk="1" fontAlgn="auto" latinLnBrk="0" hangingPunct="1">
              <a:lnSpc>
                <a:spcPts val="3380"/>
              </a:lnSpc>
              <a:spcBef>
                <a:spcPts val="0"/>
              </a:spcBef>
              <a:spcAft>
                <a:spcPts val="0"/>
              </a:spcAft>
              <a:buClrTx/>
              <a:buSzTx/>
              <a:buFont typeface="Wingdings" panose="05000000000000000000" charset="0"/>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特别注意：</a:t>
            </a:r>
          </a:p>
          <a:p>
            <a:pPr marL="342900" marR="0" lvl="0" indent="-342900" algn="l" defTabSz="914400" rtl="0" eaLnBrk="1" fontAlgn="auto" latinLnBrk="0" hangingPunct="1">
              <a:lnSpc>
                <a:spcPts val="3380"/>
              </a:lnSpc>
              <a:spcBef>
                <a:spcPts val="0"/>
              </a:spcBef>
              <a:spcAft>
                <a:spcPts val="0"/>
              </a:spcAft>
              <a:buClrTx/>
              <a:buSzTx/>
              <a:buFont typeface="Wingdings" panose="05000000000000000000" charset="0"/>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一般不得用于缩聚物</a:t>
            </a:r>
            <a:r>
              <a:rPr kumimoji="0" lang="x-none"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auto" latinLnBrk="0" hangingPunct="1">
              <a:lnSpc>
                <a:spcPts val="3380"/>
              </a:lnSpc>
              <a:spcBef>
                <a:spcPts val="0"/>
              </a:spcBef>
              <a:spcAft>
                <a:spcPts val="0"/>
              </a:spcAft>
              <a:buClrTx/>
              <a:buSzTx/>
              <a:buFont typeface="Wingdings" panose="05000000000000000000" charset="0"/>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简单但易混淆。如聚ε-己内酰胺和聚ε-氨基己酸由不同单体合成，却是同一种聚合物；</a:t>
            </a:r>
          </a:p>
          <a:p>
            <a:pPr marL="342900" marR="0" lvl="0" indent="-342900" algn="l" defTabSz="914400" rtl="0" eaLnBrk="1" fontAlgn="auto" latinLnBrk="0" hangingPunct="1">
              <a:lnSpc>
                <a:spcPts val="3380"/>
              </a:lnSpc>
              <a:spcBef>
                <a:spcPts val="0"/>
              </a:spcBef>
              <a:spcAft>
                <a:spcPts val="0"/>
              </a:spcAft>
              <a:buClrTx/>
              <a:buSzTx/>
              <a:buFont typeface="Wingdings" panose="05000000000000000000" charset="0"/>
              <a:buChar char="Ø"/>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名不符实。聚乙烯醇的单体为乙酸乙烯酯。</a:t>
            </a:r>
          </a:p>
        </p:txBody>
      </p:sp>
      <p:grpSp>
        <p:nvGrpSpPr>
          <p:cNvPr id="259" name="组合 6"/>
          <p:cNvGrpSpPr/>
          <p:nvPr/>
        </p:nvGrpSpPr>
        <p:grpSpPr>
          <a:xfrm>
            <a:off x="8890" y="1962150"/>
            <a:ext cx="5873750" cy="2099310"/>
            <a:chOff x="995" y="3090"/>
            <a:chExt cx="9250" cy="3306"/>
          </a:xfrm>
        </p:grpSpPr>
        <p:pic>
          <p:nvPicPr>
            <p:cNvPr id="2097244" name="图片 2" descr="Screenshot_20231203_192856_cn.wps.moffice_eng"/>
            <p:cNvPicPr>
              <a:picLocks noChangeAspect="1"/>
            </p:cNvPicPr>
            <p:nvPr/>
          </p:nvPicPr>
          <p:blipFill>
            <a:blip r:embed="rId3"/>
            <a:srcRect b="60003"/>
            <a:stretch>
              <a:fillRect/>
            </a:stretch>
          </p:blipFill>
          <p:spPr>
            <a:xfrm>
              <a:off x="995" y="3090"/>
              <a:ext cx="7940" cy="3306"/>
            </a:xfrm>
            <a:prstGeom prst="rect">
              <a:avLst/>
            </a:prstGeom>
          </p:spPr>
        </p:pic>
        <p:sp>
          <p:nvSpPr>
            <p:cNvPr id="1048907" name="Text Box 4"/>
            <p:cNvSpPr txBox="1">
              <a:spLocks noChangeArrowheads="1"/>
            </p:cNvSpPr>
            <p:nvPr/>
          </p:nvSpPr>
          <p:spPr bwMode="auto">
            <a:xfrm>
              <a:off x="8273" y="3310"/>
              <a:ext cx="1939" cy="628"/>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聚乙烯</a:t>
              </a:r>
            </a:p>
          </p:txBody>
        </p:sp>
        <p:sp>
          <p:nvSpPr>
            <p:cNvPr id="1048908" name="Text Box 4"/>
            <p:cNvSpPr txBox="1">
              <a:spLocks noChangeArrowheads="1"/>
            </p:cNvSpPr>
            <p:nvPr/>
          </p:nvSpPr>
          <p:spPr bwMode="auto">
            <a:xfrm>
              <a:off x="8306" y="4959"/>
              <a:ext cx="1939" cy="628"/>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聚氯乙烯</a:t>
              </a:r>
            </a:p>
          </p:txBody>
        </p:sp>
        <p:sp>
          <p:nvSpPr>
            <p:cNvPr id="1048909" name="右箭头 4"/>
            <p:cNvSpPr/>
            <p:nvPr/>
          </p:nvSpPr>
          <p:spPr>
            <a:xfrm>
              <a:off x="4437" y="3448"/>
              <a:ext cx="850" cy="476"/>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8910" name="右箭头 5"/>
            <p:cNvSpPr/>
            <p:nvPr/>
          </p:nvSpPr>
          <p:spPr>
            <a:xfrm>
              <a:off x="4448" y="4665"/>
              <a:ext cx="850" cy="476"/>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pic>
        <p:nvPicPr>
          <p:cNvPr id="2097245" name="图片 7" descr="Screenshot_20231203_192856_cn.wps.moffice_eng"/>
          <p:cNvPicPr>
            <a:picLocks noChangeAspect="1"/>
          </p:cNvPicPr>
          <p:nvPr/>
        </p:nvPicPr>
        <p:blipFill>
          <a:blip r:embed="rId3"/>
          <a:srcRect t="41293" b="1868"/>
          <a:stretch>
            <a:fillRect/>
          </a:stretch>
        </p:blipFill>
        <p:spPr>
          <a:xfrm>
            <a:off x="6491605" y="1962150"/>
            <a:ext cx="4473575" cy="2646680"/>
          </a:xfrm>
          <a:prstGeom prst="rect">
            <a:avLst/>
          </a:prstGeom>
        </p:spPr>
      </p:pic>
      <p:sp>
        <p:nvSpPr>
          <p:cNvPr id="1048911" name="右箭头 8"/>
          <p:cNvSpPr/>
          <p:nvPr/>
        </p:nvSpPr>
        <p:spPr>
          <a:xfrm>
            <a:off x="8267700" y="2256790"/>
            <a:ext cx="539750" cy="302260"/>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8912" name="右箭头 9"/>
          <p:cNvSpPr/>
          <p:nvPr/>
        </p:nvSpPr>
        <p:spPr>
          <a:xfrm>
            <a:off x="8458200" y="3108325"/>
            <a:ext cx="539750" cy="302260"/>
          </a:xfrm>
          <a:prstGeom prst="rightArrow">
            <a:avLst/>
          </a:prstGeom>
          <a:solidFill>
            <a:schemeClr val="accent5">
              <a:lumMod val="20000"/>
              <a:lumOff val="80000"/>
            </a:schemeClr>
          </a:solidFill>
          <a:ln>
            <a:solidFill>
              <a:schemeClr val="accent5">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97245"/>
                                        </p:tgtEl>
                                        <p:attrNameLst>
                                          <p:attrName>style.visibility</p:attrName>
                                        </p:attrNameLst>
                                      </p:cBhvr>
                                      <p:to>
                                        <p:strVal val="visible"/>
                                      </p:to>
                                    </p:set>
                                    <p:anim calcmode="lin" valueType="num">
                                      <p:cBhvr additive="base">
                                        <p:cTn id="7" dur="500"/>
                                        <p:tgtEl>
                                          <p:spTgt spid="2097245"/>
                                        </p:tgtEl>
                                        <p:attrNameLst>
                                          <p:attrName>ppt_y</p:attrName>
                                        </p:attrNameLst>
                                      </p:cBhvr>
                                      <p:tavLst>
                                        <p:tav tm="0">
                                          <p:val>
                                            <p:strVal val="#ppt_y+#ppt_h*1.125000"/>
                                          </p:val>
                                        </p:tav>
                                        <p:tav tm="100000">
                                          <p:val>
                                            <p:strVal val="#ppt_y"/>
                                          </p:val>
                                        </p:tav>
                                      </p:tavLst>
                                    </p:anim>
                                    <p:animEffect transition="in" filter="wipe(up)">
                                      <p:cBhvr>
                                        <p:cTn id="8" dur="500"/>
                                        <p:tgtEl>
                                          <p:spTgt spid="209724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48912"/>
                                        </p:tgtEl>
                                        <p:attrNameLst>
                                          <p:attrName>style.visibility</p:attrName>
                                        </p:attrNameLst>
                                      </p:cBhvr>
                                      <p:to>
                                        <p:strVal val="visible"/>
                                      </p:to>
                                    </p:set>
                                    <p:anim calcmode="lin" valueType="num">
                                      <p:cBhvr additive="base">
                                        <p:cTn id="11" dur="500"/>
                                        <p:tgtEl>
                                          <p:spTgt spid="1048912"/>
                                        </p:tgtEl>
                                        <p:attrNameLst>
                                          <p:attrName>ppt_y</p:attrName>
                                        </p:attrNameLst>
                                      </p:cBhvr>
                                      <p:tavLst>
                                        <p:tav tm="0">
                                          <p:val>
                                            <p:strVal val="#ppt_y+#ppt_h*1.125000"/>
                                          </p:val>
                                        </p:tav>
                                        <p:tav tm="100000">
                                          <p:val>
                                            <p:strVal val="#ppt_y"/>
                                          </p:val>
                                        </p:tav>
                                      </p:tavLst>
                                    </p:anim>
                                    <p:animEffect transition="in" filter="wipe(up)">
                                      <p:cBhvr>
                                        <p:cTn id="12" dur="500"/>
                                        <p:tgtEl>
                                          <p:spTgt spid="104891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048911"/>
                                        </p:tgtEl>
                                        <p:attrNameLst>
                                          <p:attrName>style.visibility</p:attrName>
                                        </p:attrNameLst>
                                      </p:cBhvr>
                                      <p:to>
                                        <p:strVal val="visible"/>
                                      </p:to>
                                    </p:set>
                                    <p:anim calcmode="lin" valueType="num">
                                      <p:cBhvr additive="base">
                                        <p:cTn id="15" dur="500"/>
                                        <p:tgtEl>
                                          <p:spTgt spid="1048911"/>
                                        </p:tgtEl>
                                        <p:attrNameLst>
                                          <p:attrName>ppt_y</p:attrName>
                                        </p:attrNameLst>
                                      </p:cBhvr>
                                      <p:tavLst>
                                        <p:tav tm="0">
                                          <p:val>
                                            <p:strVal val="#ppt_y+#ppt_h*1.125000"/>
                                          </p:val>
                                        </p:tav>
                                        <p:tav tm="100000">
                                          <p:val>
                                            <p:strVal val="#ppt_y"/>
                                          </p:val>
                                        </p:tav>
                                      </p:tavLst>
                                    </p:anim>
                                    <p:animEffect transition="in" filter="wipe(up)">
                                      <p:cBhvr>
                                        <p:cTn id="16" dur="500"/>
                                        <p:tgtEl>
                                          <p:spTgt spid="104891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048906"/>
                                        </p:tgtEl>
                                        <p:attrNameLst>
                                          <p:attrName>style.visibility</p:attrName>
                                        </p:attrNameLst>
                                      </p:cBhvr>
                                      <p:to>
                                        <p:strVal val="visible"/>
                                      </p:to>
                                    </p:set>
                                    <p:anim calcmode="lin" valueType="num">
                                      <p:cBhvr additive="base">
                                        <p:cTn id="21" dur="500"/>
                                        <p:tgtEl>
                                          <p:spTgt spid="1048906"/>
                                        </p:tgtEl>
                                        <p:attrNameLst>
                                          <p:attrName>ppt_y</p:attrName>
                                        </p:attrNameLst>
                                      </p:cBhvr>
                                      <p:tavLst>
                                        <p:tav tm="0">
                                          <p:val>
                                            <p:strVal val="#ppt_y+#ppt_h*1.125000"/>
                                          </p:val>
                                        </p:tav>
                                        <p:tav tm="100000">
                                          <p:val>
                                            <p:strVal val="#ppt_y"/>
                                          </p:val>
                                        </p:tav>
                                      </p:tavLst>
                                    </p:anim>
                                    <p:animEffect transition="in" filter="wipe(up)">
                                      <p:cBhvr>
                                        <p:cTn id="22" dur="500"/>
                                        <p:tgtEl>
                                          <p:spTgt spid="1048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6" grpId="0"/>
      <p:bldP spid="1048906" grpId="1"/>
      <p:bldP spid="1048911" grpId="0" animBg="1"/>
      <p:bldP spid="1048911" grpId="1" animBg="1"/>
      <p:bldP spid="1048912" grpId="0" animBg="1"/>
      <p:bldP spid="1048912"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37" name="标题 1"/>
          <p:cNvSpPr>
            <a:spLocks noGrp="1"/>
          </p:cNvSpPr>
          <p:nvPr>
            <p:ph type="title"/>
          </p:nvPr>
        </p:nvSpPr>
        <p:spPr>
          <a:xfrm>
            <a:off x="-5084" y="-121663"/>
            <a:ext cx="12192000" cy="1325563"/>
          </a:xfrm>
        </p:spPr>
        <p:txBody>
          <a:bodyPr>
            <a:normAutofit/>
          </a:bodyPr>
          <a:lstStyle/>
          <a:p>
            <a:pPr algn="ctr"/>
            <a:r>
              <a:rPr lang="en-US" altLang="zh-CN" sz="4000" b="1" dirty="0">
                <a:latin typeface="Arial" panose="020B0604020202020204" pitchFamily="34" charset="0"/>
                <a:ea typeface="SimHei" panose="02010609060101010101" pitchFamily="49" charset="-122"/>
                <a:cs typeface="Arial" panose="020B0604020202020204" pitchFamily="34" charset="0"/>
              </a:rPr>
              <a:t>1.4.2 </a:t>
            </a:r>
            <a:r>
              <a:rPr lang="zh-CN" altLang="en-US" sz="4000" b="1" dirty="0">
                <a:latin typeface="Arial" panose="020B0604020202020204" pitchFamily="34" charset="0"/>
                <a:ea typeface="SimHei" panose="02010609060101010101" pitchFamily="49" charset="-122"/>
                <a:cs typeface="Arial" panose="020B0604020202020204" pitchFamily="34" charset="0"/>
              </a:rPr>
              <a:t>非线形</a:t>
            </a:r>
            <a:r>
              <a:rPr lang="zh-CN_#Hans" altLang="en-US" sz="4000" b="1" dirty="0">
                <a:latin typeface="Arial" panose="020B0604020202020204" pitchFamily="34" charset="0"/>
                <a:ea typeface="SimHei" panose="02010609060101010101" pitchFamily="49" charset="-122"/>
                <a:cs typeface="Arial" panose="020B0604020202020204" pitchFamily="34" charset="0"/>
              </a:rPr>
              <a:t>高分子</a:t>
            </a:r>
            <a:r>
              <a:rPr lang="en-US" altLang="zh-CN" sz="4000" b="1" dirty="0">
                <a:latin typeface="Arial" panose="020B0604020202020204" pitchFamily="34" charset="0"/>
                <a:ea typeface="SimHei" panose="02010609060101010101" pitchFamily="49" charset="-122"/>
                <a:cs typeface="Arial" panose="020B0604020202020204" pitchFamily="34" charset="0"/>
              </a:rPr>
              <a:t>-</a:t>
            </a:r>
            <a:r>
              <a:rPr lang="zh-CN" altLang="en-US" sz="4000" b="1" dirty="0">
                <a:latin typeface="Arial" panose="020B0604020202020204" pitchFamily="34" charset="0"/>
                <a:ea typeface="SimHei" panose="02010609060101010101" pitchFamily="49" charset="-122"/>
                <a:cs typeface="Arial" panose="020B0604020202020204" pitchFamily="34" charset="0"/>
              </a:rPr>
              <a:t>环形</a:t>
            </a:r>
            <a:r>
              <a:rPr lang="zh-CN_#Hans" altLang="en-US" sz="4000" b="1" dirty="0">
                <a:latin typeface="Arial" panose="020B0604020202020204" pitchFamily="34" charset="0"/>
                <a:ea typeface="SimHei" panose="02010609060101010101" pitchFamily="49" charset="-122"/>
                <a:cs typeface="Arial" panose="020B0604020202020204" pitchFamily="34" charset="0"/>
              </a:rPr>
              <a:t>高分子</a:t>
            </a:r>
            <a:endParaRPr lang="zh-CN" altLang="en-US" sz="4000" dirty="0">
              <a:latin typeface="Arial" panose="020B0604020202020204" pitchFamily="34" charset="0"/>
              <a:cs typeface="Arial" panose="020B0604020202020204" pitchFamily="34" charset="0"/>
            </a:endParaRPr>
          </a:p>
        </p:txBody>
      </p:sp>
      <p:sp>
        <p:nvSpPr>
          <p:cNvPr id="1049538" name="文本框 8"/>
          <p:cNvSpPr txBox="1"/>
          <p:nvPr/>
        </p:nvSpPr>
        <p:spPr>
          <a:xfrm>
            <a:off x="482189" y="935593"/>
            <a:ext cx="10975914" cy="1200329"/>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自然界中存在环形大分子。第一个被发现和详细研究的环形大分子是环形</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DNA </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cyclic DNA</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）。环形</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DNA</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相对于其线形</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DNA</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类似物显示出增强的稳定性。自然界中还存在环形多肽</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(cyclic peptide)</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、环形脂质</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(cyclic lipid)</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等。</a:t>
            </a:r>
          </a:p>
        </p:txBody>
      </p:sp>
      <p:sp>
        <p:nvSpPr>
          <p:cNvPr id="1049539" name="Rectangle 19"/>
          <p:cNvSpPr/>
          <p:nvPr/>
        </p:nvSpPr>
        <p:spPr>
          <a:xfrm>
            <a:off x="5467002" y="6480422"/>
            <a:ext cx="588585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S.M.</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Grayson </a:t>
            </a:r>
            <a:r>
              <a:rPr kumimoji="0" lang="en-US" altLang="zh-CN"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et</a:t>
            </a:r>
            <a:r>
              <a:rPr kumimoji="0" lang="zh-CN" altLang="en-US"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al</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Nat. Chem.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2020</a:t>
            </a: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12</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433</a:t>
            </a:r>
          </a:p>
        </p:txBody>
      </p:sp>
      <p:pic>
        <p:nvPicPr>
          <p:cNvPr id="2097368" name="Picture 13"/>
          <p:cNvPicPr>
            <a:picLocks noChangeAspect="1"/>
          </p:cNvPicPr>
          <p:nvPr/>
        </p:nvPicPr>
        <p:blipFill rotWithShape="1">
          <a:blip r:embed="rId3"/>
          <a:srcRect l="6963" t="6726" r="52219" b="67338"/>
          <a:stretch>
            <a:fillRect/>
          </a:stretch>
        </p:blipFill>
        <p:spPr>
          <a:xfrm>
            <a:off x="1440870" y="2307480"/>
            <a:ext cx="2786332" cy="1932317"/>
          </a:xfrm>
          <a:prstGeom prst="rect">
            <a:avLst/>
          </a:prstGeom>
        </p:spPr>
      </p:pic>
      <p:sp>
        <p:nvSpPr>
          <p:cNvPr id="1049540" name="矩形 2"/>
          <p:cNvSpPr/>
          <p:nvPr/>
        </p:nvSpPr>
        <p:spPr>
          <a:xfrm>
            <a:off x="915121" y="4239797"/>
            <a:ext cx="41857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环形</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DNA</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的原子力显微镜（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AFM</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）图像</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541" name="矩形 9"/>
          <p:cNvSpPr/>
          <p:nvPr/>
        </p:nvSpPr>
        <p:spPr>
          <a:xfrm>
            <a:off x="7256526" y="4222243"/>
            <a:ext cx="29546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古细菌细胞壁中的环形脂质</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9542" name="文本框 11"/>
          <p:cNvSpPr txBox="1"/>
          <p:nvPr/>
        </p:nvSpPr>
        <p:spPr>
          <a:xfrm>
            <a:off x="602959" y="4783869"/>
            <a:ext cx="10975914" cy="192024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环形聚合物</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具有环状结构，没有链端。这约束了聚合物链的运动，限制了聚合物链的可能构象，导致其独特的性质</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与线形聚合物相比，</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环形聚合物</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表现出独特的性能（例如，较低的粘度、较小的流体动力学体积、较慢的降解速率、增加的血液循环时间等）</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2" name="Picture 1">
            <a:extLst>
              <a:ext uri="{FF2B5EF4-FFF2-40B4-BE49-F238E27FC236}">
                <a16:creationId xmlns:a16="http://schemas.microsoft.com/office/drawing/2014/main" id="{CAC814E0-64A4-9EDD-3193-7E33408F0AD2}"/>
              </a:ext>
            </a:extLst>
          </p:cNvPr>
          <p:cNvPicPr>
            <a:picLocks noChangeAspect="1"/>
          </p:cNvPicPr>
          <p:nvPr/>
        </p:nvPicPr>
        <p:blipFill>
          <a:blip r:embed="rId4"/>
          <a:stretch>
            <a:fillRect/>
          </a:stretch>
        </p:blipFill>
        <p:spPr>
          <a:xfrm>
            <a:off x="6353284" y="2248634"/>
            <a:ext cx="4732564" cy="193673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46" name="标题 1"/>
          <p:cNvSpPr>
            <a:spLocks noGrp="1"/>
          </p:cNvSpPr>
          <p:nvPr>
            <p:ph type="title"/>
          </p:nvPr>
        </p:nvSpPr>
        <p:spPr>
          <a:xfrm>
            <a:off x="-5084" y="-121663"/>
            <a:ext cx="12192000" cy="1325563"/>
          </a:xfrm>
        </p:spPr>
        <p:txBody>
          <a:bodyPr/>
          <a:lstStyle/>
          <a:p>
            <a:pPr algn="ctr"/>
            <a:r>
              <a:rPr lang="zh-CN" altLang="en-US" b="1" dirty="0">
                <a:latin typeface="Times New Roman" panose="02020603050405020304" pitchFamily="18" charset="0"/>
                <a:ea typeface="SimHei" panose="02010609060101010101" pitchFamily="49" charset="-122"/>
                <a:cs typeface="Times New Roman" panose="02020603050405020304" pitchFamily="18" charset="0"/>
              </a:rPr>
              <a:t>非线形</a:t>
            </a:r>
            <a:r>
              <a:rPr lang="zh-CN_#Hans" altLang="en-US" b="1" dirty="0">
                <a:latin typeface="Times New Roman" panose="02020603050405020304" pitchFamily="18" charset="0"/>
                <a:ea typeface="SimHei" panose="02010609060101010101" pitchFamily="49" charset="-122"/>
                <a:cs typeface="Times New Roman" panose="02020603050405020304" pitchFamily="18" charset="0"/>
              </a:rPr>
              <a:t>高分子</a:t>
            </a:r>
            <a:r>
              <a:rPr lang="en-US" altLang="zh-CN" b="1" dirty="0">
                <a:latin typeface="Times New Roman" panose="02020603050405020304" pitchFamily="18" charset="0"/>
                <a:ea typeface="SimHei" panose="02010609060101010101" pitchFamily="49" charset="-122"/>
                <a:cs typeface="Times New Roman" panose="02020603050405020304" pitchFamily="18" charset="0"/>
              </a:rPr>
              <a:t>-</a:t>
            </a:r>
            <a:r>
              <a:rPr lang="zh-CN" altLang="en-US" b="1" dirty="0">
                <a:latin typeface="Times New Roman" panose="02020603050405020304" pitchFamily="18" charset="0"/>
                <a:ea typeface="SimHei" panose="02010609060101010101" pitchFamily="49" charset="-122"/>
                <a:cs typeface="Times New Roman" panose="02020603050405020304" pitchFamily="18" charset="0"/>
              </a:rPr>
              <a:t>接枝共聚物</a:t>
            </a:r>
            <a:endParaRPr lang="zh-CN" altLang="en-US" dirty="0"/>
          </a:p>
        </p:txBody>
      </p:sp>
      <p:sp>
        <p:nvSpPr>
          <p:cNvPr id="1049547" name="文本框 36"/>
          <p:cNvSpPr txBox="1"/>
          <p:nvPr/>
        </p:nvSpPr>
        <p:spPr>
          <a:xfrm>
            <a:off x="492254" y="976784"/>
            <a:ext cx="11172523" cy="2236574"/>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接枝</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共聚物（</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Graft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Copolymer</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）：聚合物主链上带有支链的聚合物。以二元共聚物为例，即由结构单元为</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A</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的链端作为主链，由结构单元为</a:t>
            </a:r>
            <a:r>
              <a:rPr kumimoji="0" lang="en-US" altLang="zh-CN" sz="24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Arial" panose="020B0604020202020204" pitchFamily="34" charset="0"/>
              </a:rPr>
              <a:t>B</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的链段作为支链的共聚物，其主链和支链也可以是共聚物。如果支链的密度很大，就形成“梳状”或“刷状”聚合物。</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49548" name="文本框 5"/>
          <p:cNvSpPr txBox="1"/>
          <p:nvPr/>
        </p:nvSpPr>
        <p:spPr>
          <a:xfrm>
            <a:off x="663820" y="3458827"/>
            <a:ext cx="5148581" cy="4343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AAAAAAAAAAAAAAAAA</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549" name="文本框 3"/>
          <p:cNvSpPr txBox="1"/>
          <p:nvPr/>
        </p:nvSpPr>
        <p:spPr>
          <a:xfrm>
            <a:off x="1866722" y="3806164"/>
            <a:ext cx="525780" cy="2733041"/>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BBBBBBBBBB</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550" name="文本框 8"/>
          <p:cNvSpPr txBox="1"/>
          <p:nvPr/>
        </p:nvSpPr>
        <p:spPr>
          <a:xfrm>
            <a:off x="2760712" y="3816606"/>
            <a:ext cx="525781" cy="212344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BBBBBBB</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551" name="文本框 9"/>
          <p:cNvSpPr txBox="1"/>
          <p:nvPr/>
        </p:nvSpPr>
        <p:spPr>
          <a:xfrm>
            <a:off x="3891166" y="3806164"/>
            <a:ext cx="525781" cy="2733041"/>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BBBBBBBBBB</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9552" name="文本框 6"/>
          <p:cNvSpPr txBox="1"/>
          <p:nvPr/>
        </p:nvSpPr>
        <p:spPr>
          <a:xfrm>
            <a:off x="6021257" y="3323281"/>
            <a:ext cx="5852840" cy="283464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为了表明结构单元在共聚物中的排列方式，用字</a:t>
            </a:r>
            <a:r>
              <a:rPr kumimoji="0" lang="zh-CN"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母“</a:t>
            </a:r>
            <a:r>
              <a:rPr kumimoji="0" lang="en-US" altLang="zh-CN"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a:t>
            </a:r>
            <a:r>
              <a:rPr kumimoji="0" lang="zh-CN"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(graft)</a:t>
            </a:r>
            <a:r>
              <a:rPr kumimoji="0" lang="zh-CN"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表示接枝，如</a:t>
            </a:r>
            <a:r>
              <a:rPr kumimoji="0" lang="en-US" altLang="zh-CN" sz="2400" b="0"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PS-g-PMMA</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。通常，位于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之前的组分代表主链，位于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之后的组分代表支链。即聚苯乙烯</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PS</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为主链，聚甲基丙烯酸甲酯为支链。</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56" name="标题 1"/>
          <p:cNvSpPr>
            <a:spLocks noGrp="1"/>
          </p:cNvSpPr>
          <p:nvPr>
            <p:ph type="title"/>
          </p:nvPr>
        </p:nvSpPr>
        <p:spPr>
          <a:xfrm>
            <a:off x="-5084" y="-114301"/>
            <a:ext cx="12192000" cy="1325563"/>
          </a:xfrm>
        </p:spPr>
        <p:txBody>
          <a:bodyPr/>
          <a:lstStyle/>
          <a:p>
            <a:pPr algn="ctr"/>
            <a:r>
              <a:rPr lang="zh-CN" altLang="en-US" b="1" dirty="0">
                <a:latin typeface="Times New Roman" panose="02020603050405020304" pitchFamily="18" charset="0"/>
                <a:ea typeface="SimHei" panose="02010609060101010101" pitchFamily="49" charset="-122"/>
                <a:cs typeface="Times New Roman" panose="02020603050405020304" pitchFamily="18" charset="0"/>
              </a:rPr>
              <a:t>非线形</a:t>
            </a:r>
            <a:r>
              <a:rPr lang="zh-CN_#Hans" altLang="en-US" b="1" dirty="0">
                <a:latin typeface="Times New Roman" panose="02020603050405020304" pitchFamily="18" charset="0"/>
                <a:ea typeface="SimHei" panose="02010609060101010101" pitchFamily="49" charset="-122"/>
                <a:cs typeface="Times New Roman" panose="02020603050405020304" pitchFamily="18" charset="0"/>
              </a:rPr>
              <a:t>高分子</a:t>
            </a:r>
            <a:r>
              <a:rPr lang="en-US" altLang="zh-CN" b="1" dirty="0">
                <a:latin typeface="Times New Roman" panose="02020603050405020304" pitchFamily="18" charset="0"/>
                <a:ea typeface="SimHei" panose="02010609060101010101" pitchFamily="49" charset="-122"/>
                <a:cs typeface="Times New Roman" panose="02020603050405020304" pitchFamily="18" charset="0"/>
              </a:rPr>
              <a:t>-</a:t>
            </a:r>
            <a:r>
              <a:rPr lang="zh-CN" altLang="en-US" b="1" dirty="0">
                <a:latin typeface="Times New Roman" panose="02020603050405020304" pitchFamily="18" charset="0"/>
                <a:ea typeface="SimHei" panose="02010609060101010101" pitchFamily="49" charset="-122"/>
                <a:cs typeface="Times New Roman" panose="02020603050405020304" pitchFamily="18" charset="0"/>
              </a:rPr>
              <a:t>接枝聚合物</a:t>
            </a:r>
            <a:endParaRPr lang="zh-CN" altLang="en-US" dirty="0"/>
          </a:p>
        </p:txBody>
      </p:sp>
      <p:sp>
        <p:nvSpPr>
          <p:cNvPr id="1049557" name="文本框 5"/>
          <p:cNvSpPr txBox="1"/>
          <p:nvPr/>
        </p:nvSpPr>
        <p:spPr>
          <a:xfrm>
            <a:off x="452972" y="1131800"/>
            <a:ext cx="7372367" cy="1130246"/>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高抗冲聚苯乙烯：</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少量聚丁二烯接枝到聚苯乙烯上，比未改性的聚苯乙烯具有更好的抗冲击性。</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16D7E030-67CF-4B2C-B82F-59ADC3EA3808}"/>
              </a:ext>
            </a:extLst>
          </p:cNvPr>
          <p:cNvSpPr txBox="1"/>
          <p:nvPr/>
        </p:nvSpPr>
        <p:spPr>
          <a:xfrm>
            <a:off x="10063614" y="1618449"/>
            <a:ext cx="1415773"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低抗冲击</a:t>
            </a:r>
            <a:endParaRPr kumimoji="0" lang="en-US"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强度</a:t>
            </a:r>
          </a:p>
        </p:txBody>
      </p:sp>
      <p:cxnSp>
        <p:nvCxnSpPr>
          <p:cNvPr id="4" name="直接箭头连接符 3">
            <a:extLst>
              <a:ext uri="{FF2B5EF4-FFF2-40B4-BE49-F238E27FC236}">
                <a16:creationId xmlns:a16="http://schemas.microsoft.com/office/drawing/2014/main" id="{C34AE08D-64D2-42FD-B7EB-A758B1592089}"/>
              </a:ext>
            </a:extLst>
          </p:cNvPr>
          <p:cNvCxnSpPr/>
          <p:nvPr/>
        </p:nvCxnSpPr>
        <p:spPr>
          <a:xfrm>
            <a:off x="9657719" y="3008139"/>
            <a:ext cx="0" cy="108491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21C58C0-E71B-4C2B-BC70-680208FA57C5}"/>
              </a:ext>
            </a:extLst>
          </p:cNvPr>
          <p:cNvSpPr txBox="1"/>
          <p:nvPr/>
        </p:nvSpPr>
        <p:spPr>
          <a:xfrm>
            <a:off x="9842173" y="3146316"/>
            <a:ext cx="110799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SimHei" panose="02010609060101010101" pitchFamily="49" charset="-122"/>
                <a:ea typeface="SimHei" panose="02010609060101010101" pitchFamily="49" charset="-122"/>
                <a:cs typeface="+mn-cs"/>
              </a:rPr>
              <a:t>接枝</a:t>
            </a:r>
            <a:endParaRPr kumimoji="0" lang="en-US" altLang="zh-CN" sz="1800" b="1" i="0" u="none" strike="noStrike" kern="1200" cap="none" spc="0" normalizeH="0" baseline="0" noProof="0" dirty="0">
              <a:ln>
                <a:noFill/>
              </a:ln>
              <a:solidFill>
                <a:srgbClr val="C00000"/>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SimHei" panose="02010609060101010101" pitchFamily="49" charset="-122"/>
                <a:ea typeface="SimHei" panose="02010609060101010101" pitchFamily="49" charset="-122"/>
                <a:cs typeface="+mn-cs"/>
              </a:rPr>
              <a:t>聚丁二烯</a:t>
            </a:r>
          </a:p>
        </p:txBody>
      </p:sp>
      <p:sp>
        <p:nvSpPr>
          <p:cNvPr id="20" name="文本框 19">
            <a:extLst>
              <a:ext uri="{FF2B5EF4-FFF2-40B4-BE49-F238E27FC236}">
                <a16:creationId xmlns:a16="http://schemas.microsoft.com/office/drawing/2014/main" id="{F28294F9-88FD-4B35-A951-F06D80776F2E}"/>
              </a:ext>
            </a:extLst>
          </p:cNvPr>
          <p:cNvSpPr txBox="1"/>
          <p:nvPr/>
        </p:nvSpPr>
        <p:spPr>
          <a:xfrm>
            <a:off x="8190247" y="6299462"/>
            <a:ext cx="33725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高抗冲击强度</a:t>
            </a:r>
          </a:p>
        </p:txBody>
      </p:sp>
      <p:grpSp>
        <p:nvGrpSpPr>
          <p:cNvPr id="10" name="组合 9">
            <a:extLst>
              <a:ext uri="{FF2B5EF4-FFF2-40B4-BE49-F238E27FC236}">
                <a16:creationId xmlns:a16="http://schemas.microsoft.com/office/drawing/2014/main" id="{69C17935-DFFA-4BCA-A7B1-6A07C8696F5A}"/>
              </a:ext>
            </a:extLst>
          </p:cNvPr>
          <p:cNvGrpSpPr/>
          <p:nvPr/>
        </p:nvGrpSpPr>
        <p:grpSpPr>
          <a:xfrm>
            <a:off x="4062519" y="2797242"/>
            <a:ext cx="3608809" cy="3371859"/>
            <a:chOff x="3825481" y="2712425"/>
            <a:chExt cx="3949930" cy="3690582"/>
          </a:xfrm>
        </p:grpSpPr>
        <p:pic>
          <p:nvPicPr>
            <p:cNvPr id="7" name="图片 6">
              <a:extLst>
                <a:ext uri="{FF2B5EF4-FFF2-40B4-BE49-F238E27FC236}">
                  <a16:creationId xmlns:a16="http://schemas.microsoft.com/office/drawing/2014/main" id="{42A788E5-7069-440D-BCA0-E58574C31A2A}"/>
                </a:ext>
              </a:extLst>
            </p:cNvPr>
            <p:cNvPicPr>
              <a:picLocks noChangeAspect="1"/>
            </p:cNvPicPr>
            <p:nvPr/>
          </p:nvPicPr>
          <p:blipFill rotWithShape="1">
            <a:blip r:embed="rId4"/>
            <a:srcRect t="2087" b="6096"/>
            <a:stretch/>
          </p:blipFill>
          <p:spPr>
            <a:xfrm>
              <a:off x="3825481" y="2712425"/>
              <a:ext cx="3949930" cy="3690582"/>
            </a:xfrm>
            <a:prstGeom prst="rect">
              <a:avLst/>
            </a:prstGeom>
          </p:spPr>
        </p:pic>
        <p:sp>
          <p:nvSpPr>
            <p:cNvPr id="8" name="文本框 7">
              <a:extLst>
                <a:ext uri="{FF2B5EF4-FFF2-40B4-BE49-F238E27FC236}">
                  <a16:creationId xmlns:a16="http://schemas.microsoft.com/office/drawing/2014/main" id="{E9DEE236-1479-42E6-A24D-CA47F52BE344}"/>
                </a:ext>
              </a:extLst>
            </p:cNvPr>
            <p:cNvSpPr txBox="1"/>
            <p:nvPr/>
          </p:nvSpPr>
          <p:spPr>
            <a:xfrm>
              <a:off x="3825481" y="2712425"/>
              <a:ext cx="1422184"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海岛结构</a:t>
              </a:r>
            </a:p>
          </p:txBody>
        </p:sp>
      </p:grpSp>
      <p:sp>
        <p:nvSpPr>
          <p:cNvPr id="9" name="矩形 8">
            <a:extLst>
              <a:ext uri="{FF2B5EF4-FFF2-40B4-BE49-F238E27FC236}">
                <a16:creationId xmlns:a16="http://schemas.microsoft.com/office/drawing/2014/main" id="{222D74C6-D824-42A0-8968-660C5540FD49}"/>
              </a:ext>
            </a:extLst>
          </p:cNvPr>
          <p:cNvSpPr/>
          <p:nvPr/>
        </p:nvSpPr>
        <p:spPr>
          <a:xfrm>
            <a:off x="467267" y="2901713"/>
            <a:ext cx="3284340" cy="2914259"/>
          </a:xfrm>
          <a:prstGeom prst="rect">
            <a:avLst/>
          </a:prstGeom>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高抗冲聚苯乙烯</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具有 “海岛结构”，聚苯乙烯为连续相、聚丁二烯为分散相</a:t>
            </a:r>
          </a:p>
        </p:txBody>
      </p:sp>
      <p:sp>
        <p:nvSpPr>
          <p:cNvPr id="11" name="矩形 10">
            <a:extLst>
              <a:ext uri="{FF2B5EF4-FFF2-40B4-BE49-F238E27FC236}">
                <a16:creationId xmlns:a16="http://schemas.microsoft.com/office/drawing/2014/main" id="{FD815B53-5FB5-47BF-B1E0-8479369728DB}"/>
              </a:ext>
            </a:extLst>
          </p:cNvPr>
          <p:cNvSpPr/>
          <p:nvPr/>
        </p:nvSpPr>
        <p:spPr>
          <a:xfrm>
            <a:off x="3967042" y="6350499"/>
            <a:ext cx="3562194"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err="1">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Macromol</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 </a:t>
            </a:r>
            <a:r>
              <a:rPr kumimoji="0" lang="en-US" altLang="zh-CN" sz="1600" b="0" i="1" u="none" strike="noStrike" kern="1200" cap="none" spc="0" normalizeH="0" baseline="0" noProof="0" dirty="0" err="1">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Symp</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 </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2013</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 </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325</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,177-183</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2F666754-AEB5-F076-DA89-2E2452CF8300}"/>
              </a:ext>
            </a:extLst>
          </p:cNvPr>
          <p:cNvGraphicFramePr>
            <a:graphicFrameLocks noChangeAspect="1"/>
          </p:cNvGraphicFramePr>
          <p:nvPr>
            <p:extLst/>
          </p:nvPr>
        </p:nvGraphicFramePr>
        <p:xfrm>
          <a:off x="8708836" y="1223703"/>
          <a:ext cx="1200767" cy="1707114"/>
        </p:xfrm>
        <a:graphic>
          <a:graphicData uri="http://schemas.openxmlformats.org/presentationml/2006/ole">
            <mc:AlternateContent xmlns:mc="http://schemas.openxmlformats.org/markup-compatibility/2006">
              <mc:Choice xmlns:v="urn:schemas-microsoft-com:vml" Requires="v">
                <p:oleObj spid="_x0000_s12296" name="CS ChemDraw Drawing" r:id="rId5" imgW="527587" imgH="749087" progId="ChemDraw.Document.6.0">
                  <p:embed/>
                </p:oleObj>
              </mc:Choice>
              <mc:Fallback>
                <p:oleObj name="CS ChemDraw Drawing" r:id="rId5" imgW="527587" imgH="749087" progId="ChemDraw.Document.6.0">
                  <p:embed/>
                  <p:pic>
                    <p:nvPicPr>
                      <p:cNvPr id="3" name="Object 2">
                        <a:extLst>
                          <a:ext uri="{FF2B5EF4-FFF2-40B4-BE49-F238E27FC236}">
                            <a16:creationId xmlns:a16="http://schemas.microsoft.com/office/drawing/2014/main" id="{2F666754-AEB5-F076-DA89-2E2452CF8300}"/>
                          </a:ext>
                        </a:extLst>
                      </p:cNvPr>
                      <p:cNvPicPr/>
                      <p:nvPr/>
                    </p:nvPicPr>
                    <p:blipFill>
                      <a:blip r:embed="rId6"/>
                      <a:stretch>
                        <a:fillRect/>
                      </a:stretch>
                    </p:blipFill>
                    <p:spPr>
                      <a:xfrm>
                        <a:off x="8708836" y="1223703"/>
                        <a:ext cx="1200767" cy="170711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62884E13-91B3-1DAB-7B0A-84F5D3E8085D}"/>
              </a:ext>
            </a:extLst>
          </p:cNvPr>
          <p:cNvGraphicFramePr>
            <a:graphicFrameLocks noChangeAspect="1"/>
          </p:cNvGraphicFramePr>
          <p:nvPr>
            <p:extLst/>
          </p:nvPr>
        </p:nvGraphicFramePr>
        <p:xfrm>
          <a:off x="8190247" y="4028175"/>
          <a:ext cx="2944375" cy="2282983"/>
        </p:xfrm>
        <a:graphic>
          <a:graphicData uri="http://schemas.openxmlformats.org/presentationml/2006/ole">
            <mc:AlternateContent xmlns:mc="http://schemas.openxmlformats.org/markup-compatibility/2006">
              <mc:Choice xmlns:v="urn:schemas-microsoft-com:vml" Requires="v">
                <p:oleObj spid="_x0000_s12297" name="CS ChemDraw Drawing" r:id="rId7" imgW="1392019" imgH="1079713" progId="ChemDraw.Document.6.0">
                  <p:embed/>
                </p:oleObj>
              </mc:Choice>
              <mc:Fallback>
                <p:oleObj name="CS ChemDraw Drawing" r:id="rId7" imgW="1392019" imgH="1079713" progId="ChemDraw.Document.6.0">
                  <p:embed/>
                  <p:pic>
                    <p:nvPicPr>
                      <p:cNvPr id="6" name="Object 5">
                        <a:extLst>
                          <a:ext uri="{FF2B5EF4-FFF2-40B4-BE49-F238E27FC236}">
                            <a16:creationId xmlns:a16="http://schemas.microsoft.com/office/drawing/2014/main" id="{62884E13-91B3-1DAB-7B0A-84F5D3E8085D}"/>
                          </a:ext>
                        </a:extLst>
                      </p:cNvPr>
                      <p:cNvPicPr/>
                      <p:nvPr/>
                    </p:nvPicPr>
                    <p:blipFill>
                      <a:blip r:embed="rId8"/>
                      <a:stretch>
                        <a:fillRect/>
                      </a:stretch>
                    </p:blipFill>
                    <p:spPr>
                      <a:xfrm>
                        <a:off x="8190247" y="4028175"/>
                        <a:ext cx="2944375" cy="2282983"/>
                      </a:xfrm>
                      <a:prstGeom prst="rect">
                        <a:avLst/>
                      </a:prstGeom>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0" name="标题 1"/>
          <p:cNvSpPr>
            <a:spLocks noGrp="1"/>
          </p:cNvSpPr>
          <p:nvPr>
            <p:ph type="title"/>
          </p:nvPr>
        </p:nvSpPr>
        <p:spPr>
          <a:xfrm>
            <a:off x="-5084" y="-121663"/>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非线形高分子</a:t>
            </a:r>
            <a:r>
              <a:rPr lang="en-US" altLang="zh-CN" sz="4000" b="1" dirty="0">
                <a:latin typeface="Times New Roman" panose="02020603050405020304" pitchFamily="18" charset="0"/>
                <a:ea typeface="SimHei" panose="02010609060101010101" pitchFamily="49" charset="-122"/>
                <a:cs typeface="Times New Roman" panose="02020603050405020304" pitchFamily="18" charset="0"/>
              </a:rPr>
              <a:t>-</a:t>
            </a: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树枝状聚合物</a:t>
            </a:r>
          </a:p>
        </p:txBody>
      </p:sp>
      <p:sp>
        <p:nvSpPr>
          <p:cNvPr id="1049571" name="文本框 5"/>
          <p:cNvSpPr txBox="1"/>
          <p:nvPr/>
        </p:nvSpPr>
        <p:spPr>
          <a:xfrm>
            <a:off x="370727" y="1224967"/>
            <a:ext cx="5921215" cy="4408066"/>
          </a:xfrm>
          <a:prstGeom prst="rect">
            <a:avLst/>
          </a:prstGeom>
          <a:noFill/>
        </p:spPr>
        <p:txBody>
          <a:bodyPr wrap="square" rtlCol="0">
            <a:spAutoFit/>
          </a:bodyPr>
          <a:lstStyle/>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树枝状聚合物（</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Dendrimer</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是具有高度支化结构、类似树枝状的聚合物。主要由</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核心、支链和末端官能团</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组成。通过控制树枝单元的结构、代数、树枝之间的距离可以调控树枝单元的空间位阻，调控树枝状聚合物的构型和柔顺性。</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nvGrpSpPr>
          <p:cNvPr id="2" name="Group 1">
            <a:extLst>
              <a:ext uri="{FF2B5EF4-FFF2-40B4-BE49-F238E27FC236}">
                <a16:creationId xmlns:a16="http://schemas.microsoft.com/office/drawing/2014/main" id="{2772D27B-AE65-7C46-4569-EA9E0003951E}"/>
              </a:ext>
            </a:extLst>
          </p:cNvPr>
          <p:cNvGrpSpPr/>
          <p:nvPr/>
        </p:nvGrpSpPr>
        <p:grpSpPr>
          <a:xfrm>
            <a:off x="8249585" y="1151719"/>
            <a:ext cx="3556043" cy="3556043"/>
            <a:chOff x="2238419" y="127408"/>
            <a:chExt cx="5021877" cy="5021877"/>
          </a:xfrm>
        </p:grpSpPr>
        <p:cxnSp>
          <p:nvCxnSpPr>
            <p:cNvPr id="3" name="Straight Connector 2">
              <a:extLst>
                <a:ext uri="{FF2B5EF4-FFF2-40B4-BE49-F238E27FC236}">
                  <a16:creationId xmlns:a16="http://schemas.microsoft.com/office/drawing/2014/main" id="{CA81A35B-9D82-8B94-D054-3FFC55111FC0}"/>
                </a:ext>
              </a:extLst>
            </p:cNvPr>
            <p:cNvCxnSpPr/>
            <p:nvPr/>
          </p:nvCxnSpPr>
          <p:spPr>
            <a:xfrm>
              <a:off x="4752303" y="2072129"/>
              <a:ext cx="0" cy="582706"/>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1E9ED9A-1004-65E2-E1EF-5543E072E926}"/>
                </a:ext>
              </a:extLst>
            </p:cNvPr>
            <p:cNvCxnSpPr>
              <a:cxnSpLocks/>
            </p:cNvCxnSpPr>
            <p:nvPr/>
          </p:nvCxnSpPr>
          <p:spPr>
            <a:xfrm flipH="1">
              <a:off x="4774346" y="1582738"/>
              <a:ext cx="457199" cy="443753"/>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0DE83A1-250F-7300-DFD4-2234D0C7CA77}"/>
                </a:ext>
              </a:extLst>
            </p:cNvPr>
            <p:cNvCxnSpPr>
              <a:cxnSpLocks/>
            </p:cNvCxnSpPr>
            <p:nvPr/>
          </p:nvCxnSpPr>
          <p:spPr>
            <a:xfrm>
              <a:off x="4301572" y="1517652"/>
              <a:ext cx="440591" cy="53726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7E6E12D-88C7-FBF2-7F12-4C49B4E3393D}"/>
                </a:ext>
              </a:extLst>
            </p:cNvPr>
            <p:cNvCxnSpPr>
              <a:cxnSpLocks/>
            </p:cNvCxnSpPr>
            <p:nvPr/>
          </p:nvCxnSpPr>
          <p:spPr>
            <a:xfrm>
              <a:off x="4804229" y="2702786"/>
              <a:ext cx="519681" cy="29243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A978C6-1531-9869-7F3E-1DB2B5D39800}"/>
                </a:ext>
              </a:extLst>
            </p:cNvPr>
            <p:cNvCxnSpPr>
              <a:cxnSpLocks/>
            </p:cNvCxnSpPr>
            <p:nvPr/>
          </p:nvCxnSpPr>
          <p:spPr>
            <a:xfrm flipV="1">
              <a:off x="4236193" y="2684314"/>
              <a:ext cx="528646" cy="29243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83383C-F32F-1FEE-7B06-E44FB2B79D22}"/>
                </a:ext>
              </a:extLst>
            </p:cNvPr>
            <p:cNvCxnSpPr>
              <a:cxnSpLocks/>
            </p:cNvCxnSpPr>
            <p:nvPr/>
          </p:nvCxnSpPr>
          <p:spPr>
            <a:xfrm flipV="1">
              <a:off x="5323910" y="2825914"/>
              <a:ext cx="588682" cy="16007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51E033-19EB-B518-9060-1500F6271C08}"/>
                </a:ext>
              </a:extLst>
            </p:cNvPr>
            <p:cNvCxnSpPr>
              <a:cxnSpLocks/>
            </p:cNvCxnSpPr>
            <p:nvPr/>
          </p:nvCxnSpPr>
          <p:spPr>
            <a:xfrm>
              <a:off x="5291855" y="3009080"/>
              <a:ext cx="158919" cy="531087"/>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CBE8C5-70EB-DACC-94BA-45757FDE2AB6}"/>
                </a:ext>
              </a:extLst>
            </p:cNvPr>
            <p:cNvCxnSpPr>
              <a:cxnSpLocks/>
            </p:cNvCxnSpPr>
            <p:nvPr/>
          </p:nvCxnSpPr>
          <p:spPr>
            <a:xfrm flipV="1">
              <a:off x="5928621" y="2337709"/>
              <a:ext cx="453189" cy="46796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EFAF68-36BC-0D9E-E5A4-8001CF4F16B5}"/>
                </a:ext>
              </a:extLst>
            </p:cNvPr>
            <p:cNvCxnSpPr>
              <a:cxnSpLocks/>
            </p:cNvCxnSpPr>
            <p:nvPr/>
          </p:nvCxnSpPr>
          <p:spPr>
            <a:xfrm flipV="1">
              <a:off x="6414069" y="1772133"/>
              <a:ext cx="314514" cy="53116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072607-EAF2-56B8-72A6-BB138792C975}"/>
                </a:ext>
              </a:extLst>
            </p:cNvPr>
            <p:cNvCxnSpPr>
              <a:cxnSpLocks/>
            </p:cNvCxnSpPr>
            <p:nvPr/>
          </p:nvCxnSpPr>
          <p:spPr>
            <a:xfrm flipV="1">
              <a:off x="6424815" y="2037176"/>
              <a:ext cx="520565" cy="29135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E713AB-5B81-C2FE-1295-0B217C7A6908}"/>
                </a:ext>
              </a:extLst>
            </p:cNvPr>
            <p:cNvCxnSpPr>
              <a:cxnSpLocks/>
            </p:cNvCxnSpPr>
            <p:nvPr/>
          </p:nvCxnSpPr>
          <p:spPr>
            <a:xfrm>
              <a:off x="5945700" y="2846697"/>
              <a:ext cx="479115" cy="14852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4023E3-4666-04DE-0947-CF4F16B4ECB9}"/>
                </a:ext>
              </a:extLst>
            </p:cNvPr>
            <p:cNvCxnSpPr>
              <a:cxnSpLocks/>
            </p:cNvCxnSpPr>
            <p:nvPr/>
          </p:nvCxnSpPr>
          <p:spPr>
            <a:xfrm flipV="1">
              <a:off x="6381810" y="2972134"/>
              <a:ext cx="737621" cy="2309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D547FF-17D5-317A-60F8-C8B1995C37F8}"/>
                </a:ext>
              </a:extLst>
            </p:cNvPr>
            <p:cNvCxnSpPr>
              <a:cxnSpLocks/>
            </p:cNvCxnSpPr>
            <p:nvPr/>
          </p:nvCxnSpPr>
          <p:spPr>
            <a:xfrm>
              <a:off x="6414069" y="3009080"/>
              <a:ext cx="630554" cy="265543"/>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53A2F13-C5C9-DEB4-69F0-9165CF3AE6FE}"/>
                </a:ext>
              </a:extLst>
            </p:cNvPr>
            <p:cNvCxnSpPr>
              <a:cxnSpLocks/>
            </p:cNvCxnSpPr>
            <p:nvPr/>
          </p:nvCxnSpPr>
          <p:spPr>
            <a:xfrm flipH="1">
              <a:off x="5268525" y="3582992"/>
              <a:ext cx="181301" cy="71679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E48077-BCB4-63B1-2AD9-F8521413BFFE}"/>
                </a:ext>
              </a:extLst>
            </p:cNvPr>
            <p:cNvCxnSpPr>
              <a:cxnSpLocks/>
            </p:cNvCxnSpPr>
            <p:nvPr/>
          </p:nvCxnSpPr>
          <p:spPr>
            <a:xfrm flipH="1">
              <a:off x="4997025" y="4299782"/>
              <a:ext cx="288910" cy="58031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342657-F6C1-DA58-E66E-DAFF81CE68A9}"/>
                </a:ext>
              </a:extLst>
            </p:cNvPr>
            <p:cNvCxnSpPr>
              <a:cxnSpLocks/>
            </p:cNvCxnSpPr>
            <p:nvPr/>
          </p:nvCxnSpPr>
          <p:spPr>
            <a:xfrm>
              <a:off x="5268525" y="4299782"/>
              <a:ext cx="99282" cy="61245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CDF312-0C27-39EF-98EE-380B2184A310}"/>
                </a:ext>
              </a:extLst>
            </p:cNvPr>
            <p:cNvCxnSpPr>
              <a:cxnSpLocks/>
            </p:cNvCxnSpPr>
            <p:nvPr/>
          </p:nvCxnSpPr>
          <p:spPr>
            <a:xfrm>
              <a:off x="5459062" y="3582992"/>
              <a:ext cx="448141" cy="42073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4E5E24-B1FF-6D96-8E90-D6472AF59EC6}"/>
                </a:ext>
              </a:extLst>
            </p:cNvPr>
            <p:cNvCxnSpPr>
              <a:cxnSpLocks/>
            </p:cNvCxnSpPr>
            <p:nvPr/>
          </p:nvCxnSpPr>
          <p:spPr>
            <a:xfrm>
              <a:off x="5841936" y="3941387"/>
              <a:ext cx="539874" cy="37469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B61D0B-8AFF-7E1F-0173-17715A63EF52}"/>
                </a:ext>
              </a:extLst>
            </p:cNvPr>
            <p:cNvCxnSpPr>
              <a:cxnSpLocks/>
            </p:cNvCxnSpPr>
            <p:nvPr/>
          </p:nvCxnSpPr>
          <p:spPr>
            <a:xfrm>
              <a:off x="5890838" y="3983269"/>
              <a:ext cx="339967" cy="585087"/>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C513F7-53A2-5A22-2CA5-48494EE7A28C}"/>
                </a:ext>
              </a:extLst>
            </p:cNvPr>
            <p:cNvCxnSpPr>
              <a:cxnSpLocks/>
            </p:cNvCxnSpPr>
            <p:nvPr/>
          </p:nvCxnSpPr>
          <p:spPr>
            <a:xfrm flipV="1">
              <a:off x="4028374" y="3009080"/>
              <a:ext cx="189347" cy="57391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D717BD-55E1-E016-014F-A9CF04B7601B}"/>
                </a:ext>
              </a:extLst>
            </p:cNvPr>
            <p:cNvCxnSpPr>
              <a:cxnSpLocks/>
            </p:cNvCxnSpPr>
            <p:nvPr/>
          </p:nvCxnSpPr>
          <p:spPr>
            <a:xfrm flipV="1">
              <a:off x="3568063" y="3592228"/>
              <a:ext cx="460311" cy="41149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CD1EB9-AA07-62C1-7C74-2A66D55B6633}"/>
                </a:ext>
              </a:extLst>
            </p:cNvPr>
            <p:cNvCxnSpPr>
              <a:cxnSpLocks/>
            </p:cNvCxnSpPr>
            <p:nvPr/>
          </p:nvCxnSpPr>
          <p:spPr>
            <a:xfrm flipH="1" flipV="1">
              <a:off x="4052024" y="3559373"/>
              <a:ext cx="184169" cy="74040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D87272-C9A0-D803-CF8B-5BBDDDC10394}"/>
                </a:ext>
              </a:extLst>
            </p:cNvPr>
            <p:cNvCxnSpPr>
              <a:cxnSpLocks/>
            </p:cNvCxnSpPr>
            <p:nvPr/>
          </p:nvCxnSpPr>
          <p:spPr>
            <a:xfrm flipV="1">
              <a:off x="3027271" y="3988378"/>
              <a:ext cx="570244" cy="367256"/>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DB2F32-B6E4-B0C7-B697-0BFB40AC7772}"/>
                </a:ext>
              </a:extLst>
            </p:cNvPr>
            <p:cNvCxnSpPr>
              <a:cxnSpLocks/>
            </p:cNvCxnSpPr>
            <p:nvPr/>
          </p:nvCxnSpPr>
          <p:spPr>
            <a:xfrm flipV="1">
              <a:off x="3299791" y="4054571"/>
              <a:ext cx="270886" cy="52302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5F1FBC-709D-9C12-B2EF-96ED1146E7FE}"/>
                </a:ext>
              </a:extLst>
            </p:cNvPr>
            <p:cNvCxnSpPr>
              <a:cxnSpLocks/>
            </p:cNvCxnSpPr>
            <p:nvPr/>
          </p:nvCxnSpPr>
          <p:spPr>
            <a:xfrm flipV="1">
              <a:off x="4076374" y="4323910"/>
              <a:ext cx="159819" cy="59169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4A0CB3-03E0-9BF6-4BEB-F0E32A43E442}"/>
                </a:ext>
              </a:extLst>
            </p:cNvPr>
            <p:cNvCxnSpPr>
              <a:cxnSpLocks/>
            </p:cNvCxnSpPr>
            <p:nvPr/>
          </p:nvCxnSpPr>
          <p:spPr>
            <a:xfrm flipH="1" flipV="1">
              <a:off x="4236193" y="4302596"/>
              <a:ext cx="255135" cy="63177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1F7E94-AE70-C0A8-55E7-BE478BCDF96E}"/>
                </a:ext>
              </a:extLst>
            </p:cNvPr>
            <p:cNvCxnSpPr>
              <a:cxnSpLocks/>
            </p:cNvCxnSpPr>
            <p:nvPr/>
          </p:nvCxnSpPr>
          <p:spPr>
            <a:xfrm flipH="1">
              <a:off x="5228493" y="1002795"/>
              <a:ext cx="123125" cy="53685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071494-4B15-444C-2F4E-F51F9BB97EE8}"/>
                </a:ext>
              </a:extLst>
            </p:cNvPr>
            <p:cNvCxnSpPr>
              <a:cxnSpLocks/>
            </p:cNvCxnSpPr>
            <p:nvPr/>
          </p:nvCxnSpPr>
          <p:spPr>
            <a:xfrm>
              <a:off x="5318930" y="386722"/>
              <a:ext cx="22312" cy="64121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9C6D9C-92B4-E788-38D1-497E7E1C105A}"/>
                </a:ext>
              </a:extLst>
            </p:cNvPr>
            <p:cNvCxnSpPr>
              <a:cxnSpLocks/>
            </p:cNvCxnSpPr>
            <p:nvPr/>
          </p:nvCxnSpPr>
          <p:spPr>
            <a:xfrm flipH="1">
              <a:off x="5367807" y="473694"/>
              <a:ext cx="313402" cy="51885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D706396-84C6-847A-66D3-1444B2CDE3C1}"/>
                </a:ext>
              </a:extLst>
            </p:cNvPr>
            <p:cNvCxnSpPr>
              <a:cxnSpLocks/>
              <a:stCxn id="49" idx="7"/>
            </p:cNvCxnSpPr>
            <p:nvPr/>
          </p:nvCxnSpPr>
          <p:spPr>
            <a:xfrm flipH="1">
              <a:off x="5222309" y="1396046"/>
              <a:ext cx="722890" cy="19067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712A06-1C62-D85F-5C44-360F52910A75}"/>
                </a:ext>
              </a:extLst>
            </p:cNvPr>
            <p:cNvCxnSpPr>
              <a:cxnSpLocks/>
            </p:cNvCxnSpPr>
            <p:nvPr/>
          </p:nvCxnSpPr>
          <p:spPr>
            <a:xfrm flipH="1">
              <a:off x="5915861" y="1108515"/>
              <a:ext cx="538425" cy="30301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D31C3F-134E-EE9F-6E39-99E93BB1E132}"/>
                </a:ext>
              </a:extLst>
            </p:cNvPr>
            <p:cNvCxnSpPr>
              <a:cxnSpLocks/>
            </p:cNvCxnSpPr>
            <p:nvPr/>
          </p:nvCxnSpPr>
          <p:spPr>
            <a:xfrm flipH="1">
              <a:off x="5957067" y="1388967"/>
              <a:ext cx="621550" cy="1742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2BFD085-C8BB-9998-ED31-B879B669820F}"/>
                </a:ext>
              </a:extLst>
            </p:cNvPr>
            <p:cNvCxnSpPr>
              <a:cxnSpLocks/>
            </p:cNvCxnSpPr>
            <p:nvPr/>
          </p:nvCxnSpPr>
          <p:spPr>
            <a:xfrm>
              <a:off x="4134150" y="928902"/>
              <a:ext cx="173488" cy="61074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86CC70D-5F16-5DA7-4ECA-0598D1BB852B}"/>
                </a:ext>
              </a:extLst>
            </p:cNvPr>
            <p:cNvCxnSpPr>
              <a:cxnSpLocks/>
            </p:cNvCxnSpPr>
            <p:nvPr/>
          </p:nvCxnSpPr>
          <p:spPr>
            <a:xfrm>
              <a:off x="3582087" y="1372557"/>
              <a:ext cx="687677" cy="133647"/>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1943B58-79B6-A6A5-7068-00A114C8A2B4}"/>
                </a:ext>
              </a:extLst>
            </p:cNvPr>
            <p:cNvCxnSpPr>
              <a:cxnSpLocks/>
            </p:cNvCxnSpPr>
            <p:nvPr/>
          </p:nvCxnSpPr>
          <p:spPr>
            <a:xfrm>
              <a:off x="3854800" y="458733"/>
              <a:ext cx="259011" cy="460933"/>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3FD88E-5B1C-2B57-4B45-D24D4505E173}"/>
                </a:ext>
              </a:extLst>
            </p:cNvPr>
            <p:cNvCxnSpPr>
              <a:cxnSpLocks/>
            </p:cNvCxnSpPr>
            <p:nvPr/>
          </p:nvCxnSpPr>
          <p:spPr>
            <a:xfrm flipH="1">
              <a:off x="4151031" y="383378"/>
              <a:ext cx="3902" cy="562517"/>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7CDEC9-F15F-E77E-AA73-411E070A273C}"/>
                </a:ext>
              </a:extLst>
            </p:cNvPr>
            <p:cNvCxnSpPr>
              <a:cxnSpLocks/>
            </p:cNvCxnSpPr>
            <p:nvPr/>
          </p:nvCxnSpPr>
          <p:spPr>
            <a:xfrm>
              <a:off x="3187790" y="998981"/>
              <a:ext cx="412631" cy="34508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99F72D-F96A-B15E-F176-B192AEB19A6D}"/>
                </a:ext>
              </a:extLst>
            </p:cNvPr>
            <p:cNvCxnSpPr>
              <a:cxnSpLocks/>
            </p:cNvCxnSpPr>
            <p:nvPr/>
          </p:nvCxnSpPr>
          <p:spPr>
            <a:xfrm>
              <a:off x="3023098" y="1378081"/>
              <a:ext cx="598909" cy="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D57B6D-86D5-168F-42E4-071E496866A3}"/>
                </a:ext>
              </a:extLst>
            </p:cNvPr>
            <p:cNvCxnSpPr>
              <a:cxnSpLocks/>
            </p:cNvCxnSpPr>
            <p:nvPr/>
          </p:nvCxnSpPr>
          <p:spPr>
            <a:xfrm>
              <a:off x="3582087" y="2817704"/>
              <a:ext cx="614716" cy="15443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6DBD3B-48F4-49BF-D605-5BA49FE0D446}"/>
                </a:ext>
              </a:extLst>
            </p:cNvPr>
            <p:cNvCxnSpPr>
              <a:cxnSpLocks/>
            </p:cNvCxnSpPr>
            <p:nvPr/>
          </p:nvCxnSpPr>
          <p:spPr>
            <a:xfrm>
              <a:off x="2990740" y="2273865"/>
              <a:ext cx="579937" cy="53018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32D794-2874-F420-32B3-17E692247192}"/>
                </a:ext>
              </a:extLst>
            </p:cNvPr>
            <p:cNvCxnSpPr>
              <a:cxnSpLocks/>
            </p:cNvCxnSpPr>
            <p:nvPr/>
          </p:nvCxnSpPr>
          <p:spPr>
            <a:xfrm flipV="1">
              <a:off x="2946022" y="2817704"/>
              <a:ext cx="597716" cy="19450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338AAC-97C4-5FB9-9626-14EC8C6F712E}"/>
                </a:ext>
              </a:extLst>
            </p:cNvPr>
            <p:cNvCxnSpPr>
              <a:cxnSpLocks/>
            </p:cNvCxnSpPr>
            <p:nvPr/>
          </p:nvCxnSpPr>
          <p:spPr>
            <a:xfrm>
              <a:off x="2546511" y="2072128"/>
              <a:ext cx="549420" cy="26265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110F443-D9BC-C3C3-6130-B24656580129}"/>
                </a:ext>
              </a:extLst>
            </p:cNvPr>
            <p:cNvCxnSpPr>
              <a:cxnSpLocks/>
            </p:cNvCxnSpPr>
            <p:nvPr/>
          </p:nvCxnSpPr>
          <p:spPr>
            <a:xfrm>
              <a:off x="2803267" y="1733776"/>
              <a:ext cx="244387" cy="56828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53D6D02-0340-E17B-8B72-DAD5DD30F9CF}"/>
                </a:ext>
              </a:extLst>
            </p:cNvPr>
            <p:cNvCxnSpPr>
              <a:cxnSpLocks/>
            </p:cNvCxnSpPr>
            <p:nvPr/>
          </p:nvCxnSpPr>
          <p:spPr>
            <a:xfrm>
              <a:off x="2434838" y="2979061"/>
              <a:ext cx="534522" cy="692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A8365F5-D12E-41D5-2F4C-BD83F828C171}"/>
                </a:ext>
              </a:extLst>
            </p:cNvPr>
            <p:cNvCxnSpPr>
              <a:cxnSpLocks/>
            </p:cNvCxnSpPr>
            <p:nvPr/>
          </p:nvCxnSpPr>
          <p:spPr>
            <a:xfrm flipV="1">
              <a:off x="2514984" y="3025862"/>
              <a:ext cx="454376" cy="27017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Flowchart: Connector 47">
              <a:extLst>
                <a:ext uri="{FF2B5EF4-FFF2-40B4-BE49-F238E27FC236}">
                  <a16:creationId xmlns:a16="http://schemas.microsoft.com/office/drawing/2014/main" id="{4728F4F5-C7DA-A6D8-7D7B-75CC5F8CDC69}"/>
                </a:ext>
              </a:extLst>
            </p:cNvPr>
            <p:cNvSpPr/>
            <p:nvPr/>
          </p:nvSpPr>
          <p:spPr>
            <a:xfrm>
              <a:off x="2238419" y="127408"/>
              <a:ext cx="5021877" cy="5021877"/>
            </a:xfrm>
            <a:prstGeom prst="flowChartConnector">
              <a:avLst/>
            </a:prstGeom>
            <a:noFill/>
            <a:ln w="254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Flowchart: Connector 48">
              <a:extLst>
                <a:ext uri="{FF2B5EF4-FFF2-40B4-BE49-F238E27FC236}">
                  <a16:creationId xmlns:a16="http://schemas.microsoft.com/office/drawing/2014/main" id="{491E61FC-1B77-F74E-7B38-C1691C3074F8}"/>
                </a:ext>
              </a:extLst>
            </p:cNvPr>
            <p:cNvSpPr/>
            <p:nvPr/>
          </p:nvSpPr>
          <p:spPr>
            <a:xfrm>
              <a:off x="2946022" y="881468"/>
              <a:ext cx="3513755" cy="3513755"/>
            </a:xfrm>
            <a:prstGeom prst="flowChartConnector">
              <a:avLst/>
            </a:prstGeom>
            <a:noFill/>
            <a:ln w="25400">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Flowchart: Connector 49">
              <a:extLst>
                <a:ext uri="{FF2B5EF4-FFF2-40B4-BE49-F238E27FC236}">
                  <a16:creationId xmlns:a16="http://schemas.microsoft.com/office/drawing/2014/main" id="{B6CBF629-C117-3F9B-4231-CABFEC84210A}"/>
                </a:ext>
              </a:extLst>
            </p:cNvPr>
            <p:cNvSpPr/>
            <p:nvPr/>
          </p:nvSpPr>
          <p:spPr>
            <a:xfrm>
              <a:off x="3495442" y="1401845"/>
              <a:ext cx="2460636" cy="2460636"/>
            </a:xfrm>
            <a:prstGeom prst="flowChartConnector">
              <a:avLst/>
            </a:prstGeom>
            <a:noFill/>
            <a:ln w="2540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Flowchart: Connector 50">
              <a:extLst>
                <a:ext uri="{FF2B5EF4-FFF2-40B4-BE49-F238E27FC236}">
                  <a16:creationId xmlns:a16="http://schemas.microsoft.com/office/drawing/2014/main" id="{E79900F1-B53C-77D6-7EA7-B06852E7D949}"/>
                </a:ext>
              </a:extLst>
            </p:cNvPr>
            <p:cNvSpPr/>
            <p:nvPr/>
          </p:nvSpPr>
          <p:spPr>
            <a:xfrm>
              <a:off x="4069642" y="2005338"/>
              <a:ext cx="1298165" cy="1298165"/>
            </a:xfrm>
            <a:prstGeom prst="flowChartConnector">
              <a:avLst/>
            </a:prstGeom>
            <a:noFill/>
            <a:ln w="254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Flowchart: Connector 51">
              <a:extLst>
                <a:ext uri="{FF2B5EF4-FFF2-40B4-BE49-F238E27FC236}">
                  <a16:creationId xmlns:a16="http://schemas.microsoft.com/office/drawing/2014/main" id="{BA017E44-61BC-A56E-82F1-E885DB133397}"/>
                </a:ext>
              </a:extLst>
            </p:cNvPr>
            <p:cNvSpPr/>
            <p:nvPr/>
          </p:nvSpPr>
          <p:spPr>
            <a:xfrm>
              <a:off x="4480701" y="2394402"/>
              <a:ext cx="542889" cy="542889"/>
            </a:xfrm>
            <a:prstGeom prst="flowChartConnector">
              <a:avLst/>
            </a:prstGeom>
            <a:noFill/>
            <a:ln w="25400">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53" name="Group 52">
            <a:extLst>
              <a:ext uri="{FF2B5EF4-FFF2-40B4-BE49-F238E27FC236}">
                <a16:creationId xmlns:a16="http://schemas.microsoft.com/office/drawing/2014/main" id="{014E7B09-1A68-607E-FBD0-A72983B99C0F}"/>
              </a:ext>
            </a:extLst>
          </p:cNvPr>
          <p:cNvGrpSpPr/>
          <p:nvPr/>
        </p:nvGrpSpPr>
        <p:grpSpPr>
          <a:xfrm>
            <a:off x="6476013" y="2949213"/>
            <a:ext cx="1589501" cy="1069415"/>
            <a:chOff x="596936" y="4749106"/>
            <a:chExt cx="2788361" cy="1876007"/>
          </a:xfrm>
        </p:grpSpPr>
        <p:cxnSp>
          <p:nvCxnSpPr>
            <p:cNvPr id="54" name="Straight Connector 53">
              <a:extLst>
                <a:ext uri="{FF2B5EF4-FFF2-40B4-BE49-F238E27FC236}">
                  <a16:creationId xmlns:a16="http://schemas.microsoft.com/office/drawing/2014/main" id="{0C52C3B0-8EAB-3E0F-C124-69749E8DF707}"/>
                </a:ext>
              </a:extLst>
            </p:cNvPr>
            <p:cNvCxnSpPr>
              <a:cxnSpLocks/>
            </p:cNvCxnSpPr>
            <p:nvPr/>
          </p:nvCxnSpPr>
          <p:spPr>
            <a:xfrm>
              <a:off x="1980074" y="6124000"/>
              <a:ext cx="0" cy="501113"/>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568AEC-B9AD-E111-F90A-CCA55785FA35}"/>
                </a:ext>
              </a:extLst>
            </p:cNvPr>
            <p:cNvCxnSpPr>
              <a:cxnSpLocks/>
            </p:cNvCxnSpPr>
            <p:nvPr/>
          </p:nvCxnSpPr>
          <p:spPr>
            <a:xfrm flipH="1">
              <a:off x="1986865" y="5756894"/>
              <a:ext cx="332781" cy="367106"/>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BA00DA3-31F7-6430-98AF-8D8EE023C7C8}"/>
                </a:ext>
              </a:extLst>
            </p:cNvPr>
            <p:cNvCxnSpPr>
              <a:cxnSpLocks/>
            </p:cNvCxnSpPr>
            <p:nvPr/>
          </p:nvCxnSpPr>
          <p:spPr>
            <a:xfrm>
              <a:off x="1608446" y="5756894"/>
              <a:ext cx="371628" cy="367106"/>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9476839-9B74-93DB-79B1-97D1FC0B83B9}"/>
                </a:ext>
              </a:extLst>
            </p:cNvPr>
            <p:cNvCxnSpPr>
              <a:cxnSpLocks/>
            </p:cNvCxnSpPr>
            <p:nvPr/>
          </p:nvCxnSpPr>
          <p:spPr>
            <a:xfrm flipH="1">
              <a:off x="2343842" y="5288849"/>
              <a:ext cx="117276" cy="449573"/>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D1B5AB-9D2B-D1D9-B199-A95D34CE554B}"/>
                </a:ext>
              </a:extLst>
            </p:cNvPr>
            <p:cNvCxnSpPr>
              <a:cxnSpLocks/>
            </p:cNvCxnSpPr>
            <p:nvPr/>
          </p:nvCxnSpPr>
          <p:spPr>
            <a:xfrm flipH="1">
              <a:off x="2371496" y="5609113"/>
              <a:ext cx="483852" cy="12930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659D0B3-01B8-8582-8433-98E683CA8B6D}"/>
                </a:ext>
              </a:extLst>
            </p:cNvPr>
            <p:cNvCxnSpPr>
              <a:cxnSpLocks/>
            </p:cNvCxnSpPr>
            <p:nvPr/>
          </p:nvCxnSpPr>
          <p:spPr>
            <a:xfrm>
              <a:off x="1463521" y="5208795"/>
              <a:ext cx="126453" cy="505796"/>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7A9CBEF-F380-44BF-C166-AD328E43B13F}"/>
                </a:ext>
              </a:extLst>
            </p:cNvPr>
            <p:cNvCxnSpPr>
              <a:cxnSpLocks/>
            </p:cNvCxnSpPr>
            <p:nvPr/>
          </p:nvCxnSpPr>
          <p:spPr>
            <a:xfrm>
              <a:off x="1107534" y="5633760"/>
              <a:ext cx="482440" cy="11389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D8524D9-59EF-1B1C-C330-75DFED4F7191}"/>
                </a:ext>
              </a:extLst>
            </p:cNvPr>
            <p:cNvCxnSpPr>
              <a:cxnSpLocks/>
            </p:cNvCxnSpPr>
            <p:nvPr/>
          </p:nvCxnSpPr>
          <p:spPr>
            <a:xfrm>
              <a:off x="1190787" y="4816704"/>
              <a:ext cx="243853" cy="39209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4C2913C-DCE9-1553-EDBC-893C3DE0311B}"/>
                </a:ext>
              </a:extLst>
            </p:cNvPr>
            <p:cNvCxnSpPr>
              <a:cxnSpLocks/>
            </p:cNvCxnSpPr>
            <p:nvPr/>
          </p:nvCxnSpPr>
          <p:spPr>
            <a:xfrm>
              <a:off x="1463521" y="4749984"/>
              <a:ext cx="0" cy="452656"/>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AE53FA5-2C8D-6BDB-FACA-3B24B6EED46F}"/>
                </a:ext>
              </a:extLst>
            </p:cNvPr>
            <p:cNvCxnSpPr>
              <a:cxnSpLocks/>
            </p:cNvCxnSpPr>
            <p:nvPr/>
          </p:nvCxnSpPr>
          <p:spPr>
            <a:xfrm>
              <a:off x="688624" y="5396676"/>
              <a:ext cx="403350" cy="21855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7344" name="Straight Connector 2097343">
              <a:extLst>
                <a:ext uri="{FF2B5EF4-FFF2-40B4-BE49-F238E27FC236}">
                  <a16:creationId xmlns:a16="http://schemas.microsoft.com/office/drawing/2014/main" id="{90FEE486-AF44-7776-8CDF-9851678FE815}"/>
                </a:ext>
              </a:extLst>
            </p:cNvPr>
            <p:cNvCxnSpPr>
              <a:cxnSpLocks/>
            </p:cNvCxnSpPr>
            <p:nvPr/>
          </p:nvCxnSpPr>
          <p:spPr>
            <a:xfrm>
              <a:off x="596936" y="5638378"/>
              <a:ext cx="478147" cy="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7345" name="Straight Connector 2097344">
              <a:extLst>
                <a:ext uri="{FF2B5EF4-FFF2-40B4-BE49-F238E27FC236}">
                  <a16:creationId xmlns:a16="http://schemas.microsoft.com/office/drawing/2014/main" id="{C8912B29-B34E-7463-8C63-72144A8AD2E7}"/>
                </a:ext>
              </a:extLst>
            </p:cNvPr>
            <p:cNvCxnSpPr>
              <a:cxnSpLocks/>
            </p:cNvCxnSpPr>
            <p:nvPr/>
          </p:nvCxnSpPr>
          <p:spPr>
            <a:xfrm>
              <a:off x="2454611" y="4749106"/>
              <a:ext cx="0" cy="52373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7346" name="Straight Connector 2097345">
              <a:extLst>
                <a:ext uri="{FF2B5EF4-FFF2-40B4-BE49-F238E27FC236}">
                  <a16:creationId xmlns:a16="http://schemas.microsoft.com/office/drawing/2014/main" id="{72213D2B-0268-C807-B0F4-776B79F438E1}"/>
                </a:ext>
              </a:extLst>
            </p:cNvPr>
            <p:cNvCxnSpPr>
              <a:cxnSpLocks/>
            </p:cNvCxnSpPr>
            <p:nvPr/>
          </p:nvCxnSpPr>
          <p:spPr>
            <a:xfrm flipH="1">
              <a:off x="2485352" y="4802646"/>
              <a:ext cx="233698" cy="43806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7347" name="Straight Connector 2097346">
              <a:extLst>
                <a:ext uri="{FF2B5EF4-FFF2-40B4-BE49-F238E27FC236}">
                  <a16:creationId xmlns:a16="http://schemas.microsoft.com/office/drawing/2014/main" id="{40E54D79-3476-DBC6-EC06-C290F0A39946}"/>
                </a:ext>
              </a:extLst>
            </p:cNvPr>
            <p:cNvCxnSpPr>
              <a:cxnSpLocks/>
            </p:cNvCxnSpPr>
            <p:nvPr/>
          </p:nvCxnSpPr>
          <p:spPr>
            <a:xfrm flipH="1">
              <a:off x="2901445" y="5339958"/>
              <a:ext cx="398346" cy="23833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7348" name="Straight Connector 2097347">
              <a:extLst>
                <a:ext uri="{FF2B5EF4-FFF2-40B4-BE49-F238E27FC236}">
                  <a16:creationId xmlns:a16="http://schemas.microsoft.com/office/drawing/2014/main" id="{686EC674-1497-0B4E-BBB1-D5970E373B53}"/>
                </a:ext>
              </a:extLst>
            </p:cNvPr>
            <p:cNvCxnSpPr>
              <a:cxnSpLocks/>
            </p:cNvCxnSpPr>
            <p:nvPr/>
          </p:nvCxnSpPr>
          <p:spPr>
            <a:xfrm flipH="1">
              <a:off x="2882449" y="5594670"/>
              <a:ext cx="502848" cy="1444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97350" name="TextBox 2097349">
            <a:extLst>
              <a:ext uri="{FF2B5EF4-FFF2-40B4-BE49-F238E27FC236}">
                <a16:creationId xmlns:a16="http://schemas.microsoft.com/office/drawing/2014/main" id="{626C0BBB-0563-3A04-F680-1F43117EBB8E}"/>
              </a:ext>
            </a:extLst>
          </p:cNvPr>
          <p:cNvSpPr txBox="1"/>
          <p:nvPr/>
        </p:nvSpPr>
        <p:spPr>
          <a:xfrm>
            <a:off x="6500585" y="4150393"/>
            <a:ext cx="14670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树枝状基元</a:t>
            </a:r>
          </a:p>
        </p:txBody>
      </p:sp>
      <p:sp>
        <p:nvSpPr>
          <p:cNvPr id="2097351" name="TextBox 2097350">
            <a:extLst>
              <a:ext uri="{FF2B5EF4-FFF2-40B4-BE49-F238E27FC236}">
                <a16:creationId xmlns:a16="http://schemas.microsoft.com/office/drawing/2014/main" id="{7F2BAB93-07D6-28FD-BBCC-A88F5B2D8BA8}"/>
              </a:ext>
            </a:extLst>
          </p:cNvPr>
          <p:cNvSpPr txBox="1"/>
          <p:nvPr/>
        </p:nvSpPr>
        <p:spPr>
          <a:xfrm>
            <a:off x="6670920" y="4464132"/>
            <a:ext cx="108234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Dendron</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2097359" name="Straight Connector 2097358">
            <a:extLst>
              <a:ext uri="{FF2B5EF4-FFF2-40B4-BE49-F238E27FC236}">
                <a16:creationId xmlns:a16="http://schemas.microsoft.com/office/drawing/2014/main" id="{1EF07CE9-079E-1E35-75FE-8546F06C4361}"/>
              </a:ext>
            </a:extLst>
          </p:cNvPr>
          <p:cNvCxnSpPr/>
          <p:nvPr/>
        </p:nvCxnSpPr>
        <p:spPr>
          <a:xfrm>
            <a:off x="6170915" y="7087863"/>
            <a:ext cx="1018173" cy="0"/>
          </a:xfrm>
          <a:prstGeom prst="line">
            <a:avLst/>
          </a:prstGeom>
          <a:ln w="4445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097360" name="TextBox 2097359">
            <a:extLst>
              <a:ext uri="{FF2B5EF4-FFF2-40B4-BE49-F238E27FC236}">
                <a16:creationId xmlns:a16="http://schemas.microsoft.com/office/drawing/2014/main" id="{EB77AE61-2681-94DD-8F99-5E80C7D9DCF7}"/>
              </a:ext>
            </a:extLst>
          </p:cNvPr>
          <p:cNvSpPr txBox="1"/>
          <p:nvPr/>
        </p:nvSpPr>
        <p:spPr>
          <a:xfrm>
            <a:off x="7277696" y="6866779"/>
            <a:ext cx="26116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外部（</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Periphery</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p>
        </p:txBody>
      </p:sp>
      <p:cxnSp>
        <p:nvCxnSpPr>
          <p:cNvPr id="2097363" name="Straight Connector 2097362">
            <a:extLst>
              <a:ext uri="{FF2B5EF4-FFF2-40B4-BE49-F238E27FC236}">
                <a16:creationId xmlns:a16="http://schemas.microsoft.com/office/drawing/2014/main" id="{045E2875-322B-E180-251A-BE7BC4661D39}"/>
              </a:ext>
            </a:extLst>
          </p:cNvPr>
          <p:cNvCxnSpPr>
            <a:cxnSpLocks/>
          </p:cNvCxnSpPr>
          <p:nvPr/>
        </p:nvCxnSpPr>
        <p:spPr>
          <a:xfrm>
            <a:off x="6804121" y="5050779"/>
            <a:ext cx="604781"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2097364" name="TextBox 2097363">
            <a:extLst>
              <a:ext uri="{FF2B5EF4-FFF2-40B4-BE49-F238E27FC236}">
                <a16:creationId xmlns:a16="http://schemas.microsoft.com/office/drawing/2014/main" id="{21CCDA23-9E4B-A233-41F5-BCA81FC2AF75}"/>
              </a:ext>
            </a:extLst>
          </p:cNvPr>
          <p:cNvSpPr txBox="1"/>
          <p:nvPr/>
        </p:nvSpPr>
        <p:spPr>
          <a:xfrm>
            <a:off x="7557129" y="4823443"/>
            <a:ext cx="15376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核心（</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Core)</a:t>
            </a:r>
          </a:p>
        </p:txBody>
      </p:sp>
      <p:sp>
        <p:nvSpPr>
          <p:cNvPr id="2097366" name="TextBox 2097365">
            <a:extLst>
              <a:ext uri="{FF2B5EF4-FFF2-40B4-BE49-F238E27FC236}">
                <a16:creationId xmlns:a16="http://schemas.microsoft.com/office/drawing/2014/main" id="{EEC6ECB9-FE8B-ADC7-ECC5-1E56D442A47C}"/>
              </a:ext>
            </a:extLst>
          </p:cNvPr>
          <p:cNvSpPr txBox="1"/>
          <p:nvPr/>
        </p:nvSpPr>
        <p:spPr>
          <a:xfrm>
            <a:off x="7565181" y="5178527"/>
            <a:ext cx="303961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第一代（</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Generation one</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p>
        </p:txBody>
      </p:sp>
      <p:sp>
        <p:nvSpPr>
          <p:cNvPr id="2097367" name="TextBox 2097366">
            <a:extLst>
              <a:ext uri="{FF2B5EF4-FFF2-40B4-BE49-F238E27FC236}">
                <a16:creationId xmlns:a16="http://schemas.microsoft.com/office/drawing/2014/main" id="{9C73CA53-B35F-FEB1-B181-5EA81F9171D6}"/>
              </a:ext>
            </a:extLst>
          </p:cNvPr>
          <p:cNvSpPr txBox="1"/>
          <p:nvPr/>
        </p:nvSpPr>
        <p:spPr>
          <a:xfrm>
            <a:off x="7576067" y="5548319"/>
            <a:ext cx="303961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第二代（</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Generation one</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p>
        </p:txBody>
      </p:sp>
      <p:sp>
        <p:nvSpPr>
          <p:cNvPr id="2097371" name="TextBox 2097370">
            <a:extLst>
              <a:ext uri="{FF2B5EF4-FFF2-40B4-BE49-F238E27FC236}">
                <a16:creationId xmlns:a16="http://schemas.microsoft.com/office/drawing/2014/main" id="{27BB2156-41C4-D8C5-3365-836850D0520D}"/>
              </a:ext>
            </a:extLst>
          </p:cNvPr>
          <p:cNvSpPr txBox="1"/>
          <p:nvPr/>
        </p:nvSpPr>
        <p:spPr>
          <a:xfrm>
            <a:off x="7572086" y="5977194"/>
            <a:ext cx="303961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第三代（</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Generation one</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p>
        </p:txBody>
      </p:sp>
      <p:sp>
        <p:nvSpPr>
          <p:cNvPr id="2097373" name="TextBox 2097372">
            <a:extLst>
              <a:ext uri="{FF2B5EF4-FFF2-40B4-BE49-F238E27FC236}">
                <a16:creationId xmlns:a16="http://schemas.microsoft.com/office/drawing/2014/main" id="{E8E45EDF-D266-7546-8E71-598EF6476D46}"/>
              </a:ext>
            </a:extLst>
          </p:cNvPr>
          <p:cNvSpPr txBox="1"/>
          <p:nvPr/>
        </p:nvSpPr>
        <p:spPr>
          <a:xfrm>
            <a:off x="7619008" y="6349455"/>
            <a:ext cx="220605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外部（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Periphery</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p>
        </p:txBody>
      </p:sp>
      <p:sp>
        <p:nvSpPr>
          <p:cNvPr id="2097374" name="Left Brace 2097373">
            <a:extLst>
              <a:ext uri="{FF2B5EF4-FFF2-40B4-BE49-F238E27FC236}">
                <a16:creationId xmlns:a16="http://schemas.microsoft.com/office/drawing/2014/main" id="{3CC52534-FB39-8431-38BA-4598E205CC9E}"/>
              </a:ext>
            </a:extLst>
          </p:cNvPr>
          <p:cNvSpPr/>
          <p:nvPr/>
        </p:nvSpPr>
        <p:spPr>
          <a:xfrm rot="10800000">
            <a:off x="10474424" y="5250637"/>
            <a:ext cx="260744" cy="10614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97375" name="TextBox 2097374">
            <a:extLst>
              <a:ext uri="{FF2B5EF4-FFF2-40B4-BE49-F238E27FC236}">
                <a16:creationId xmlns:a16="http://schemas.microsoft.com/office/drawing/2014/main" id="{ACF3AA4C-AC79-AFE1-C9E8-31C34263D6EE}"/>
              </a:ext>
            </a:extLst>
          </p:cNvPr>
          <p:cNvSpPr txBox="1"/>
          <p:nvPr/>
        </p:nvSpPr>
        <p:spPr>
          <a:xfrm>
            <a:off x="10626568" y="5428116"/>
            <a:ext cx="146386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内部</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Interior</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a:t>
            </a:r>
          </a:p>
        </p:txBody>
      </p:sp>
      <p:cxnSp>
        <p:nvCxnSpPr>
          <p:cNvPr id="2097383" name="Straight Connector 2097382">
            <a:extLst>
              <a:ext uri="{FF2B5EF4-FFF2-40B4-BE49-F238E27FC236}">
                <a16:creationId xmlns:a16="http://schemas.microsoft.com/office/drawing/2014/main" id="{60EB0200-5FEF-62B9-A9CF-4CAF6DF5E782}"/>
              </a:ext>
            </a:extLst>
          </p:cNvPr>
          <p:cNvCxnSpPr>
            <a:cxnSpLocks/>
          </p:cNvCxnSpPr>
          <p:nvPr/>
        </p:nvCxnSpPr>
        <p:spPr>
          <a:xfrm>
            <a:off x="6804121" y="5403513"/>
            <a:ext cx="604781" cy="0"/>
          </a:xfrm>
          <a:prstGeom prst="line">
            <a:avLst/>
          </a:prstGeom>
          <a:ln w="3175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97384" name="Straight Connector 2097383">
            <a:extLst>
              <a:ext uri="{FF2B5EF4-FFF2-40B4-BE49-F238E27FC236}">
                <a16:creationId xmlns:a16="http://schemas.microsoft.com/office/drawing/2014/main" id="{71D7EACB-1DCC-7626-C7C0-FE3F1A251C2B}"/>
              </a:ext>
            </a:extLst>
          </p:cNvPr>
          <p:cNvCxnSpPr>
            <a:cxnSpLocks/>
          </p:cNvCxnSpPr>
          <p:nvPr/>
        </p:nvCxnSpPr>
        <p:spPr>
          <a:xfrm>
            <a:off x="6804121" y="5748374"/>
            <a:ext cx="604781" cy="0"/>
          </a:xfrm>
          <a:prstGeom prst="line">
            <a:avLst/>
          </a:prstGeom>
          <a:ln w="317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97385" name="Straight Connector 2097384">
            <a:extLst>
              <a:ext uri="{FF2B5EF4-FFF2-40B4-BE49-F238E27FC236}">
                <a16:creationId xmlns:a16="http://schemas.microsoft.com/office/drawing/2014/main" id="{48CD2274-39D4-D2EA-9CD7-FD6EB7F467A5}"/>
              </a:ext>
            </a:extLst>
          </p:cNvPr>
          <p:cNvCxnSpPr>
            <a:cxnSpLocks/>
          </p:cNvCxnSpPr>
          <p:nvPr/>
        </p:nvCxnSpPr>
        <p:spPr>
          <a:xfrm>
            <a:off x="6804121" y="6177249"/>
            <a:ext cx="604781" cy="0"/>
          </a:xfrm>
          <a:prstGeom prst="line">
            <a:avLst/>
          </a:prstGeom>
          <a:ln w="3175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97386" name="Straight Connector 2097385">
            <a:extLst>
              <a:ext uri="{FF2B5EF4-FFF2-40B4-BE49-F238E27FC236}">
                <a16:creationId xmlns:a16="http://schemas.microsoft.com/office/drawing/2014/main" id="{0E57C94A-9384-24AC-F04F-13364EE88879}"/>
              </a:ext>
            </a:extLst>
          </p:cNvPr>
          <p:cNvCxnSpPr>
            <a:cxnSpLocks/>
          </p:cNvCxnSpPr>
          <p:nvPr/>
        </p:nvCxnSpPr>
        <p:spPr>
          <a:xfrm>
            <a:off x="6804121" y="6549510"/>
            <a:ext cx="604781" cy="0"/>
          </a:xfrm>
          <a:prstGeom prst="line">
            <a:avLst/>
          </a:prstGeom>
          <a:ln w="31750">
            <a:solidFill>
              <a:srgbClr val="7030A0"/>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5" name="标题 1"/>
          <p:cNvSpPr>
            <a:spLocks noGrp="1"/>
          </p:cNvSpPr>
          <p:nvPr>
            <p:ph type="title"/>
          </p:nvPr>
        </p:nvSpPr>
        <p:spPr>
          <a:xfrm>
            <a:off x="-5084" y="-121663"/>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高分子交联网络</a:t>
            </a:r>
            <a:r>
              <a:rPr lang="en-US" altLang="zh-CN" sz="4000" b="1" dirty="0">
                <a:latin typeface="Times New Roman" panose="02020603050405020304" pitchFamily="18" charset="0"/>
                <a:ea typeface="SimHei" panose="02010609060101010101" pitchFamily="49" charset="-122"/>
                <a:cs typeface="Times New Roman" panose="02020603050405020304" pitchFamily="18" charset="0"/>
              </a:rPr>
              <a:t>-</a:t>
            </a: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体型聚合物</a:t>
            </a:r>
          </a:p>
        </p:txBody>
      </p:sp>
      <p:sp>
        <p:nvSpPr>
          <p:cNvPr id="1049576" name="文本框 2"/>
          <p:cNvSpPr txBox="1"/>
          <p:nvPr/>
        </p:nvSpPr>
        <p:spPr>
          <a:xfrm>
            <a:off x="235247" y="1121220"/>
            <a:ext cx="8131014" cy="496062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体型聚合物（</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Polymer Networks</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是线形高分子链上存在可相互作用的官能团在一定条件下交联而成的三维空间的体型（或网状）结构的聚合物，又称网状聚合物</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体型聚合物</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可溶胀，但不溶不熔。热固性塑料酚醛树脂和硫化橡胶都是典型的体型聚合物</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聚合物交联后</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，其力学性能、热稳定性、耐磨性、耐溶剂性及抗蠕变性都有不同程度的提高</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2097371" name="图片 1"/>
          <p:cNvPicPr>
            <a:picLocks noChangeAspect="1"/>
          </p:cNvPicPr>
          <p:nvPr/>
        </p:nvPicPr>
        <p:blipFill>
          <a:blip r:embed="rId3" cstate="print"/>
          <a:stretch>
            <a:fillRect/>
          </a:stretch>
        </p:blipFill>
        <p:spPr>
          <a:xfrm>
            <a:off x="8629464" y="1638631"/>
            <a:ext cx="3327290" cy="2748198"/>
          </a:xfrm>
          <a:prstGeom prst="rect">
            <a:avLst/>
          </a:prstGeom>
        </p:spPr>
      </p:pic>
      <p:sp>
        <p:nvSpPr>
          <p:cNvPr id="1049577" name="Text Box 4"/>
          <p:cNvSpPr txBox="1">
            <a:spLocks noChangeArrowheads="1"/>
          </p:cNvSpPr>
          <p:nvPr/>
        </p:nvSpPr>
        <p:spPr bwMode="auto">
          <a:xfrm>
            <a:off x="9068622" y="4386831"/>
            <a:ext cx="2624928" cy="400110"/>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交联点  </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Crosslinks</a:t>
            </a:r>
            <a:endParaRPr kumimoji="0" lang="x-none" altLang="en-US" sz="20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endParaRPr>
          </a:p>
        </p:txBody>
      </p:sp>
      <p:sp>
        <p:nvSpPr>
          <p:cNvPr id="1049578" name="文本框 1048676"/>
          <p:cNvSpPr txBox="1"/>
          <p:nvPr/>
        </p:nvSpPr>
        <p:spPr>
          <a:xfrm>
            <a:off x="7591303" y="5065444"/>
            <a:ext cx="4490460" cy="307850"/>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From</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Bubinstein</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《Polymer</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Physics》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linear">
            <a:extLst>
              <a:ext uri="{FF2B5EF4-FFF2-40B4-BE49-F238E27FC236}">
                <a16:creationId xmlns:a16="http://schemas.microsoft.com/office/drawing/2014/main" id="{FA13DDC0-2331-481A-9F84-916F3917F2C4}"/>
              </a:ext>
            </a:extLst>
          </p:cNvPr>
          <p:cNvPicPr>
            <a:picLocks noChangeAspect="1"/>
          </p:cNvPicPr>
          <p:nvPr/>
        </p:nvPicPr>
        <p:blipFill>
          <a:blip r:embed="rId3"/>
          <a:stretch>
            <a:fillRect/>
          </a:stretch>
        </p:blipFill>
        <p:spPr>
          <a:xfrm>
            <a:off x="870380" y="1278247"/>
            <a:ext cx="2240225" cy="1596215"/>
          </a:xfrm>
          <a:prstGeom prst="rect">
            <a:avLst/>
          </a:prstGeom>
          <a:noFill/>
          <a:ln w="9525">
            <a:noFill/>
          </a:ln>
        </p:spPr>
      </p:pic>
      <p:pic>
        <p:nvPicPr>
          <p:cNvPr id="4" name="Picture 5" descr="branched">
            <a:extLst>
              <a:ext uri="{FF2B5EF4-FFF2-40B4-BE49-F238E27FC236}">
                <a16:creationId xmlns:a16="http://schemas.microsoft.com/office/drawing/2014/main" id="{F43E64A7-9201-457E-82D4-34867FD26791}"/>
              </a:ext>
            </a:extLst>
          </p:cNvPr>
          <p:cNvPicPr>
            <a:picLocks noChangeAspect="1"/>
          </p:cNvPicPr>
          <p:nvPr/>
        </p:nvPicPr>
        <p:blipFill>
          <a:blip r:embed="rId4"/>
          <a:stretch>
            <a:fillRect/>
          </a:stretch>
        </p:blipFill>
        <p:spPr>
          <a:xfrm>
            <a:off x="4643016" y="1263148"/>
            <a:ext cx="2442296" cy="1636920"/>
          </a:xfrm>
          <a:prstGeom prst="rect">
            <a:avLst/>
          </a:prstGeom>
          <a:noFill/>
          <a:ln w="9525">
            <a:noFill/>
          </a:ln>
        </p:spPr>
      </p:pic>
      <p:pic>
        <p:nvPicPr>
          <p:cNvPr id="5" name="Picture 12">
            <a:extLst>
              <a:ext uri="{FF2B5EF4-FFF2-40B4-BE49-F238E27FC236}">
                <a16:creationId xmlns:a16="http://schemas.microsoft.com/office/drawing/2014/main" id="{CE3D511E-4923-49E3-B668-8DC346D28CDA}"/>
              </a:ext>
            </a:extLst>
          </p:cNvPr>
          <p:cNvPicPr>
            <a:picLocks noChangeAspect="1"/>
          </p:cNvPicPr>
          <p:nvPr/>
        </p:nvPicPr>
        <p:blipFill>
          <a:blip r:embed="rId5"/>
          <a:stretch>
            <a:fillRect/>
          </a:stretch>
        </p:blipFill>
        <p:spPr>
          <a:xfrm>
            <a:off x="1031039" y="4045789"/>
            <a:ext cx="2552023" cy="1985769"/>
          </a:xfrm>
          <a:prstGeom prst="rect">
            <a:avLst/>
          </a:prstGeom>
          <a:noFill/>
          <a:ln w="9525">
            <a:noFill/>
          </a:ln>
        </p:spPr>
      </p:pic>
      <p:sp>
        <p:nvSpPr>
          <p:cNvPr id="6" name="Text Box 4">
            <a:extLst>
              <a:ext uri="{FF2B5EF4-FFF2-40B4-BE49-F238E27FC236}">
                <a16:creationId xmlns:a16="http://schemas.microsoft.com/office/drawing/2014/main" id="{506E6C94-FC05-4202-A41D-B545C2A52E28}"/>
              </a:ext>
            </a:extLst>
          </p:cNvPr>
          <p:cNvSpPr txBox="1">
            <a:spLocks noChangeArrowheads="1"/>
          </p:cNvSpPr>
          <p:nvPr/>
        </p:nvSpPr>
        <p:spPr bwMode="auto">
          <a:xfrm>
            <a:off x="945716" y="3005780"/>
            <a:ext cx="2442296" cy="707886"/>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线</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形（均聚、无规、交替、嵌段）</a:t>
            </a:r>
            <a:endParaRPr kumimoji="0" lang="x-none"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endParaRPr>
          </a:p>
        </p:txBody>
      </p:sp>
      <p:sp>
        <p:nvSpPr>
          <p:cNvPr id="7" name="任意多边形 2">
            <a:extLst>
              <a:ext uri="{FF2B5EF4-FFF2-40B4-BE49-F238E27FC236}">
                <a16:creationId xmlns:a16="http://schemas.microsoft.com/office/drawing/2014/main" id="{D20B25EB-3380-4B95-91F0-8B2CA358EFDC}"/>
              </a:ext>
            </a:extLst>
          </p:cNvPr>
          <p:cNvSpPr/>
          <p:nvPr/>
        </p:nvSpPr>
        <p:spPr>
          <a:xfrm rot="4380000">
            <a:off x="9078866" y="801975"/>
            <a:ext cx="1708153" cy="2320181"/>
          </a:xfrm>
          <a:custGeom>
            <a:avLst/>
            <a:gdLst>
              <a:gd name="connisteX0" fmla="*/ 1140002 w 1643402"/>
              <a:gd name="connsiteY0" fmla="*/ 158555 h 3470934"/>
              <a:gd name="connisteX1" fmla="*/ 298627 w 1643402"/>
              <a:gd name="connsiteY1" fmla="*/ 703385 h 3470934"/>
              <a:gd name="connisteX2" fmla="*/ 1029512 w 1643402"/>
              <a:gd name="connsiteY2" fmla="*/ 1448240 h 3470934"/>
              <a:gd name="connisteX3" fmla="*/ 1360982 w 1643402"/>
              <a:gd name="connsiteY3" fmla="*/ 2572825 h 3470934"/>
              <a:gd name="connisteX4" fmla="*/ 595172 w 1643402"/>
              <a:gd name="connsiteY4" fmla="*/ 3463095 h 3470934"/>
              <a:gd name="connisteX5" fmla="*/ 36372 w 1643402"/>
              <a:gd name="connsiteY5" fmla="*/ 2165790 h 3470934"/>
              <a:gd name="connisteX6" fmla="*/ 1443532 w 1643402"/>
              <a:gd name="connsiteY6" fmla="*/ 992945 h 3470934"/>
              <a:gd name="connisteX7" fmla="*/ 1567992 w 1643402"/>
              <a:gd name="connsiteY7" fmla="*/ 82355 h 3470934"/>
              <a:gd name="connisteX8" fmla="*/ 1140002 w 1643402"/>
              <a:gd name="connsiteY8" fmla="*/ 158555 h 347093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1643403" h="3470935">
                <a:moveTo>
                  <a:pt x="1140003" y="158555"/>
                </a:moveTo>
                <a:cubicBezTo>
                  <a:pt x="886003" y="283015"/>
                  <a:pt x="320853" y="445575"/>
                  <a:pt x="298628" y="703385"/>
                </a:cubicBezTo>
                <a:cubicBezTo>
                  <a:pt x="276403" y="961195"/>
                  <a:pt x="816788" y="1074225"/>
                  <a:pt x="1029513" y="1448240"/>
                </a:cubicBezTo>
                <a:cubicBezTo>
                  <a:pt x="1242238" y="1822255"/>
                  <a:pt x="1447978" y="2169600"/>
                  <a:pt x="1360983" y="2572825"/>
                </a:cubicBezTo>
                <a:cubicBezTo>
                  <a:pt x="1273988" y="2976050"/>
                  <a:pt x="859968" y="3544375"/>
                  <a:pt x="595173" y="3463095"/>
                </a:cubicBezTo>
                <a:cubicBezTo>
                  <a:pt x="330378" y="3381815"/>
                  <a:pt x="-133172" y="2659820"/>
                  <a:pt x="36373" y="2165790"/>
                </a:cubicBezTo>
                <a:cubicBezTo>
                  <a:pt x="205918" y="1671760"/>
                  <a:pt x="1137463" y="1409505"/>
                  <a:pt x="1443533" y="992945"/>
                </a:cubicBezTo>
                <a:cubicBezTo>
                  <a:pt x="1749603" y="576385"/>
                  <a:pt x="1628953" y="249360"/>
                  <a:pt x="1567993" y="82355"/>
                </a:cubicBezTo>
                <a:cubicBezTo>
                  <a:pt x="1507033" y="-84650"/>
                  <a:pt x="1394003" y="34095"/>
                  <a:pt x="1140003" y="158555"/>
                </a:cubicBezTo>
                <a:close/>
              </a:path>
            </a:pathLst>
          </a:custGeom>
          <a:noFill/>
          <a:ln w="47625">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8" name="图片 1">
            <a:extLst>
              <a:ext uri="{FF2B5EF4-FFF2-40B4-BE49-F238E27FC236}">
                <a16:creationId xmlns:a16="http://schemas.microsoft.com/office/drawing/2014/main" id="{CED184CE-4864-4015-8AD3-322AE9D70DF6}"/>
              </a:ext>
            </a:extLst>
          </p:cNvPr>
          <p:cNvPicPr>
            <a:picLocks noChangeAspect="1"/>
          </p:cNvPicPr>
          <p:nvPr/>
        </p:nvPicPr>
        <p:blipFill>
          <a:blip r:embed="rId6" cstate="print"/>
          <a:stretch>
            <a:fillRect/>
          </a:stretch>
        </p:blipFill>
        <p:spPr>
          <a:xfrm>
            <a:off x="8686126" y="3721409"/>
            <a:ext cx="2718217" cy="2245130"/>
          </a:xfrm>
          <a:prstGeom prst="rect">
            <a:avLst/>
          </a:prstGeom>
        </p:spPr>
      </p:pic>
      <p:sp>
        <p:nvSpPr>
          <p:cNvPr id="11" name="标题 1">
            <a:extLst>
              <a:ext uri="{FF2B5EF4-FFF2-40B4-BE49-F238E27FC236}">
                <a16:creationId xmlns:a16="http://schemas.microsoft.com/office/drawing/2014/main" id="{B83718D3-FB9D-444B-B5ED-EEF8F8CE9F5D}"/>
              </a:ext>
            </a:extLst>
          </p:cNvPr>
          <p:cNvSpPr>
            <a:spLocks noGrp="1"/>
          </p:cNvSpPr>
          <p:nvPr>
            <p:ph type="title"/>
          </p:nvPr>
        </p:nvSpPr>
        <p:spPr>
          <a:xfrm>
            <a:off x="-5084" y="-121663"/>
            <a:ext cx="12192000" cy="1325563"/>
          </a:xfrm>
        </p:spPr>
        <p:txBody>
          <a:bodyPr>
            <a:normAutofit/>
          </a:bodyPr>
          <a:lstStyle/>
          <a:p>
            <a:pPr algn="ctr"/>
            <a:r>
              <a:rPr lang="zh-CN" altLang="en-US" sz="4000" b="1" dirty="0">
                <a:latin typeface="Times New Roman" panose="02020603050405020304" pitchFamily="18" charset="0"/>
                <a:ea typeface="SimHei" panose="02010609060101010101" pitchFamily="49" charset="-122"/>
                <a:cs typeface="Times New Roman" panose="02020603050405020304" pitchFamily="18" charset="0"/>
              </a:rPr>
              <a:t>高分子链的主要拓扑结构</a:t>
            </a:r>
          </a:p>
        </p:txBody>
      </p:sp>
      <p:sp>
        <p:nvSpPr>
          <p:cNvPr id="13" name="矩形 12">
            <a:extLst>
              <a:ext uri="{FF2B5EF4-FFF2-40B4-BE49-F238E27FC236}">
                <a16:creationId xmlns:a16="http://schemas.microsoft.com/office/drawing/2014/main" id="{40E83B9E-0333-46E7-A85C-59F5AF6DDEC8}"/>
              </a:ext>
            </a:extLst>
          </p:cNvPr>
          <p:cNvSpPr/>
          <p:nvPr/>
        </p:nvSpPr>
        <p:spPr>
          <a:xfrm>
            <a:off x="1765337" y="6257834"/>
            <a:ext cx="6495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星</a:t>
            </a: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形</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5" name="矩形 14">
            <a:extLst>
              <a:ext uri="{FF2B5EF4-FFF2-40B4-BE49-F238E27FC236}">
                <a16:creationId xmlns:a16="http://schemas.microsoft.com/office/drawing/2014/main" id="{5D0DB33E-9F0B-4630-A784-CF2A7301849E}"/>
              </a:ext>
            </a:extLst>
          </p:cNvPr>
          <p:cNvSpPr/>
          <p:nvPr/>
        </p:nvSpPr>
        <p:spPr>
          <a:xfrm>
            <a:off x="5434824" y="3060998"/>
            <a:ext cx="7072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支化 </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6" name="矩形 15">
            <a:extLst>
              <a:ext uri="{FF2B5EF4-FFF2-40B4-BE49-F238E27FC236}">
                <a16:creationId xmlns:a16="http://schemas.microsoft.com/office/drawing/2014/main" id="{99982C5C-697F-425E-AEF6-57B596DC8F29}"/>
              </a:ext>
            </a:extLst>
          </p:cNvPr>
          <p:cNvSpPr/>
          <p:nvPr/>
        </p:nvSpPr>
        <p:spPr>
          <a:xfrm>
            <a:off x="9671099" y="3060998"/>
            <a:ext cx="6495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环</a:t>
            </a: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形</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9" name="矩形 18">
            <a:extLst>
              <a:ext uri="{FF2B5EF4-FFF2-40B4-BE49-F238E27FC236}">
                <a16:creationId xmlns:a16="http://schemas.microsoft.com/office/drawing/2014/main" id="{E5D57F69-9DB1-4A2A-A769-56118BFD09BB}"/>
              </a:ext>
            </a:extLst>
          </p:cNvPr>
          <p:cNvSpPr/>
          <p:nvPr/>
        </p:nvSpPr>
        <p:spPr>
          <a:xfrm>
            <a:off x="5718790" y="6257834"/>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树枝状</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矩形 19">
            <a:extLst>
              <a:ext uri="{FF2B5EF4-FFF2-40B4-BE49-F238E27FC236}">
                <a16:creationId xmlns:a16="http://schemas.microsoft.com/office/drawing/2014/main" id="{99739C80-66C6-403D-8370-BCD65CBB0DA5}"/>
              </a:ext>
            </a:extLst>
          </p:cNvPr>
          <p:cNvSpPr/>
          <p:nvPr/>
        </p:nvSpPr>
        <p:spPr>
          <a:xfrm>
            <a:off x="9443473" y="6257834"/>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SimHei" panose="02010609060101010101" pitchFamily="49" charset="-122"/>
                <a:cs typeface="Times New Roman" panose="02020603050405020304" pitchFamily="18" charset="0"/>
              </a:rPr>
              <a:t>体型</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119" name="Group 118">
            <a:extLst>
              <a:ext uri="{FF2B5EF4-FFF2-40B4-BE49-F238E27FC236}">
                <a16:creationId xmlns:a16="http://schemas.microsoft.com/office/drawing/2014/main" id="{BE63293D-2E0D-5804-A85D-96B52FB7B55C}"/>
              </a:ext>
            </a:extLst>
          </p:cNvPr>
          <p:cNvGrpSpPr/>
          <p:nvPr/>
        </p:nvGrpSpPr>
        <p:grpSpPr>
          <a:xfrm>
            <a:off x="4862048" y="3579565"/>
            <a:ext cx="2590645" cy="2590645"/>
            <a:chOff x="2238419" y="127408"/>
            <a:chExt cx="5021877" cy="5021877"/>
          </a:xfrm>
        </p:grpSpPr>
        <p:cxnSp>
          <p:nvCxnSpPr>
            <p:cNvPr id="120" name="Straight Connector 119">
              <a:extLst>
                <a:ext uri="{FF2B5EF4-FFF2-40B4-BE49-F238E27FC236}">
                  <a16:creationId xmlns:a16="http://schemas.microsoft.com/office/drawing/2014/main" id="{3F4C9DAB-6074-9EFA-3F11-14DEE6A7321F}"/>
                </a:ext>
              </a:extLst>
            </p:cNvPr>
            <p:cNvCxnSpPr/>
            <p:nvPr/>
          </p:nvCxnSpPr>
          <p:spPr>
            <a:xfrm>
              <a:off x="4752303" y="2072129"/>
              <a:ext cx="0" cy="582706"/>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EF4E0CD-79E0-0A7F-D2CE-92D6773ABB16}"/>
                </a:ext>
              </a:extLst>
            </p:cNvPr>
            <p:cNvCxnSpPr>
              <a:cxnSpLocks/>
            </p:cNvCxnSpPr>
            <p:nvPr/>
          </p:nvCxnSpPr>
          <p:spPr>
            <a:xfrm flipH="1">
              <a:off x="4774346" y="1582738"/>
              <a:ext cx="457199" cy="443753"/>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07A9ACD-5CCA-DE7B-781E-EAA50E85147F}"/>
                </a:ext>
              </a:extLst>
            </p:cNvPr>
            <p:cNvCxnSpPr>
              <a:cxnSpLocks/>
            </p:cNvCxnSpPr>
            <p:nvPr/>
          </p:nvCxnSpPr>
          <p:spPr>
            <a:xfrm>
              <a:off x="4301572" y="1517652"/>
              <a:ext cx="440591" cy="53726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379F18C-4356-EF5F-8193-44D14D197B00}"/>
                </a:ext>
              </a:extLst>
            </p:cNvPr>
            <p:cNvCxnSpPr>
              <a:cxnSpLocks/>
            </p:cNvCxnSpPr>
            <p:nvPr/>
          </p:nvCxnSpPr>
          <p:spPr>
            <a:xfrm>
              <a:off x="4804229" y="2702786"/>
              <a:ext cx="519681" cy="29243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1807D3F-3A43-5388-A4AC-9D01D5FC452E}"/>
                </a:ext>
              </a:extLst>
            </p:cNvPr>
            <p:cNvCxnSpPr>
              <a:cxnSpLocks/>
            </p:cNvCxnSpPr>
            <p:nvPr/>
          </p:nvCxnSpPr>
          <p:spPr>
            <a:xfrm flipV="1">
              <a:off x="4236193" y="2684314"/>
              <a:ext cx="528646" cy="29243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714CC7-E841-894A-EBBE-BF9DF0C8AFFF}"/>
                </a:ext>
              </a:extLst>
            </p:cNvPr>
            <p:cNvCxnSpPr>
              <a:cxnSpLocks/>
            </p:cNvCxnSpPr>
            <p:nvPr/>
          </p:nvCxnSpPr>
          <p:spPr>
            <a:xfrm flipV="1">
              <a:off x="5323910" y="2825914"/>
              <a:ext cx="588682" cy="16007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EAF7F57-EB00-9DB8-4488-7C60C36088DA}"/>
                </a:ext>
              </a:extLst>
            </p:cNvPr>
            <p:cNvCxnSpPr>
              <a:cxnSpLocks/>
            </p:cNvCxnSpPr>
            <p:nvPr/>
          </p:nvCxnSpPr>
          <p:spPr>
            <a:xfrm>
              <a:off x="5291855" y="3009080"/>
              <a:ext cx="158919" cy="531087"/>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CADC924-3A14-BEA9-8CB8-E3AAB1764E9F}"/>
                </a:ext>
              </a:extLst>
            </p:cNvPr>
            <p:cNvCxnSpPr>
              <a:cxnSpLocks/>
            </p:cNvCxnSpPr>
            <p:nvPr/>
          </p:nvCxnSpPr>
          <p:spPr>
            <a:xfrm flipV="1">
              <a:off x="5928621" y="2337709"/>
              <a:ext cx="453189" cy="46796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4189E0F-916A-4353-47AA-BA2366624B57}"/>
                </a:ext>
              </a:extLst>
            </p:cNvPr>
            <p:cNvCxnSpPr>
              <a:cxnSpLocks/>
            </p:cNvCxnSpPr>
            <p:nvPr/>
          </p:nvCxnSpPr>
          <p:spPr>
            <a:xfrm flipV="1">
              <a:off x="6414069" y="1772133"/>
              <a:ext cx="314514" cy="53116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6EF9B42-9EF6-B6E8-6776-F27469C99B1B}"/>
                </a:ext>
              </a:extLst>
            </p:cNvPr>
            <p:cNvCxnSpPr>
              <a:cxnSpLocks/>
            </p:cNvCxnSpPr>
            <p:nvPr/>
          </p:nvCxnSpPr>
          <p:spPr>
            <a:xfrm flipV="1">
              <a:off x="6424815" y="2037176"/>
              <a:ext cx="520565" cy="29135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C2A55CD-3C96-6DAE-8F51-0F07B654C5E9}"/>
                </a:ext>
              </a:extLst>
            </p:cNvPr>
            <p:cNvCxnSpPr>
              <a:cxnSpLocks/>
            </p:cNvCxnSpPr>
            <p:nvPr/>
          </p:nvCxnSpPr>
          <p:spPr>
            <a:xfrm>
              <a:off x="5945700" y="2846697"/>
              <a:ext cx="479115" cy="14852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E080D29-F22F-3022-9033-9BCC6581F83A}"/>
                </a:ext>
              </a:extLst>
            </p:cNvPr>
            <p:cNvCxnSpPr>
              <a:cxnSpLocks/>
            </p:cNvCxnSpPr>
            <p:nvPr/>
          </p:nvCxnSpPr>
          <p:spPr>
            <a:xfrm flipV="1">
              <a:off x="6381810" y="2972134"/>
              <a:ext cx="737621" cy="2309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D722785-CCF5-CCD3-4112-F229982ECFC8}"/>
                </a:ext>
              </a:extLst>
            </p:cNvPr>
            <p:cNvCxnSpPr>
              <a:cxnSpLocks/>
            </p:cNvCxnSpPr>
            <p:nvPr/>
          </p:nvCxnSpPr>
          <p:spPr>
            <a:xfrm>
              <a:off x="6414069" y="3009080"/>
              <a:ext cx="630554" cy="265543"/>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EE046B3-0A12-F02B-0B57-915E4AACDA8A}"/>
                </a:ext>
              </a:extLst>
            </p:cNvPr>
            <p:cNvCxnSpPr>
              <a:cxnSpLocks/>
            </p:cNvCxnSpPr>
            <p:nvPr/>
          </p:nvCxnSpPr>
          <p:spPr>
            <a:xfrm flipH="1">
              <a:off x="5268525" y="3582992"/>
              <a:ext cx="181301" cy="71679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E56C22E-6C7A-E3B4-D428-7C70ECB79CD5}"/>
                </a:ext>
              </a:extLst>
            </p:cNvPr>
            <p:cNvCxnSpPr>
              <a:cxnSpLocks/>
            </p:cNvCxnSpPr>
            <p:nvPr/>
          </p:nvCxnSpPr>
          <p:spPr>
            <a:xfrm flipH="1">
              <a:off x="4997025" y="4299782"/>
              <a:ext cx="288910" cy="58031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1E71809-0297-80F7-1511-321E399BEF99}"/>
                </a:ext>
              </a:extLst>
            </p:cNvPr>
            <p:cNvCxnSpPr>
              <a:cxnSpLocks/>
            </p:cNvCxnSpPr>
            <p:nvPr/>
          </p:nvCxnSpPr>
          <p:spPr>
            <a:xfrm>
              <a:off x="5268525" y="4299782"/>
              <a:ext cx="99282" cy="61245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B1D2F23-F44C-CE63-4D49-C0E75BBD1312}"/>
                </a:ext>
              </a:extLst>
            </p:cNvPr>
            <p:cNvCxnSpPr>
              <a:cxnSpLocks/>
            </p:cNvCxnSpPr>
            <p:nvPr/>
          </p:nvCxnSpPr>
          <p:spPr>
            <a:xfrm>
              <a:off x="5459062" y="3582992"/>
              <a:ext cx="448141" cy="42073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B169FC4-21A4-69BF-72BB-3AFDFEBAE8F3}"/>
                </a:ext>
              </a:extLst>
            </p:cNvPr>
            <p:cNvCxnSpPr>
              <a:cxnSpLocks/>
            </p:cNvCxnSpPr>
            <p:nvPr/>
          </p:nvCxnSpPr>
          <p:spPr>
            <a:xfrm>
              <a:off x="5841936" y="3941387"/>
              <a:ext cx="539874" cy="37469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1C1552F-A36B-174C-70D4-C2B367763942}"/>
                </a:ext>
              </a:extLst>
            </p:cNvPr>
            <p:cNvCxnSpPr>
              <a:cxnSpLocks/>
            </p:cNvCxnSpPr>
            <p:nvPr/>
          </p:nvCxnSpPr>
          <p:spPr>
            <a:xfrm>
              <a:off x="5890838" y="3983269"/>
              <a:ext cx="339967" cy="585087"/>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4CC312F-5407-340C-6886-B7598C5D4586}"/>
                </a:ext>
              </a:extLst>
            </p:cNvPr>
            <p:cNvCxnSpPr>
              <a:cxnSpLocks/>
            </p:cNvCxnSpPr>
            <p:nvPr/>
          </p:nvCxnSpPr>
          <p:spPr>
            <a:xfrm flipV="1">
              <a:off x="4028374" y="3009080"/>
              <a:ext cx="189347" cy="57391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F1E39B8-2746-265D-C08C-3FE7CEE82BE1}"/>
                </a:ext>
              </a:extLst>
            </p:cNvPr>
            <p:cNvCxnSpPr>
              <a:cxnSpLocks/>
            </p:cNvCxnSpPr>
            <p:nvPr/>
          </p:nvCxnSpPr>
          <p:spPr>
            <a:xfrm flipV="1">
              <a:off x="3568063" y="3592228"/>
              <a:ext cx="460311" cy="41149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871EEA5-2A41-8B11-A773-B655B70503C3}"/>
                </a:ext>
              </a:extLst>
            </p:cNvPr>
            <p:cNvCxnSpPr>
              <a:cxnSpLocks/>
            </p:cNvCxnSpPr>
            <p:nvPr/>
          </p:nvCxnSpPr>
          <p:spPr>
            <a:xfrm flipH="1" flipV="1">
              <a:off x="4052024" y="3559373"/>
              <a:ext cx="184169" cy="74040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446FFE0-62E5-8D0C-8BE4-8251E8577698}"/>
                </a:ext>
              </a:extLst>
            </p:cNvPr>
            <p:cNvCxnSpPr>
              <a:cxnSpLocks/>
            </p:cNvCxnSpPr>
            <p:nvPr/>
          </p:nvCxnSpPr>
          <p:spPr>
            <a:xfrm flipV="1">
              <a:off x="3027271" y="3988378"/>
              <a:ext cx="570244" cy="367256"/>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D01C188-B88F-D6BB-FED8-6D740F2C9E7B}"/>
                </a:ext>
              </a:extLst>
            </p:cNvPr>
            <p:cNvCxnSpPr>
              <a:cxnSpLocks/>
            </p:cNvCxnSpPr>
            <p:nvPr/>
          </p:nvCxnSpPr>
          <p:spPr>
            <a:xfrm flipV="1">
              <a:off x="3299791" y="4054571"/>
              <a:ext cx="270886" cy="52302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40400DC-1079-66ED-D565-F5368EA6CC30}"/>
                </a:ext>
              </a:extLst>
            </p:cNvPr>
            <p:cNvCxnSpPr>
              <a:cxnSpLocks/>
            </p:cNvCxnSpPr>
            <p:nvPr/>
          </p:nvCxnSpPr>
          <p:spPr>
            <a:xfrm flipV="1">
              <a:off x="4076374" y="4323910"/>
              <a:ext cx="159819" cy="59169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E91D05D-021B-87FF-C359-03CD3C9A9C8B}"/>
                </a:ext>
              </a:extLst>
            </p:cNvPr>
            <p:cNvCxnSpPr>
              <a:cxnSpLocks/>
            </p:cNvCxnSpPr>
            <p:nvPr/>
          </p:nvCxnSpPr>
          <p:spPr>
            <a:xfrm flipH="1" flipV="1">
              <a:off x="4236193" y="4302596"/>
              <a:ext cx="255135" cy="63177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EF9E88B-31B6-A352-B2F4-121C13385EDD}"/>
                </a:ext>
              </a:extLst>
            </p:cNvPr>
            <p:cNvCxnSpPr>
              <a:cxnSpLocks/>
            </p:cNvCxnSpPr>
            <p:nvPr/>
          </p:nvCxnSpPr>
          <p:spPr>
            <a:xfrm flipH="1">
              <a:off x="5228493" y="1002795"/>
              <a:ext cx="123125" cy="53685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861FED7-4924-364E-A535-86DA6D247CC7}"/>
                </a:ext>
              </a:extLst>
            </p:cNvPr>
            <p:cNvCxnSpPr>
              <a:cxnSpLocks/>
            </p:cNvCxnSpPr>
            <p:nvPr/>
          </p:nvCxnSpPr>
          <p:spPr>
            <a:xfrm>
              <a:off x="5318930" y="386722"/>
              <a:ext cx="22312" cy="64121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FFD33BC-9BEB-B9CB-4EE2-E32E226C6E16}"/>
                </a:ext>
              </a:extLst>
            </p:cNvPr>
            <p:cNvCxnSpPr>
              <a:cxnSpLocks/>
            </p:cNvCxnSpPr>
            <p:nvPr/>
          </p:nvCxnSpPr>
          <p:spPr>
            <a:xfrm flipH="1">
              <a:off x="5367807" y="473694"/>
              <a:ext cx="313402" cy="51885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A013F8A-B885-D70F-B7FE-3308965E084A}"/>
                </a:ext>
              </a:extLst>
            </p:cNvPr>
            <p:cNvCxnSpPr>
              <a:cxnSpLocks/>
              <a:stCxn id="166" idx="7"/>
            </p:cNvCxnSpPr>
            <p:nvPr/>
          </p:nvCxnSpPr>
          <p:spPr>
            <a:xfrm flipH="1">
              <a:off x="5222309" y="1396046"/>
              <a:ext cx="722890" cy="190679"/>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9DDB479-0337-E149-4101-57C212F8E559}"/>
                </a:ext>
              </a:extLst>
            </p:cNvPr>
            <p:cNvCxnSpPr>
              <a:cxnSpLocks/>
            </p:cNvCxnSpPr>
            <p:nvPr/>
          </p:nvCxnSpPr>
          <p:spPr>
            <a:xfrm flipH="1">
              <a:off x="5915861" y="1108515"/>
              <a:ext cx="538425" cy="30301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1927A3A-BA20-E1DC-C357-06912C9B180A}"/>
                </a:ext>
              </a:extLst>
            </p:cNvPr>
            <p:cNvCxnSpPr>
              <a:cxnSpLocks/>
            </p:cNvCxnSpPr>
            <p:nvPr/>
          </p:nvCxnSpPr>
          <p:spPr>
            <a:xfrm flipH="1">
              <a:off x="5957067" y="1388967"/>
              <a:ext cx="621550" cy="1742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ED28BB9-CA5F-38AA-7B67-C941ABA0586C}"/>
                </a:ext>
              </a:extLst>
            </p:cNvPr>
            <p:cNvCxnSpPr>
              <a:cxnSpLocks/>
            </p:cNvCxnSpPr>
            <p:nvPr/>
          </p:nvCxnSpPr>
          <p:spPr>
            <a:xfrm>
              <a:off x="4134150" y="928902"/>
              <a:ext cx="173488" cy="61074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D300254-D9FD-DEE8-8798-F0F5573EFAA9}"/>
                </a:ext>
              </a:extLst>
            </p:cNvPr>
            <p:cNvCxnSpPr>
              <a:cxnSpLocks/>
            </p:cNvCxnSpPr>
            <p:nvPr/>
          </p:nvCxnSpPr>
          <p:spPr>
            <a:xfrm>
              <a:off x="3582087" y="1372557"/>
              <a:ext cx="687677" cy="133647"/>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B28E430-9978-FE7C-8D08-8466E03FDFA0}"/>
                </a:ext>
              </a:extLst>
            </p:cNvPr>
            <p:cNvCxnSpPr>
              <a:cxnSpLocks/>
            </p:cNvCxnSpPr>
            <p:nvPr/>
          </p:nvCxnSpPr>
          <p:spPr>
            <a:xfrm>
              <a:off x="3854800" y="458733"/>
              <a:ext cx="259011" cy="460933"/>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FC863E-9A9C-676D-CE5A-4A4117A18806}"/>
                </a:ext>
              </a:extLst>
            </p:cNvPr>
            <p:cNvCxnSpPr>
              <a:cxnSpLocks/>
            </p:cNvCxnSpPr>
            <p:nvPr/>
          </p:nvCxnSpPr>
          <p:spPr>
            <a:xfrm flipH="1">
              <a:off x="4151031" y="383378"/>
              <a:ext cx="3902" cy="562517"/>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2522899-9A83-D0CF-BD53-C4E292E57B3E}"/>
                </a:ext>
              </a:extLst>
            </p:cNvPr>
            <p:cNvCxnSpPr>
              <a:cxnSpLocks/>
            </p:cNvCxnSpPr>
            <p:nvPr/>
          </p:nvCxnSpPr>
          <p:spPr>
            <a:xfrm>
              <a:off x="3187790" y="998981"/>
              <a:ext cx="412631" cy="34508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902F6C7-2AE4-2FCB-04EC-7FE7F1E5499B}"/>
                </a:ext>
              </a:extLst>
            </p:cNvPr>
            <p:cNvCxnSpPr>
              <a:cxnSpLocks/>
            </p:cNvCxnSpPr>
            <p:nvPr/>
          </p:nvCxnSpPr>
          <p:spPr>
            <a:xfrm>
              <a:off x="3023098" y="1378081"/>
              <a:ext cx="598909" cy="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39629BE-B48C-8B4E-D9CF-F784EDE1BB70}"/>
                </a:ext>
              </a:extLst>
            </p:cNvPr>
            <p:cNvCxnSpPr>
              <a:cxnSpLocks/>
            </p:cNvCxnSpPr>
            <p:nvPr/>
          </p:nvCxnSpPr>
          <p:spPr>
            <a:xfrm>
              <a:off x="3582087" y="2817704"/>
              <a:ext cx="614716" cy="15443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8850928-9A72-F892-044F-FED992B86BDF}"/>
                </a:ext>
              </a:extLst>
            </p:cNvPr>
            <p:cNvCxnSpPr>
              <a:cxnSpLocks/>
            </p:cNvCxnSpPr>
            <p:nvPr/>
          </p:nvCxnSpPr>
          <p:spPr>
            <a:xfrm>
              <a:off x="2990740" y="2273865"/>
              <a:ext cx="579937" cy="53018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484B9D4-4D41-4F69-E9EC-28C7D36A96B9}"/>
                </a:ext>
              </a:extLst>
            </p:cNvPr>
            <p:cNvCxnSpPr>
              <a:cxnSpLocks/>
            </p:cNvCxnSpPr>
            <p:nvPr/>
          </p:nvCxnSpPr>
          <p:spPr>
            <a:xfrm flipV="1">
              <a:off x="2946022" y="2817704"/>
              <a:ext cx="597716" cy="19450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0D5EEF8-4829-6CC9-BADC-B5EBBF4BF0B3}"/>
                </a:ext>
              </a:extLst>
            </p:cNvPr>
            <p:cNvCxnSpPr>
              <a:cxnSpLocks/>
            </p:cNvCxnSpPr>
            <p:nvPr/>
          </p:nvCxnSpPr>
          <p:spPr>
            <a:xfrm>
              <a:off x="2546511" y="2072128"/>
              <a:ext cx="549420" cy="262652"/>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CB70FBA-631C-17A3-D782-FC3484653089}"/>
                </a:ext>
              </a:extLst>
            </p:cNvPr>
            <p:cNvCxnSpPr>
              <a:cxnSpLocks/>
            </p:cNvCxnSpPr>
            <p:nvPr/>
          </p:nvCxnSpPr>
          <p:spPr>
            <a:xfrm>
              <a:off x="2803267" y="1733776"/>
              <a:ext cx="244387" cy="568285"/>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DE29C82-B67F-BC5A-C34B-3D1D6FFFFFDF}"/>
                </a:ext>
              </a:extLst>
            </p:cNvPr>
            <p:cNvCxnSpPr>
              <a:cxnSpLocks/>
            </p:cNvCxnSpPr>
            <p:nvPr/>
          </p:nvCxnSpPr>
          <p:spPr>
            <a:xfrm>
              <a:off x="2434838" y="2979061"/>
              <a:ext cx="534522" cy="6928"/>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B990797-7F6D-1497-422B-5EFFBCF1C3FB}"/>
                </a:ext>
              </a:extLst>
            </p:cNvPr>
            <p:cNvCxnSpPr>
              <a:cxnSpLocks/>
            </p:cNvCxnSpPr>
            <p:nvPr/>
          </p:nvCxnSpPr>
          <p:spPr>
            <a:xfrm flipV="1">
              <a:off x="2514984" y="3025862"/>
              <a:ext cx="454376" cy="270174"/>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Flowchart: Connector 164">
              <a:extLst>
                <a:ext uri="{FF2B5EF4-FFF2-40B4-BE49-F238E27FC236}">
                  <a16:creationId xmlns:a16="http://schemas.microsoft.com/office/drawing/2014/main" id="{A65135EE-D553-15AC-A121-C7033D150A83}"/>
                </a:ext>
              </a:extLst>
            </p:cNvPr>
            <p:cNvSpPr/>
            <p:nvPr/>
          </p:nvSpPr>
          <p:spPr>
            <a:xfrm>
              <a:off x="2238419" y="127408"/>
              <a:ext cx="5021877" cy="5021877"/>
            </a:xfrm>
            <a:prstGeom prst="flowChartConnector">
              <a:avLst/>
            </a:prstGeom>
            <a:noFill/>
            <a:ln w="254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6" name="Flowchart: Connector 165">
              <a:extLst>
                <a:ext uri="{FF2B5EF4-FFF2-40B4-BE49-F238E27FC236}">
                  <a16:creationId xmlns:a16="http://schemas.microsoft.com/office/drawing/2014/main" id="{41456E6E-5DAA-4839-4ADA-02A128685EBD}"/>
                </a:ext>
              </a:extLst>
            </p:cNvPr>
            <p:cNvSpPr/>
            <p:nvPr/>
          </p:nvSpPr>
          <p:spPr>
            <a:xfrm>
              <a:off x="2946022" y="881468"/>
              <a:ext cx="3513755" cy="3513755"/>
            </a:xfrm>
            <a:prstGeom prst="flowChartConnector">
              <a:avLst/>
            </a:prstGeom>
            <a:noFill/>
            <a:ln w="25400">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7" name="Flowchart: Connector 166">
              <a:extLst>
                <a:ext uri="{FF2B5EF4-FFF2-40B4-BE49-F238E27FC236}">
                  <a16:creationId xmlns:a16="http://schemas.microsoft.com/office/drawing/2014/main" id="{BDA32CF7-CDD1-29BC-4488-687CF9DC74CD}"/>
                </a:ext>
              </a:extLst>
            </p:cNvPr>
            <p:cNvSpPr/>
            <p:nvPr/>
          </p:nvSpPr>
          <p:spPr>
            <a:xfrm>
              <a:off x="3495442" y="1401845"/>
              <a:ext cx="2460636" cy="2460636"/>
            </a:xfrm>
            <a:prstGeom prst="flowChartConnector">
              <a:avLst/>
            </a:prstGeom>
            <a:noFill/>
            <a:ln w="2540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8" name="Flowchart: Connector 167">
              <a:extLst>
                <a:ext uri="{FF2B5EF4-FFF2-40B4-BE49-F238E27FC236}">
                  <a16:creationId xmlns:a16="http://schemas.microsoft.com/office/drawing/2014/main" id="{5DDA4BD1-89F7-2232-7950-A35CABEC2C05}"/>
                </a:ext>
              </a:extLst>
            </p:cNvPr>
            <p:cNvSpPr/>
            <p:nvPr/>
          </p:nvSpPr>
          <p:spPr>
            <a:xfrm>
              <a:off x="4069642" y="2005338"/>
              <a:ext cx="1298165" cy="1298165"/>
            </a:xfrm>
            <a:prstGeom prst="flowChartConnector">
              <a:avLst/>
            </a:prstGeom>
            <a:noFill/>
            <a:ln w="254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9" name="Flowchart: Connector 168">
              <a:extLst>
                <a:ext uri="{FF2B5EF4-FFF2-40B4-BE49-F238E27FC236}">
                  <a16:creationId xmlns:a16="http://schemas.microsoft.com/office/drawing/2014/main" id="{747B55DC-41AB-9466-A52D-F7FA5E543FFC}"/>
                </a:ext>
              </a:extLst>
            </p:cNvPr>
            <p:cNvSpPr/>
            <p:nvPr/>
          </p:nvSpPr>
          <p:spPr>
            <a:xfrm>
              <a:off x="4480701" y="2394402"/>
              <a:ext cx="542889" cy="542889"/>
            </a:xfrm>
            <a:prstGeom prst="flowChartConnector">
              <a:avLst/>
            </a:prstGeom>
            <a:noFill/>
            <a:ln w="25400">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70" name="Text Box 4">
            <a:extLst>
              <a:ext uri="{FF2B5EF4-FFF2-40B4-BE49-F238E27FC236}">
                <a16:creationId xmlns:a16="http://schemas.microsoft.com/office/drawing/2014/main" id="{EFA89587-2E18-EF18-7016-D33B548C4EC5}"/>
              </a:ext>
            </a:extLst>
          </p:cNvPr>
          <p:cNvSpPr txBox="1">
            <a:spLocks noChangeArrowheads="1"/>
          </p:cNvSpPr>
          <p:nvPr/>
        </p:nvSpPr>
        <p:spPr bwMode="auto">
          <a:xfrm>
            <a:off x="8779415" y="5831731"/>
            <a:ext cx="2624928" cy="369332"/>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3500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交联点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Crosslinks</a:t>
            </a:r>
            <a:endParaRPr kumimoji="0" lang="x-none" altLang="en-US" sz="1800" b="1" i="0" u="none" strike="noStrike" kern="1200" cap="none" spc="0" normalizeH="0" baseline="0" noProof="0" dirty="0">
              <a:ln>
                <a:noFill/>
              </a:ln>
              <a:solidFill>
                <a:prstClr val="black"/>
              </a:solidFill>
              <a:effectLst/>
              <a:uLnTx/>
              <a:uFillTx/>
              <a:latin typeface="黑体"/>
              <a:ea typeface="黑体"/>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87E0CB1-C1A1-4139-A3FB-87F64A80BA22}"/>
              </a:ext>
            </a:extLst>
          </p:cNvPr>
          <p:cNvSpPr>
            <a:spLocks noGrp="1" noChangeArrowheads="1"/>
          </p:cNvSpPr>
          <p:nvPr>
            <p:ph type="title"/>
          </p:nvPr>
        </p:nvSpPr>
        <p:spPr>
          <a:xfrm>
            <a:off x="2133600" y="0"/>
            <a:ext cx="7772400" cy="609600"/>
          </a:xfrm>
        </p:spPr>
        <p:txBody>
          <a:bodyPr/>
          <a:lstStyle/>
          <a:p>
            <a:pPr>
              <a:defRPr/>
            </a:pPr>
            <a:r>
              <a:rPr lang="zh-CN" altLang="en-US" sz="2800" b="1" dirty="0">
                <a:solidFill>
                  <a:srgbClr val="FF0000"/>
                </a:solidFill>
                <a:latin typeface="黑体" panose="02010609060101010101" pitchFamily="49" charset="-122"/>
                <a:ea typeface="黑体" panose="02010609060101010101" pitchFamily="49" charset="-122"/>
              </a:rPr>
              <a:t>六、高分子的三级结构</a:t>
            </a:r>
          </a:p>
        </p:txBody>
      </p:sp>
      <p:sp>
        <p:nvSpPr>
          <p:cNvPr id="86019" name="Rectangle 3"/>
          <p:cNvSpPr>
            <a:spLocks noGrp="1"/>
          </p:cNvSpPr>
          <p:nvPr>
            <p:ph sz="quarter" idx="1"/>
          </p:nvPr>
        </p:nvSpPr>
        <p:spPr>
          <a:xfrm>
            <a:off x="1828800" y="919162"/>
            <a:ext cx="8534400" cy="6019800"/>
          </a:xfrm>
        </p:spPr>
        <p:txBody>
          <a:bodyPr/>
          <a:lstStyle/>
          <a:p>
            <a:pPr eaLnBrk="1" hangingPunct="1">
              <a:buFontTx/>
              <a:buNone/>
            </a:pPr>
            <a:r>
              <a:rPr lang="zh-CN" altLang="en-US" sz="2000" b="1" dirty="0">
                <a:latin typeface="Arial" panose="020B0604020202020204" pitchFamily="34" charset="0"/>
                <a:ea typeface="楷体" panose="02010609060101010101" pitchFamily="49" charset="-122"/>
                <a:cs typeface="Arial" panose="020B0604020202020204" pitchFamily="34" charset="0"/>
              </a:rPr>
              <a:t>可将高分子的结构按微观</a:t>
            </a:r>
            <a:r>
              <a:rPr lang="en-US" altLang="zh-CN" sz="2000" b="1" dirty="0">
                <a:latin typeface="Arial" panose="020B0604020202020204" pitchFamily="34" charset="0"/>
                <a:ea typeface="楷体" panose="02010609060101010101" pitchFamily="49" charset="-122"/>
                <a:cs typeface="Arial" panose="020B0604020202020204" pitchFamily="34" charset="0"/>
              </a:rPr>
              <a:t>―</a:t>
            </a:r>
            <a:r>
              <a:rPr lang="zh-CN" altLang="en-US" sz="2000" b="1" dirty="0">
                <a:latin typeface="Arial" panose="020B0604020202020204" pitchFamily="34" charset="0"/>
                <a:ea typeface="楷体" panose="02010609060101010101" pitchFamily="49" charset="-122"/>
                <a:cs typeface="Arial" panose="020B0604020202020204" pitchFamily="34" charset="0"/>
              </a:rPr>
              <a:t>宏观的顺序分为</a:t>
            </a:r>
            <a:r>
              <a:rPr lang="zh-CN" altLang="en-US" sz="2000" b="1" dirty="0">
                <a:solidFill>
                  <a:srgbClr val="333399"/>
                </a:solidFill>
                <a:latin typeface="Arial" panose="020B0604020202020204" pitchFamily="34" charset="0"/>
                <a:ea typeface="楷体" panose="02010609060101010101" pitchFamily="49" charset="-122"/>
                <a:cs typeface="Arial" panose="020B0604020202020204" pitchFamily="34" charset="0"/>
              </a:rPr>
              <a:t>三个层次</a:t>
            </a:r>
            <a:r>
              <a:rPr lang="zh-CN" altLang="en-US" sz="2000" dirty="0">
                <a:latin typeface="Arial" panose="020B0604020202020204" pitchFamily="34" charset="0"/>
                <a:ea typeface="楷体" panose="02010609060101010101" pitchFamily="49" charset="-122"/>
                <a:cs typeface="Arial" panose="020B0604020202020204" pitchFamily="34" charset="0"/>
              </a:rPr>
              <a:t>：</a:t>
            </a:r>
            <a:endParaRPr lang="en-US" altLang="zh-CN" sz="2000" dirty="0">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r>
              <a:rPr lang="en-US" altLang="zh-CN" sz="2000" b="1" dirty="0">
                <a:latin typeface="Arial" panose="020B0604020202020204" pitchFamily="34" charset="0"/>
                <a:ea typeface="楷体" panose="02010609060101010101" pitchFamily="49" charset="-122"/>
                <a:cs typeface="Arial" panose="020B0604020202020204" pitchFamily="34" charset="0"/>
              </a:rPr>
              <a:t>1.</a:t>
            </a:r>
            <a:r>
              <a:rPr lang="en-US" altLang="zh-CN" sz="2000" b="1" dirty="0">
                <a:solidFill>
                  <a:srgbClr val="990099"/>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latin typeface="Arial" panose="020B0604020202020204" pitchFamily="34" charset="0"/>
                <a:ea typeface="楷体" panose="02010609060101010101" pitchFamily="49" charset="-122"/>
                <a:cs typeface="Arial" panose="020B0604020202020204" pitchFamily="34" charset="0"/>
              </a:rPr>
              <a:t>一级结构</a:t>
            </a:r>
            <a:r>
              <a:rPr lang="zh-CN" altLang="en-US" sz="2000" dirty="0">
                <a:latin typeface="Arial" panose="020B0604020202020204" pitchFamily="34" charset="0"/>
                <a:ea typeface="楷体" panose="02010609060101010101" pitchFamily="49" charset="-122"/>
                <a:cs typeface="Arial" panose="020B0604020202020204" pitchFamily="34" charset="0"/>
              </a:rPr>
              <a:t>（也称</a:t>
            </a:r>
            <a:r>
              <a:rPr lang="zh-CN" altLang="en-US" sz="2000" b="1" dirty="0">
                <a:solidFill>
                  <a:srgbClr val="990099"/>
                </a:solidFill>
                <a:latin typeface="Arial" panose="020B0604020202020204" pitchFamily="34" charset="0"/>
                <a:ea typeface="楷体" panose="02010609060101010101" pitchFamily="49" charset="-122"/>
                <a:cs typeface="Arial" panose="020B0604020202020204" pitchFamily="34" charset="0"/>
              </a:rPr>
              <a:t>链结构 </a:t>
            </a:r>
            <a:r>
              <a:rPr lang="en-US" altLang="zh-CN" sz="1800" b="1" dirty="0">
                <a:solidFill>
                  <a:srgbClr val="C00000"/>
                </a:solidFill>
                <a:latin typeface="Arial" panose="020B0604020202020204" pitchFamily="34" charset="0"/>
                <a:ea typeface="楷体" panose="02010609060101010101" pitchFamily="49" charset="-122"/>
                <a:cs typeface="Arial" panose="020B0604020202020204" pitchFamily="34" charset="0"/>
              </a:rPr>
              <a:t>chain structure, microstructure </a:t>
            </a:r>
            <a:r>
              <a:rPr lang="zh-CN" altLang="en-US" sz="2000" dirty="0">
                <a:latin typeface="Arial" panose="020B0604020202020204" pitchFamily="34" charset="0"/>
                <a:ea typeface="楷体" panose="02010609060101010101" pitchFamily="49" charset="-122"/>
                <a:cs typeface="Arial" panose="020B0604020202020204" pitchFamily="34" charset="0"/>
              </a:rPr>
              <a:t>）</a:t>
            </a:r>
            <a:r>
              <a:rPr lang="zh-CN" altLang="en-US" dirty="0">
                <a:latin typeface="Arial" panose="020B0604020202020204" pitchFamily="34" charset="0"/>
                <a:ea typeface="楷体" panose="02010609060101010101" pitchFamily="49" charset="-122"/>
                <a:cs typeface="Arial" panose="020B0604020202020204" pitchFamily="34" charset="0"/>
              </a:rPr>
              <a:t> </a:t>
            </a:r>
            <a:r>
              <a:rPr lang="zh-CN" altLang="en-US" b="1" dirty="0">
                <a:solidFill>
                  <a:srgbClr val="FF0000"/>
                </a:solidFill>
                <a:latin typeface="Arial" panose="020B0604020202020204" pitchFamily="34" charset="0"/>
                <a:ea typeface="楷体" panose="02010609060101010101" pitchFamily="49" charset="-122"/>
                <a:cs typeface="Arial" panose="020B0604020202020204" pitchFamily="34" charset="0"/>
              </a:rPr>
              <a:t>近程结构</a:t>
            </a:r>
          </a:p>
          <a:p>
            <a:pPr eaLnBrk="1" hangingPunct="1">
              <a:spcBef>
                <a:spcPct val="40000"/>
              </a:spcBef>
            </a:pPr>
            <a:r>
              <a:rPr lang="zh-CN" altLang="en-US" b="1" dirty="0">
                <a:latin typeface="Arial" panose="020B0604020202020204" pitchFamily="34" charset="0"/>
                <a:ea typeface="楷体" panose="02010609060101010101" pitchFamily="49" charset="-122"/>
                <a:cs typeface="Arial" panose="020B0604020202020204" pitchFamily="34" charset="0"/>
              </a:rPr>
              <a:t> </a:t>
            </a:r>
            <a:r>
              <a:rPr lang="zh-CN" altLang="en-US" sz="2000" b="1" dirty="0">
                <a:latin typeface="Arial" panose="020B0604020202020204" pitchFamily="34" charset="0"/>
                <a:ea typeface="楷体" panose="02010609060101010101" pitchFamily="49" charset="-122"/>
                <a:cs typeface="Arial" panose="020B0604020202020204" pitchFamily="34" charset="0"/>
              </a:rPr>
              <a:t>结构单元（基本化学结构）</a:t>
            </a:r>
            <a:endParaRPr lang="zh-CN" altLang="en-US" b="1" dirty="0">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sz="1000" b="1" dirty="0">
              <a:latin typeface="Arial" panose="020B0604020202020204" pitchFamily="34" charset="0"/>
              <a:ea typeface="楷体" panose="02010609060101010101" pitchFamily="49" charset="-122"/>
              <a:cs typeface="Arial" panose="020B0604020202020204" pitchFamily="34" charset="0"/>
            </a:endParaRPr>
          </a:p>
          <a:p>
            <a:pPr eaLnBrk="1" hangingPunct="1"/>
            <a:r>
              <a:rPr lang="zh-CN" altLang="en-US" b="1" dirty="0">
                <a:latin typeface="Arial" panose="020B0604020202020204" pitchFamily="34" charset="0"/>
                <a:ea typeface="楷体" panose="02010609060101010101" pitchFamily="49" charset="-122"/>
                <a:cs typeface="Arial" panose="020B0604020202020204" pitchFamily="34" charset="0"/>
              </a:rPr>
              <a:t> </a:t>
            </a:r>
            <a:r>
              <a:rPr lang="zh-CN" altLang="en-US" sz="2000" b="1" dirty="0">
                <a:latin typeface="Arial" panose="020B0604020202020204" pitchFamily="34" charset="0"/>
                <a:ea typeface="楷体" panose="02010609060101010101" pitchFamily="49" charset="-122"/>
                <a:cs typeface="Arial" panose="020B0604020202020204" pitchFamily="34" charset="0"/>
              </a:rPr>
              <a:t>结构单元的连接顺序（序列分布）</a:t>
            </a:r>
            <a:endParaRPr lang="zh-CN" altLang="en-US" b="1" dirty="0">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r>
              <a:rPr lang="zh-CN" altLang="en-US" b="1" dirty="0">
                <a:latin typeface="Arial" panose="020B0604020202020204" pitchFamily="34" charset="0"/>
                <a:ea typeface="楷体" panose="02010609060101010101" pitchFamily="49" charset="-122"/>
                <a:cs typeface="Arial" panose="020B0604020202020204" pitchFamily="34" charset="0"/>
              </a:rPr>
              <a:t>      </a:t>
            </a:r>
            <a:r>
              <a:rPr lang="en-US" altLang="zh-CN" sz="1800" dirty="0">
                <a:latin typeface="Arial" panose="020B0604020202020204" pitchFamily="34" charset="0"/>
                <a:ea typeface="楷体" panose="02010609060101010101" pitchFamily="49" charset="-122"/>
                <a:cs typeface="Arial" panose="020B0604020202020204" pitchFamily="34" charset="0"/>
              </a:rPr>
              <a:t>-AABBBABABBABB-  </a:t>
            </a:r>
            <a:r>
              <a:rPr lang="zh-CN" altLang="en-US" sz="1800" b="1" dirty="0">
                <a:solidFill>
                  <a:srgbClr val="990099"/>
                </a:solidFill>
                <a:latin typeface="Arial" panose="020B0604020202020204" pitchFamily="34" charset="0"/>
                <a:ea typeface="楷体" panose="02010609060101010101" pitchFamily="49" charset="-122"/>
                <a:cs typeface="Arial" panose="020B0604020202020204" pitchFamily="34" charset="0"/>
              </a:rPr>
              <a:t>无规</a:t>
            </a:r>
            <a:r>
              <a:rPr lang="zh-CN" altLang="en-US" sz="1800" dirty="0">
                <a:latin typeface="Arial" panose="020B0604020202020204" pitchFamily="34" charset="0"/>
                <a:ea typeface="楷体" panose="02010609060101010101" pitchFamily="49" charset="-122"/>
                <a:cs typeface="Arial" panose="020B0604020202020204" pitchFamily="34" charset="0"/>
              </a:rPr>
              <a:t>                   </a:t>
            </a:r>
            <a:r>
              <a:rPr lang="en-US" altLang="zh-CN" sz="1800" dirty="0">
                <a:latin typeface="Arial" panose="020B0604020202020204" pitchFamily="34" charset="0"/>
                <a:ea typeface="楷体" panose="02010609060101010101" pitchFamily="49" charset="-122"/>
                <a:cs typeface="Arial" panose="020B0604020202020204" pitchFamily="34" charset="0"/>
              </a:rPr>
              <a:t>-AAAAABBBBBBBB-   </a:t>
            </a:r>
            <a:r>
              <a:rPr lang="zh-CN" altLang="en-US" sz="1800" b="1" dirty="0">
                <a:solidFill>
                  <a:srgbClr val="990099"/>
                </a:solidFill>
                <a:latin typeface="Arial" panose="020B0604020202020204" pitchFamily="34" charset="0"/>
                <a:ea typeface="楷体" panose="02010609060101010101" pitchFamily="49" charset="-122"/>
                <a:cs typeface="Arial" panose="020B0604020202020204" pitchFamily="34" charset="0"/>
              </a:rPr>
              <a:t>嵌段</a:t>
            </a:r>
            <a:endParaRPr lang="zh-CN" altLang="en-US" b="1"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b="1" dirty="0">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sz="1200" b="1" dirty="0">
              <a:latin typeface="Arial" panose="020B0604020202020204" pitchFamily="34" charset="0"/>
              <a:ea typeface="楷体" panose="02010609060101010101" pitchFamily="49" charset="-122"/>
              <a:cs typeface="Arial" panose="020B0604020202020204" pitchFamily="34" charset="0"/>
            </a:endParaRPr>
          </a:p>
          <a:p>
            <a:pPr eaLnBrk="1" hangingPunct="1"/>
            <a:r>
              <a:rPr lang="zh-CN" altLang="en-US" b="1" dirty="0">
                <a:latin typeface="Arial" panose="020B0604020202020204" pitchFamily="34" charset="0"/>
                <a:ea typeface="楷体" panose="02010609060101010101" pitchFamily="49" charset="-122"/>
                <a:cs typeface="Arial" panose="020B0604020202020204" pitchFamily="34" charset="0"/>
              </a:rPr>
              <a:t> </a:t>
            </a:r>
            <a:r>
              <a:rPr lang="zh-CN" altLang="en-US" sz="2000" b="1" dirty="0">
                <a:latin typeface="Arial" panose="020B0604020202020204" pitchFamily="34" charset="0"/>
                <a:ea typeface="楷体" panose="02010609060101010101" pitchFamily="49" charset="-122"/>
                <a:cs typeface="Arial" panose="020B0604020202020204" pitchFamily="34" charset="0"/>
              </a:rPr>
              <a:t>结构单元的空间排列、立体异构（立体构型）</a:t>
            </a:r>
            <a:endParaRPr lang="zh-CN" altLang="en-US" b="1" dirty="0">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b="1" dirty="0">
              <a:latin typeface="Arial" panose="020B0604020202020204" pitchFamily="34" charset="0"/>
              <a:ea typeface="楷体" panose="02010609060101010101" pitchFamily="49" charset="-122"/>
              <a:cs typeface="Arial" panose="020B0604020202020204" pitchFamily="34" charset="0"/>
            </a:endParaRPr>
          </a:p>
          <a:p>
            <a:pPr eaLnBrk="1" hangingPunct="1"/>
            <a:r>
              <a:rPr lang="zh-CN" altLang="en-US" b="1" dirty="0">
                <a:latin typeface="Arial" panose="020B0604020202020204" pitchFamily="34" charset="0"/>
                <a:ea typeface="楷体" panose="02010609060101010101" pitchFamily="49" charset="-122"/>
                <a:cs typeface="Arial" panose="020B0604020202020204" pitchFamily="34" charset="0"/>
              </a:rPr>
              <a:t> </a:t>
            </a:r>
            <a:r>
              <a:rPr lang="zh-CN" altLang="en-US" sz="2000" b="1" dirty="0">
                <a:latin typeface="Arial" panose="020B0604020202020204" pitchFamily="34" charset="0"/>
                <a:ea typeface="楷体" panose="02010609060101010101" pitchFamily="49" charset="-122"/>
                <a:cs typeface="Arial" panose="020B0604020202020204" pitchFamily="34" charset="0"/>
              </a:rPr>
              <a:t>链的支化、体型结构、大环结构等</a:t>
            </a:r>
          </a:p>
        </p:txBody>
      </p:sp>
      <p:pic>
        <p:nvPicPr>
          <p:cNvPr id="860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960" y="2014468"/>
            <a:ext cx="1066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2232024"/>
            <a:ext cx="11620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378" y="4104482"/>
            <a:ext cx="300831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9364" y="4104482"/>
            <a:ext cx="30956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4915" y="5153820"/>
            <a:ext cx="23241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5186829"/>
            <a:ext cx="23145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4915" y="5767389"/>
            <a:ext cx="24574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7"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6937" y="5801869"/>
            <a:ext cx="20955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8" name="Text Box 12"/>
          <p:cNvSpPr txBox="1">
            <a:spLocks noChangeArrowheads="1"/>
          </p:cNvSpPr>
          <p:nvPr/>
        </p:nvSpPr>
        <p:spPr bwMode="auto">
          <a:xfrm>
            <a:off x="5329238" y="4158738"/>
            <a:ext cx="766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sz="1800" b="1" dirty="0">
                <a:solidFill>
                  <a:srgbClr val="FF0000"/>
                </a:solidFill>
                <a:latin typeface="楷体" panose="02010609060101010101" pitchFamily="49" charset="-122"/>
                <a:ea typeface="楷体" panose="02010609060101010101" pitchFamily="49" charset="-122"/>
              </a:rPr>
              <a:t>头</a:t>
            </a:r>
            <a:r>
              <a:rPr lang="en-US" altLang="zh-CN" sz="1800" b="1" dirty="0">
                <a:solidFill>
                  <a:srgbClr val="FF0000"/>
                </a:solidFill>
                <a:latin typeface="楷体" panose="02010609060101010101" pitchFamily="49" charset="-122"/>
                <a:ea typeface="楷体" panose="02010609060101010101" pitchFamily="49" charset="-122"/>
              </a:rPr>
              <a:t>-</a:t>
            </a:r>
            <a:r>
              <a:rPr lang="zh-CN" altLang="en-US" sz="1800" b="1" dirty="0">
                <a:solidFill>
                  <a:srgbClr val="FF0000"/>
                </a:solidFill>
                <a:latin typeface="楷体" panose="02010609060101010101" pitchFamily="49" charset="-122"/>
                <a:ea typeface="楷体" panose="02010609060101010101" pitchFamily="49" charset="-122"/>
              </a:rPr>
              <a:t>尾</a:t>
            </a:r>
          </a:p>
        </p:txBody>
      </p:sp>
      <p:sp>
        <p:nvSpPr>
          <p:cNvPr id="86029" name="Text Box 13"/>
          <p:cNvSpPr txBox="1">
            <a:spLocks noChangeArrowheads="1"/>
          </p:cNvSpPr>
          <p:nvPr/>
        </p:nvSpPr>
        <p:spPr bwMode="auto">
          <a:xfrm>
            <a:off x="9510713" y="4195968"/>
            <a:ext cx="766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spcBef>
                <a:spcPct val="0"/>
              </a:spcBef>
              <a:buClrTx/>
              <a:buSzTx/>
              <a:buFontTx/>
              <a:buNone/>
            </a:pPr>
            <a:r>
              <a:rPr lang="zh-CN" altLang="en-US" sz="1800" b="1" dirty="0">
                <a:solidFill>
                  <a:srgbClr val="FF0000"/>
                </a:solidFill>
                <a:latin typeface="楷体" panose="02010609060101010101" pitchFamily="49" charset="-122"/>
                <a:ea typeface="楷体" panose="02010609060101010101" pitchFamily="49" charset="-122"/>
              </a:rPr>
              <a:t>尾</a:t>
            </a:r>
            <a:r>
              <a:rPr lang="en-US" altLang="zh-CN" sz="1800" b="1" dirty="0">
                <a:solidFill>
                  <a:srgbClr val="FF0000"/>
                </a:solidFill>
                <a:latin typeface="楷体" panose="02010609060101010101" pitchFamily="49" charset="-122"/>
                <a:ea typeface="楷体" panose="02010609060101010101" pitchFamily="49" charset="-122"/>
              </a:rPr>
              <a:t>-</a:t>
            </a:r>
            <a:r>
              <a:rPr lang="zh-CN" altLang="en-US" sz="1800" b="1" dirty="0">
                <a:solidFill>
                  <a:srgbClr val="FF0000"/>
                </a:solidFill>
                <a:latin typeface="楷体" panose="02010609060101010101" pitchFamily="49" charset="-122"/>
                <a:ea typeface="楷体" panose="02010609060101010101" pitchFamily="49" charset="-122"/>
              </a:rPr>
              <a:t>尾</a:t>
            </a:r>
          </a:p>
        </p:txBody>
      </p:sp>
      <p:sp>
        <p:nvSpPr>
          <p:cNvPr id="86030" name="灯片编号占位符 1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D55C11AC-CB96-4B4C-881C-C03E3313F2A6}" type="slidenum">
              <a:rPr lang="en-US" altLang="zh-CN" sz="1400">
                <a:solidFill>
                  <a:srgbClr val="FFFFFF"/>
                </a:solidFill>
                <a:latin typeface="Times New Roman" panose="02020603050405020304" pitchFamily="18" charset="0"/>
              </a:rPr>
              <a:pPr>
                <a:spcBef>
                  <a:spcPct val="0"/>
                </a:spcBef>
                <a:buClrTx/>
                <a:buSzTx/>
                <a:buFontTx/>
                <a:buNone/>
              </a:pPr>
              <a:t>66</a:t>
            </a:fld>
            <a:endParaRPr lang="en-US" altLang="zh-CN" sz="1400">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3520333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ChangeArrowheads="1"/>
          </p:cNvSpPr>
          <p:nvPr/>
        </p:nvSpPr>
        <p:spPr bwMode="auto">
          <a:xfrm>
            <a:off x="6249988" y="3454401"/>
            <a:ext cx="4343400" cy="1408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1800" b="1">
                <a:solidFill>
                  <a:schemeClr val="tx1"/>
                </a:solidFill>
                <a:latin typeface="楷体" panose="02010609060101010101" pitchFamily="49" charset="-122"/>
                <a:ea typeface="楷体" panose="02010609060101010101" pitchFamily="49" charset="-122"/>
              </a:rPr>
              <a:t>尼龙-66的单体：</a:t>
            </a:r>
          </a:p>
          <a:p>
            <a:pPr eaLnBrk="1" hangingPunct="1">
              <a:lnSpc>
                <a:spcPct val="125000"/>
              </a:lnSpc>
              <a:spcBef>
                <a:spcPct val="50000"/>
              </a:spcBef>
            </a:pPr>
            <a:r>
              <a:rPr lang="zh-CN" altLang="en-US" sz="1800" b="1">
                <a:solidFill>
                  <a:schemeClr val="tx1"/>
                </a:solidFill>
                <a:latin typeface="Arial" panose="020B0604020202020204" pitchFamily="34" charset="0"/>
                <a:ea typeface="楷体" panose="02010609060101010101" pitchFamily="49" charset="-122"/>
                <a:cs typeface="Arial" panose="020B0604020202020204" pitchFamily="34" charset="0"/>
              </a:rPr>
              <a:t>己二酸：</a:t>
            </a:r>
            <a:r>
              <a:rPr lang="en-US" altLang="zh-CN" sz="1800" b="1">
                <a:solidFill>
                  <a:schemeClr val="tx1"/>
                </a:solidFill>
                <a:latin typeface="Arial" panose="020B0604020202020204" pitchFamily="34" charset="0"/>
                <a:ea typeface="楷体" panose="02010609060101010101" pitchFamily="49" charset="-122"/>
                <a:cs typeface="Arial" panose="020B0604020202020204" pitchFamily="34" charset="0"/>
              </a:rPr>
              <a:t>HOOC(CH</a:t>
            </a:r>
            <a:r>
              <a:rPr lang="en-US" altLang="zh-CN" sz="1800" b="1" baseline="-30000">
                <a:solidFill>
                  <a:schemeClr val="tx1"/>
                </a:solidFill>
                <a:latin typeface="Arial" panose="020B0604020202020204" pitchFamily="34" charset="0"/>
                <a:ea typeface="楷体" panose="02010609060101010101" pitchFamily="49" charset="-122"/>
                <a:cs typeface="Arial" panose="020B0604020202020204" pitchFamily="34" charset="0"/>
              </a:rPr>
              <a:t>2</a:t>
            </a:r>
            <a:r>
              <a:rPr lang="en-US" altLang="zh-CN" sz="1800" b="1">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1800" b="1" baseline="-30000">
                <a:solidFill>
                  <a:schemeClr val="tx1"/>
                </a:solidFill>
                <a:latin typeface="Arial" panose="020B0604020202020204" pitchFamily="34" charset="0"/>
                <a:ea typeface="楷体" panose="02010609060101010101" pitchFamily="49" charset="-122"/>
                <a:cs typeface="Arial" panose="020B0604020202020204" pitchFamily="34" charset="0"/>
              </a:rPr>
              <a:t>4</a:t>
            </a:r>
            <a:r>
              <a:rPr lang="en-US" altLang="zh-CN" sz="1800" b="1">
                <a:solidFill>
                  <a:schemeClr val="tx1"/>
                </a:solidFill>
                <a:latin typeface="Arial" panose="020B0604020202020204" pitchFamily="34" charset="0"/>
                <a:ea typeface="楷体" panose="02010609060101010101" pitchFamily="49" charset="-122"/>
                <a:cs typeface="Arial" panose="020B0604020202020204" pitchFamily="34" charset="0"/>
              </a:rPr>
              <a:t>COOH</a:t>
            </a:r>
          </a:p>
          <a:p>
            <a:pPr eaLnBrk="1" hangingPunct="1">
              <a:lnSpc>
                <a:spcPct val="125000"/>
              </a:lnSpc>
              <a:spcBef>
                <a:spcPct val="50000"/>
              </a:spcBef>
            </a:pPr>
            <a:r>
              <a:rPr lang="zh-CN" altLang="en-US" sz="1800" b="1">
                <a:solidFill>
                  <a:schemeClr val="tx1"/>
                </a:solidFill>
                <a:latin typeface="Arial" panose="020B0604020202020204" pitchFamily="34" charset="0"/>
                <a:ea typeface="楷体" panose="02010609060101010101" pitchFamily="49" charset="-122"/>
                <a:cs typeface="Arial" panose="020B0604020202020204" pitchFamily="34" charset="0"/>
              </a:rPr>
              <a:t>己二胺：</a:t>
            </a:r>
            <a:r>
              <a:rPr lang="en-US" altLang="zh-CN" sz="1800" b="1">
                <a:solidFill>
                  <a:schemeClr val="tx1"/>
                </a:solidFill>
                <a:latin typeface="Arial" panose="020B0604020202020204" pitchFamily="34" charset="0"/>
                <a:ea typeface="楷体" panose="02010609060101010101" pitchFamily="49" charset="-122"/>
                <a:cs typeface="Arial" panose="020B0604020202020204" pitchFamily="34" charset="0"/>
              </a:rPr>
              <a:t>NH</a:t>
            </a:r>
            <a:r>
              <a:rPr lang="en-US" altLang="zh-CN" sz="1800" b="1" baseline="-30000">
                <a:solidFill>
                  <a:schemeClr val="tx1"/>
                </a:solidFill>
                <a:latin typeface="Arial" panose="020B0604020202020204" pitchFamily="34" charset="0"/>
                <a:ea typeface="楷体" panose="02010609060101010101" pitchFamily="49" charset="-122"/>
                <a:cs typeface="Arial" panose="020B0604020202020204" pitchFamily="34" charset="0"/>
              </a:rPr>
              <a:t>2</a:t>
            </a:r>
            <a:r>
              <a:rPr lang="en-US" altLang="zh-CN" sz="1800" b="1">
                <a:solidFill>
                  <a:schemeClr val="tx1"/>
                </a:solidFill>
                <a:latin typeface="Arial" panose="020B0604020202020204" pitchFamily="34" charset="0"/>
                <a:ea typeface="楷体" panose="02010609060101010101" pitchFamily="49" charset="-122"/>
                <a:cs typeface="Arial" panose="020B0604020202020204" pitchFamily="34" charset="0"/>
              </a:rPr>
              <a:t>(CH</a:t>
            </a:r>
            <a:r>
              <a:rPr lang="en-US" altLang="zh-CN" sz="1800" b="1" baseline="-30000">
                <a:solidFill>
                  <a:schemeClr val="tx1"/>
                </a:solidFill>
                <a:latin typeface="Arial" panose="020B0604020202020204" pitchFamily="34" charset="0"/>
                <a:ea typeface="楷体" panose="02010609060101010101" pitchFamily="49" charset="-122"/>
                <a:cs typeface="Arial" panose="020B0604020202020204" pitchFamily="34" charset="0"/>
              </a:rPr>
              <a:t>2</a:t>
            </a:r>
            <a:r>
              <a:rPr lang="en-US" altLang="zh-CN" sz="1800" b="1">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1800" b="1" baseline="-30000">
                <a:solidFill>
                  <a:schemeClr val="tx1"/>
                </a:solidFill>
                <a:latin typeface="Arial" panose="020B0604020202020204" pitchFamily="34" charset="0"/>
                <a:ea typeface="楷体" panose="02010609060101010101" pitchFamily="49" charset="-122"/>
                <a:cs typeface="Arial" panose="020B0604020202020204" pitchFamily="34" charset="0"/>
              </a:rPr>
              <a:t>6</a:t>
            </a:r>
            <a:r>
              <a:rPr lang="en-US" altLang="zh-CN" sz="1800" b="1">
                <a:solidFill>
                  <a:schemeClr val="tx1"/>
                </a:solidFill>
                <a:latin typeface="Arial" panose="020B0604020202020204" pitchFamily="34" charset="0"/>
                <a:ea typeface="楷体" panose="02010609060101010101" pitchFamily="49" charset="-122"/>
                <a:cs typeface="Arial" panose="020B0604020202020204" pitchFamily="34" charset="0"/>
              </a:rPr>
              <a:t>NH</a:t>
            </a:r>
            <a:r>
              <a:rPr lang="en-US" altLang="zh-CN" sz="1800" b="1" baseline="-30000">
                <a:solidFill>
                  <a:schemeClr val="tx1"/>
                </a:solidFill>
                <a:latin typeface="Arial" panose="020B0604020202020204" pitchFamily="34" charset="0"/>
                <a:ea typeface="楷体" panose="02010609060101010101" pitchFamily="49" charset="-122"/>
                <a:cs typeface="Arial" panose="020B0604020202020204" pitchFamily="34" charset="0"/>
              </a:rPr>
              <a:t>2</a:t>
            </a:r>
            <a:r>
              <a:rPr lang="en-US" altLang="zh-CN" sz="1800" b="1">
                <a:solidFill>
                  <a:schemeClr val="tx1"/>
                </a:solidFill>
                <a:latin typeface="Arial" panose="020B0604020202020204" pitchFamily="34" charset="0"/>
                <a:ea typeface="楷体" panose="02010609060101010101" pitchFamily="49" charset="-122"/>
                <a:cs typeface="Arial" panose="020B0604020202020204" pitchFamily="34" charset="0"/>
              </a:rPr>
              <a:t> </a:t>
            </a:r>
          </a:p>
        </p:txBody>
      </p:sp>
      <p:sp>
        <p:nvSpPr>
          <p:cNvPr id="87043" name="Rectangle 6"/>
          <p:cNvSpPr>
            <a:spLocks noChangeArrowheads="1"/>
          </p:cNvSpPr>
          <p:nvPr/>
        </p:nvSpPr>
        <p:spPr bwMode="auto">
          <a:xfrm>
            <a:off x="2762251" y="2703513"/>
            <a:ext cx="2087563" cy="39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rgbClr val="990099"/>
              </a:buClr>
              <a:buFont typeface="Wingdings" panose="05000000000000000000" pitchFamily="2" charset="2"/>
              <a:buNone/>
            </a:pPr>
            <a:r>
              <a:rPr lang="zh-CN" altLang="en-US" sz="1800" b="1">
                <a:solidFill>
                  <a:schemeClr val="tx1"/>
                </a:solidFill>
                <a:latin typeface="楷体" panose="02010609060101010101" pitchFamily="49" charset="-122"/>
                <a:ea typeface="楷体" panose="02010609060101010101" pitchFamily="49" charset="-122"/>
              </a:rPr>
              <a:t>单体：苯乙烯</a:t>
            </a:r>
          </a:p>
        </p:txBody>
      </p:sp>
      <p:grpSp>
        <p:nvGrpSpPr>
          <p:cNvPr id="87044" name="Group 16"/>
          <p:cNvGrpSpPr>
            <a:grpSpLocks/>
          </p:cNvGrpSpPr>
          <p:nvPr/>
        </p:nvGrpSpPr>
        <p:grpSpPr bwMode="auto">
          <a:xfrm>
            <a:off x="2636839" y="3486150"/>
            <a:ext cx="3019425" cy="1271588"/>
            <a:chOff x="3654" y="2638"/>
            <a:chExt cx="1902" cy="801"/>
          </a:xfrm>
        </p:grpSpPr>
        <p:graphicFrame>
          <p:nvGraphicFramePr>
            <p:cNvPr id="87052" name="Object 4"/>
            <p:cNvGraphicFramePr>
              <a:graphicFrameLocks noChangeAspect="1"/>
            </p:cNvGraphicFramePr>
            <p:nvPr/>
          </p:nvGraphicFramePr>
          <p:xfrm>
            <a:off x="4315" y="3003"/>
            <a:ext cx="581" cy="436"/>
          </p:xfrm>
          <a:graphic>
            <a:graphicData uri="http://schemas.openxmlformats.org/presentationml/2006/ole">
              <mc:AlternateContent xmlns:mc="http://schemas.openxmlformats.org/markup-compatibility/2006">
                <mc:Choice xmlns:v="urn:schemas-microsoft-com:vml" Requires="v">
                  <p:oleObj spid="_x0000_s13314" name="CS ChemDraw Drawing" r:id="rId3" imgW="525780" imgH="393700" progId="ChemDraw.Document.5.0">
                    <p:embed/>
                  </p:oleObj>
                </mc:Choice>
                <mc:Fallback>
                  <p:oleObj name="CS ChemDraw Drawing" r:id="rId3" imgW="525780" imgH="393700" progId="ChemDraw.Document.5.0">
                    <p:embed/>
                    <p:pic>
                      <p:nvPicPr>
                        <p:cNvPr id="870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 y="3003"/>
                          <a:ext cx="581"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3" name="Rectangle 7"/>
            <p:cNvSpPr>
              <a:spLocks noChangeArrowheads="1"/>
            </p:cNvSpPr>
            <p:nvPr/>
          </p:nvSpPr>
          <p:spPr bwMode="auto">
            <a:xfrm>
              <a:off x="3654" y="2638"/>
              <a:ext cx="1902" cy="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rgbClr val="990099"/>
                </a:buClr>
                <a:buFont typeface="Wingdings" panose="05000000000000000000" pitchFamily="2" charset="2"/>
                <a:buNone/>
              </a:pPr>
              <a:r>
                <a:rPr lang="zh-CN" altLang="en-US" sz="1800" b="1">
                  <a:solidFill>
                    <a:schemeClr val="tx1"/>
                  </a:solidFill>
                  <a:latin typeface="楷体" panose="02010609060101010101" pitchFamily="49" charset="-122"/>
                  <a:ea typeface="楷体" panose="02010609060101010101" pitchFamily="49" charset="-122"/>
                </a:rPr>
                <a:t>聚氯乙烯的单体：</a:t>
              </a:r>
              <a:r>
                <a:rPr lang="zh-CN" altLang="en-US" sz="1800" b="1">
                  <a:ea typeface="楷体_GB2312" pitchFamily="49" charset="-122"/>
                </a:rPr>
                <a:t> </a:t>
              </a:r>
            </a:p>
          </p:txBody>
        </p:sp>
      </p:grpSp>
      <p:sp>
        <p:nvSpPr>
          <p:cNvPr id="87045" name="Text Box 8"/>
          <p:cNvSpPr txBox="1">
            <a:spLocks noChangeArrowheads="1"/>
          </p:cNvSpPr>
          <p:nvPr/>
        </p:nvSpPr>
        <p:spPr bwMode="auto">
          <a:xfrm>
            <a:off x="2059844" y="1203915"/>
            <a:ext cx="7527925" cy="4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rgbClr val="A50021"/>
              </a:buClr>
              <a:buSzPct val="90000"/>
              <a:buFont typeface="Wingdings" panose="05000000000000000000" pitchFamily="2" charset="2"/>
              <a:buNone/>
            </a:pP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1</a:t>
            </a:r>
            <a:r>
              <a:rPr lang="en-US" altLang="zh-CN" sz="2000" b="1" dirty="0">
                <a:solidFill>
                  <a:srgbClr val="0000FF"/>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单体 </a:t>
            </a:r>
            <a:r>
              <a:rPr lang="en-US" altLang="zh-CN" sz="2000" b="1" dirty="0">
                <a:solidFill>
                  <a:srgbClr val="0000FF"/>
                </a:solidFill>
                <a:latin typeface="Arial" panose="020B0604020202020204" pitchFamily="34" charset="0"/>
                <a:ea typeface="楷体" panose="02010609060101010101" pitchFamily="49" charset="-122"/>
                <a:cs typeface="Arial" panose="020B0604020202020204" pitchFamily="34" charset="0"/>
              </a:rPr>
              <a:t>(Monomer)</a:t>
            </a: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合成聚合物的低分子量原料</a:t>
            </a:r>
            <a:endPar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grpSp>
        <p:nvGrpSpPr>
          <p:cNvPr id="47111" name="Group 11">
            <a:extLst>
              <a:ext uri="{FF2B5EF4-FFF2-40B4-BE49-F238E27FC236}">
                <a16:creationId xmlns:a16="http://schemas.microsoft.com/office/drawing/2014/main" id="{A70ABE54-041A-46E6-B4EB-9ED01E9ED258}"/>
              </a:ext>
            </a:extLst>
          </p:cNvPr>
          <p:cNvGrpSpPr>
            <a:grpSpLocks/>
          </p:cNvGrpSpPr>
          <p:nvPr/>
        </p:nvGrpSpPr>
        <p:grpSpPr bwMode="auto">
          <a:xfrm>
            <a:off x="2456334" y="1595245"/>
            <a:ext cx="7133448" cy="1159107"/>
            <a:chOff x="612" y="1888"/>
            <a:chExt cx="5086" cy="957"/>
          </a:xfrm>
          <a:noFill/>
        </p:grpSpPr>
        <p:sp>
          <p:nvSpPr>
            <p:cNvPr id="47113" name="Rectangle 12">
              <a:extLst>
                <a:ext uri="{FF2B5EF4-FFF2-40B4-BE49-F238E27FC236}">
                  <a16:creationId xmlns:a16="http://schemas.microsoft.com/office/drawing/2014/main" id="{7935F471-E8E9-43B5-B17E-D6F9A100975E}"/>
                </a:ext>
              </a:extLst>
            </p:cNvPr>
            <p:cNvSpPr>
              <a:spLocks noChangeArrowheads="1"/>
            </p:cNvSpPr>
            <p:nvPr/>
          </p:nvSpPr>
          <p:spPr bwMode="auto">
            <a:xfrm>
              <a:off x="612" y="1888"/>
              <a:ext cx="4656" cy="912"/>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defRPr/>
              </a:pPr>
              <a:endParaRPr lang="zh-CN" altLang="en-US" sz="1800"/>
            </a:p>
          </p:txBody>
        </p:sp>
        <p:sp>
          <p:nvSpPr>
            <p:cNvPr id="47114" name="Text Box 13">
              <a:extLst>
                <a:ext uri="{FF2B5EF4-FFF2-40B4-BE49-F238E27FC236}">
                  <a16:creationId xmlns:a16="http://schemas.microsoft.com/office/drawing/2014/main" id="{0AEA9EA5-E2D4-415D-B017-A4F838B9C4E1}"/>
                </a:ext>
              </a:extLst>
            </p:cNvPr>
            <p:cNvSpPr txBox="1">
              <a:spLocks noChangeArrowheads="1"/>
            </p:cNvSpPr>
            <p:nvPr/>
          </p:nvSpPr>
          <p:spPr bwMode="auto">
            <a:xfrm>
              <a:off x="1655" y="2006"/>
              <a:ext cx="664" cy="305"/>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defRPr/>
              </a:pPr>
              <a:r>
                <a:rPr lang="zh-CN" altLang="en-US" sz="1800" b="1" dirty="0">
                  <a:solidFill>
                    <a:srgbClr val="FF00FF"/>
                  </a:solidFill>
                  <a:latin typeface="楷体" panose="02010609060101010101" pitchFamily="49" charset="-122"/>
                  <a:ea typeface="楷体" panose="02010609060101010101" pitchFamily="49" charset="-122"/>
                </a:rPr>
                <a:t>聚合</a:t>
              </a:r>
              <a:endParaRPr lang="zh-CN" altLang="en-US" sz="1800" dirty="0">
                <a:solidFill>
                  <a:srgbClr val="FF00FF"/>
                </a:solidFill>
                <a:latin typeface="楷体" panose="02010609060101010101" pitchFamily="49" charset="-122"/>
                <a:ea typeface="楷体" panose="02010609060101010101" pitchFamily="49" charset="-122"/>
              </a:endParaRPr>
            </a:p>
          </p:txBody>
        </p:sp>
        <p:pic>
          <p:nvPicPr>
            <p:cNvPr id="47115" name="Picture 14">
              <a:extLst>
                <a:ext uri="{FF2B5EF4-FFF2-40B4-BE49-F238E27FC236}">
                  <a16:creationId xmlns:a16="http://schemas.microsoft.com/office/drawing/2014/main" id="{A49F586C-4ACF-46C5-AFE1-12A3948D8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 y="2035"/>
              <a:ext cx="4980" cy="81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7047" name="矩形 8"/>
          <p:cNvSpPr>
            <a:spLocks noChangeArrowheads="1"/>
          </p:cNvSpPr>
          <p:nvPr/>
        </p:nvSpPr>
        <p:spPr bwMode="auto">
          <a:xfrm>
            <a:off x="2000251" y="5738814"/>
            <a:ext cx="8018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spcBef>
                <a:spcPct val="30000"/>
              </a:spcBef>
            </a:pPr>
            <a:r>
              <a:rPr lang="en-US" altLang="zh-CN" sz="2800" b="1">
                <a:solidFill>
                  <a:srgbClr val="FF0000"/>
                </a:solidFill>
                <a:latin typeface="Arial" panose="020B0604020202020204" pitchFamily="34" charset="0"/>
                <a:ea typeface="楷体" panose="02010609060101010101" pitchFamily="49" charset="-122"/>
                <a:cs typeface="Arial" panose="020B0604020202020204" pitchFamily="34" charset="0"/>
              </a:rPr>
              <a:t>Q: H</a:t>
            </a:r>
            <a:r>
              <a:rPr lang="en-US" altLang="zh-CN" sz="2800" b="1" baseline="-25000">
                <a:solidFill>
                  <a:srgbClr val="FF0000"/>
                </a:solidFill>
                <a:latin typeface="Arial" panose="020B0604020202020204" pitchFamily="34" charset="0"/>
                <a:ea typeface="楷体" panose="02010609060101010101" pitchFamily="49" charset="-122"/>
                <a:cs typeface="Arial" panose="020B0604020202020204" pitchFamily="34" charset="0"/>
              </a:rPr>
              <a:t>2</a:t>
            </a:r>
            <a:r>
              <a:rPr lang="en-US" altLang="zh-CN" sz="2800" b="1">
                <a:solidFill>
                  <a:srgbClr val="FF0000"/>
                </a:solidFill>
                <a:latin typeface="Arial" panose="020B0604020202020204" pitchFamily="34" charset="0"/>
                <a:ea typeface="楷体" panose="02010609060101010101" pitchFamily="49" charset="-122"/>
                <a:cs typeface="Arial" panose="020B0604020202020204" pitchFamily="34" charset="0"/>
              </a:rPr>
              <a:t>O</a:t>
            </a:r>
            <a:r>
              <a:rPr lang="zh-CN" altLang="en-US" sz="2800" b="1">
                <a:solidFill>
                  <a:srgbClr val="FF0000"/>
                </a:solidFill>
                <a:latin typeface="Arial" panose="020B0604020202020204" pitchFamily="34" charset="0"/>
                <a:ea typeface="楷体" panose="02010609060101010101" pitchFamily="49" charset="-122"/>
                <a:cs typeface="Arial" panose="020B0604020202020204" pitchFamily="34" charset="0"/>
              </a:rPr>
              <a:t>可以作为单体么？</a:t>
            </a:r>
            <a:r>
              <a:rPr lang="en-US" altLang="zh-CN" sz="2800" b="1">
                <a:solidFill>
                  <a:srgbClr val="FF0000"/>
                </a:solidFill>
                <a:latin typeface="Arial" panose="020B0604020202020204" pitchFamily="34" charset="0"/>
                <a:ea typeface="楷体" panose="02010609060101010101" pitchFamily="49" charset="-122"/>
                <a:cs typeface="Arial" panose="020B0604020202020204" pitchFamily="34" charset="0"/>
              </a:rPr>
              <a:t>CO</a:t>
            </a:r>
            <a:r>
              <a:rPr lang="en-US" altLang="zh-CN" sz="2800" b="1" baseline="-25000">
                <a:solidFill>
                  <a:srgbClr val="FF0000"/>
                </a:solidFill>
                <a:latin typeface="Arial" panose="020B0604020202020204" pitchFamily="34" charset="0"/>
                <a:ea typeface="楷体" panose="02010609060101010101" pitchFamily="49" charset="-122"/>
                <a:cs typeface="Arial" panose="020B0604020202020204" pitchFamily="34" charset="0"/>
              </a:rPr>
              <a:t>2</a:t>
            </a:r>
            <a:r>
              <a:rPr lang="zh-CN" altLang="en-US" sz="2800" b="1">
                <a:solidFill>
                  <a:srgbClr val="FF0000"/>
                </a:solidFill>
                <a:latin typeface="Arial" panose="020B0604020202020204" pitchFamily="34" charset="0"/>
                <a:ea typeface="楷体" panose="02010609060101010101" pitchFamily="49" charset="-122"/>
                <a:cs typeface="Arial" panose="020B0604020202020204" pitchFamily="34" charset="0"/>
              </a:rPr>
              <a:t>可以作为单体么？</a:t>
            </a:r>
            <a:endParaRPr lang="en-US" altLang="zh-CN" sz="2800" b="1">
              <a:solidFill>
                <a:srgbClr val="FF0000"/>
              </a:solidFill>
              <a:latin typeface="Arial" panose="020B0604020202020204" pitchFamily="34" charset="0"/>
              <a:ea typeface="楷体" panose="02010609060101010101" pitchFamily="49" charset="-122"/>
              <a:cs typeface="Arial" panose="020B0604020202020204" pitchFamily="34" charset="0"/>
            </a:endParaRPr>
          </a:p>
        </p:txBody>
      </p:sp>
      <p:sp>
        <p:nvSpPr>
          <p:cNvPr id="15" name="矩形 14">
            <a:extLst>
              <a:ext uri="{FF2B5EF4-FFF2-40B4-BE49-F238E27FC236}">
                <a16:creationId xmlns:a16="http://schemas.microsoft.com/office/drawing/2014/main" id="{814056AE-D4C0-4D5A-BB06-40500808FC96}"/>
              </a:ext>
            </a:extLst>
          </p:cNvPr>
          <p:cNvSpPr/>
          <p:nvPr/>
        </p:nvSpPr>
        <p:spPr>
          <a:xfrm>
            <a:off x="9811783" y="5210036"/>
            <a:ext cx="902811" cy="523220"/>
          </a:xfrm>
          <a:prstGeom prst="rect">
            <a:avLst/>
          </a:prstGeom>
        </p:spPr>
        <p:txBody>
          <a:bodyPr wrap="none">
            <a:spAutoFit/>
          </a:bodyPr>
          <a:lstStyle/>
          <a:p>
            <a:pPr>
              <a:defRPr/>
            </a:pPr>
            <a:r>
              <a:rPr lang="zh-CN" altLang="en-US" sz="2800" dirty="0">
                <a:solidFill>
                  <a:schemeClr val="bg1"/>
                </a:solidFill>
                <a:highlight>
                  <a:srgbClr val="800000"/>
                </a:highlight>
                <a:latin typeface="黑体" panose="02010609060101010101" pitchFamily="49" charset="-122"/>
                <a:ea typeface="黑体" panose="02010609060101010101" pitchFamily="49" charset="-122"/>
              </a:rPr>
              <a:t>思考</a:t>
            </a:r>
          </a:p>
        </p:txBody>
      </p:sp>
      <p:cxnSp>
        <p:nvCxnSpPr>
          <p:cNvPr id="16" name="直接连接符 15">
            <a:extLst>
              <a:ext uri="{FF2B5EF4-FFF2-40B4-BE49-F238E27FC236}">
                <a16:creationId xmlns:a16="http://schemas.microsoft.com/office/drawing/2014/main" id="{E1C32832-BD04-4183-A27F-484A4F536143}"/>
              </a:ext>
            </a:extLst>
          </p:cNvPr>
          <p:cNvCxnSpPr/>
          <p:nvPr/>
        </p:nvCxnSpPr>
        <p:spPr>
          <a:xfrm>
            <a:off x="1600200" y="5303838"/>
            <a:ext cx="9037638" cy="0"/>
          </a:xfrm>
          <a:prstGeom prst="line">
            <a:avLst/>
          </a:prstGeom>
        </p:spPr>
        <p:style>
          <a:lnRef idx="1">
            <a:schemeClr val="accent1"/>
          </a:lnRef>
          <a:fillRef idx="0">
            <a:schemeClr val="accent1"/>
          </a:fillRef>
          <a:effectRef idx="0">
            <a:schemeClr val="accent1"/>
          </a:effectRef>
          <a:fontRef idx="minor">
            <a:schemeClr val="tx1"/>
          </a:fontRef>
        </p:style>
      </p:cxnSp>
      <p:sp>
        <p:nvSpPr>
          <p:cNvPr id="87050" name="矩形 16"/>
          <p:cNvSpPr>
            <a:spLocks noChangeArrowheads="1"/>
          </p:cNvSpPr>
          <p:nvPr/>
        </p:nvSpPr>
        <p:spPr bwMode="auto">
          <a:xfrm>
            <a:off x="1582799" y="4921251"/>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r>
              <a:rPr lang="zh-CN" altLang="en-US" sz="2000" dirty="0">
                <a:solidFill>
                  <a:schemeClr val="tx1"/>
                </a:solidFill>
                <a:latin typeface="华文隶书" panose="02010800040101010101" pitchFamily="2" charset="-122"/>
                <a:ea typeface="华文隶书" panose="02010800040101010101" pitchFamily="2" charset="-122"/>
              </a:rPr>
              <a:t>分割线</a:t>
            </a:r>
          </a:p>
        </p:txBody>
      </p:sp>
      <p:sp>
        <p:nvSpPr>
          <p:cNvPr id="18" name="Rectangle 2">
            <a:extLst>
              <a:ext uri="{FF2B5EF4-FFF2-40B4-BE49-F238E27FC236}">
                <a16:creationId xmlns:a16="http://schemas.microsoft.com/office/drawing/2014/main" id="{F5389C70-AC01-4FE3-BBBB-98D0EC37EA84}"/>
              </a:ext>
            </a:extLst>
          </p:cNvPr>
          <p:cNvSpPr txBox="1">
            <a:spLocks noChangeArrowheads="1"/>
          </p:cNvSpPr>
          <p:nvPr/>
        </p:nvSpPr>
        <p:spPr>
          <a:xfrm>
            <a:off x="1763713" y="352176"/>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399560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2057400" y="1449333"/>
            <a:ext cx="75628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A50021"/>
              </a:buClr>
              <a:buSzPct val="90000"/>
              <a:buFont typeface="Wingdings" panose="05000000000000000000" pitchFamily="2" charset="2"/>
              <a:buNone/>
            </a:pP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2</a:t>
            </a:r>
            <a:r>
              <a:rPr lang="en-US" altLang="zh-CN" sz="2000" b="1" dirty="0">
                <a:solidFill>
                  <a:srgbClr val="0000FF"/>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重复结构单元 </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(Repeating Structure Unit)：</a:t>
            </a:r>
          </a:p>
          <a:p>
            <a:pPr eaLnBrk="1" hangingPunct="1">
              <a:lnSpc>
                <a:spcPct val="125000"/>
              </a:lnSpc>
              <a:spcBef>
                <a:spcPct val="50000"/>
              </a:spcBef>
              <a:buClr>
                <a:srgbClr val="A50021"/>
              </a:buClr>
              <a:buSzPct val="90000"/>
              <a:buFont typeface="Wingdings" panose="05000000000000000000" pitchFamily="2" charset="2"/>
              <a:buNone/>
            </a:pP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     </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大分子链上化学组成和结构均可重复出现的最小基本单元，可简称重复单元</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(repeating unit)</a:t>
            </a:r>
            <a:r>
              <a:rPr lang="zh-CN" altLang="en-US" sz="2000" dirty="0">
                <a:solidFill>
                  <a:schemeClr val="tx1"/>
                </a:solidFill>
                <a:latin typeface="Arial" panose="020B0604020202020204" pitchFamily="34" charset="0"/>
                <a:ea typeface="楷体" panose="02010609060101010101" pitchFamily="49" charset="-122"/>
                <a:cs typeface="Arial" panose="020B0604020202020204" pitchFamily="34" charset="0"/>
              </a:rPr>
              <a:t>，又可称</a:t>
            </a: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链节</a:t>
            </a:r>
            <a:r>
              <a:rPr lang="en-US" altLang="zh-CN" sz="2000" dirty="0">
                <a:solidFill>
                  <a:schemeClr val="tx1"/>
                </a:solidFill>
                <a:latin typeface="Arial" panose="020B0604020202020204" pitchFamily="34" charset="0"/>
                <a:ea typeface="楷体" panose="02010609060101010101" pitchFamily="49" charset="-122"/>
                <a:cs typeface="Arial" panose="020B0604020202020204" pitchFamily="34" charset="0"/>
              </a:rPr>
              <a:t>(Chain Element)</a:t>
            </a:r>
          </a:p>
        </p:txBody>
      </p:sp>
      <p:graphicFrame>
        <p:nvGraphicFramePr>
          <p:cNvPr id="88067" name="Object 4"/>
          <p:cNvGraphicFramePr>
            <a:graphicFrameLocks noChangeAspect="1"/>
          </p:cNvGraphicFramePr>
          <p:nvPr>
            <p:extLst/>
          </p:nvPr>
        </p:nvGraphicFramePr>
        <p:xfrm>
          <a:off x="2711624" y="3830638"/>
          <a:ext cx="1447800" cy="863600"/>
        </p:xfrm>
        <a:graphic>
          <a:graphicData uri="http://schemas.openxmlformats.org/presentationml/2006/ole">
            <mc:AlternateContent xmlns:mc="http://schemas.openxmlformats.org/markup-compatibility/2006">
              <mc:Choice xmlns:v="urn:schemas-microsoft-com:vml" Requires="v">
                <p:oleObj spid="_x0000_s14338" r:id="rId3" imgW="685800" imgH="414020" progId="ChemDraw.Document.5.0">
                  <p:embed/>
                </p:oleObj>
              </mc:Choice>
              <mc:Fallback>
                <p:oleObj r:id="rId3" imgW="685800" imgH="414020" progId="ChemDraw.Document.5.0">
                  <p:embed/>
                  <p:pic>
                    <p:nvPicPr>
                      <p:cNvPr id="8806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624" y="3830638"/>
                        <a:ext cx="14478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68" name="Object 5"/>
          <p:cNvGraphicFramePr>
            <a:graphicFrameLocks noChangeAspect="1"/>
          </p:cNvGraphicFramePr>
          <p:nvPr>
            <p:extLst/>
          </p:nvPr>
        </p:nvGraphicFramePr>
        <p:xfrm>
          <a:off x="2057400" y="5733256"/>
          <a:ext cx="4297362" cy="368300"/>
        </p:xfrm>
        <a:graphic>
          <a:graphicData uri="http://schemas.openxmlformats.org/presentationml/2006/ole">
            <mc:AlternateContent xmlns:mc="http://schemas.openxmlformats.org/markup-compatibility/2006">
              <mc:Choice xmlns:v="urn:schemas-microsoft-com:vml" Requires="v">
                <p:oleObj spid="_x0000_s14339" name="CS ChemDraw Drawing" r:id="rId5" imgW="1841500" imgH="172720" progId="ChemDraw.Document.5.0">
                  <p:embed/>
                </p:oleObj>
              </mc:Choice>
              <mc:Fallback>
                <p:oleObj name="CS ChemDraw Drawing" r:id="rId5" imgW="1841500" imgH="172720" progId="ChemDraw.Document.5.0">
                  <p:embed/>
                  <p:pic>
                    <p:nvPicPr>
                      <p:cNvPr id="8806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733256"/>
                        <a:ext cx="4297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69" name="Text Box 6"/>
          <p:cNvSpPr txBox="1">
            <a:spLocks noChangeArrowheads="1"/>
          </p:cNvSpPr>
          <p:nvPr/>
        </p:nvSpPr>
        <p:spPr bwMode="auto">
          <a:xfrm>
            <a:off x="2057400" y="3137002"/>
            <a:ext cx="350520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000" b="1" dirty="0">
                <a:solidFill>
                  <a:schemeClr val="tx1"/>
                </a:solidFill>
                <a:latin typeface="楷体" panose="02010609060101010101" pitchFamily="49" charset="-122"/>
                <a:ea typeface="楷体" panose="02010609060101010101" pitchFamily="49" charset="-122"/>
              </a:rPr>
              <a:t>聚氯乙烯的重复单元</a:t>
            </a:r>
          </a:p>
        </p:txBody>
      </p:sp>
      <p:sp>
        <p:nvSpPr>
          <p:cNvPr id="88070" name="Rectangle 7"/>
          <p:cNvSpPr>
            <a:spLocks noChangeArrowheads="1"/>
          </p:cNvSpPr>
          <p:nvPr/>
        </p:nvSpPr>
        <p:spPr bwMode="auto">
          <a:xfrm>
            <a:off x="2128154" y="5043176"/>
            <a:ext cx="2954338"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尼龙-66的重复单元</a:t>
            </a:r>
          </a:p>
        </p:txBody>
      </p:sp>
      <p:sp>
        <p:nvSpPr>
          <p:cNvPr id="48136" name="Text Box 8">
            <a:extLst>
              <a:ext uri="{FF2B5EF4-FFF2-40B4-BE49-F238E27FC236}">
                <a16:creationId xmlns:a16="http://schemas.microsoft.com/office/drawing/2014/main" id="{47075CE1-4E94-457B-8E16-C51F813D41B8}"/>
              </a:ext>
            </a:extLst>
          </p:cNvPr>
          <p:cNvSpPr txBox="1">
            <a:spLocks noChangeArrowheads="1"/>
          </p:cNvSpPr>
          <p:nvPr/>
        </p:nvSpPr>
        <p:spPr bwMode="auto">
          <a:xfrm>
            <a:off x="6744072" y="3164318"/>
            <a:ext cx="3810000" cy="1554163"/>
          </a:xfrm>
          <a:prstGeom prst="rect">
            <a:avLst/>
          </a:prstGeom>
          <a:noFill/>
          <a:ln w="9525">
            <a:noFill/>
            <a:miter lim="800000"/>
            <a:headEnd/>
            <a:tailEnd/>
          </a:ln>
          <a:effec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990099"/>
              </a:buClr>
              <a:buFont typeface="Wingdings" panose="05000000000000000000" pitchFamily="2" charset="2"/>
              <a:buNone/>
              <a:defRPr/>
            </a:pPr>
            <a:r>
              <a:rPr lang="zh-CN" altLang="en-US" sz="2000" b="1" dirty="0">
                <a:solidFill>
                  <a:schemeClr val="tx1"/>
                </a:solidFill>
                <a:latin typeface="楷体" panose="02010609060101010101" pitchFamily="49" charset="-122"/>
                <a:ea typeface="楷体" panose="02010609060101010101" pitchFamily="49" charset="-122"/>
              </a:rPr>
              <a:t>重复单元的特点：</a:t>
            </a:r>
          </a:p>
          <a:p>
            <a:pPr marL="342900" indent="-342900">
              <a:lnSpc>
                <a:spcPct val="125000"/>
              </a:lnSpc>
              <a:spcBef>
                <a:spcPct val="50000"/>
              </a:spcBef>
              <a:buClr>
                <a:srgbClr val="A50021"/>
              </a:buClr>
              <a:buSzPct val="90000"/>
              <a:buFont typeface="Wingdings" panose="05000000000000000000" pitchFamily="2" charset="2"/>
              <a:buChar char="u"/>
              <a:defRPr/>
            </a:pPr>
            <a:r>
              <a:rPr lang="zh-CN" altLang="en-US" sz="2000" b="1" dirty="0">
                <a:solidFill>
                  <a:schemeClr val="tx1"/>
                </a:solidFill>
                <a:latin typeface="楷体" panose="02010609060101010101" pitchFamily="49" charset="-122"/>
                <a:ea typeface="楷体" panose="02010609060101010101" pitchFamily="49" charset="-122"/>
              </a:rPr>
              <a:t> 以单体结构为基础</a:t>
            </a:r>
          </a:p>
          <a:p>
            <a:pPr marL="342900" indent="-342900">
              <a:lnSpc>
                <a:spcPct val="125000"/>
              </a:lnSpc>
              <a:spcBef>
                <a:spcPct val="50000"/>
              </a:spcBef>
              <a:buClr>
                <a:srgbClr val="A50021"/>
              </a:buClr>
              <a:buSzPct val="90000"/>
              <a:buFont typeface="Wingdings" panose="05000000000000000000" pitchFamily="2" charset="2"/>
              <a:buChar char="u"/>
              <a:defRPr/>
            </a:pPr>
            <a:r>
              <a:rPr lang="zh-CN" altLang="en-US" sz="2000" b="1" dirty="0">
                <a:solidFill>
                  <a:schemeClr val="tx1"/>
                </a:solidFill>
                <a:latin typeface="楷体" panose="02010609060101010101" pitchFamily="49" charset="-122"/>
                <a:ea typeface="楷体" panose="02010609060101010101" pitchFamily="49" charset="-122"/>
              </a:rPr>
              <a:t> 在聚合物链中重复出现</a:t>
            </a:r>
          </a:p>
        </p:txBody>
      </p:sp>
      <p:sp>
        <p:nvSpPr>
          <p:cNvPr id="8" name="Rectangle 2">
            <a:extLst>
              <a:ext uri="{FF2B5EF4-FFF2-40B4-BE49-F238E27FC236}">
                <a16:creationId xmlns:a16="http://schemas.microsoft.com/office/drawing/2014/main" id="{0197FBA4-3B82-4DEE-A348-F4797BFACB25}"/>
              </a:ext>
            </a:extLst>
          </p:cNvPr>
          <p:cNvSpPr txBox="1">
            <a:spLocks noChangeArrowheads="1"/>
          </p:cNvSpPr>
          <p:nvPr/>
        </p:nvSpPr>
        <p:spPr>
          <a:xfrm>
            <a:off x="1670050" y="565602"/>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2211505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3" y="3275285"/>
            <a:ext cx="4765675"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1" name="Text Box 3"/>
          <p:cNvSpPr txBox="1">
            <a:spLocks noChangeArrowheads="1"/>
          </p:cNvSpPr>
          <p:nvPr/>
        </p:nvSpPr>
        <p:spPr bwMode="auto">
          <a:xfrm>
            <a:off x="3172892" y="4224610"/>
            <a:ext cx="11826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0000FF"/>
                </a:solidFill>
                <a:latin typeface="楷体" panose="02010609060101010101" pitchFamily="49" charset="-122"/>
                <a:ea typeface="楷体" panose="02010609060101010101" pitchFamily="49" charset="-122"/>
              </a:rPr>
              <a:t>结构单元</a:t>
            </a:r>
          </a:p>
        </p:txBody>
      </p:sp>
      <p:sp>
        <p:nvSpPr>
          <p:cNvPr id="89092" name="Text Box 4"/>
          <p:cNvSpPr txBox="1">
            <a:spLocks noChangeArrowheads="1"/>
          </p:cNvSpPr>
          <p:nvPr/>
        </p:nvSpPr>
        <p:spPr bwMode="auto">
          <a:xfrm>
            <a:off x="4023792" y="3808686"/>
            <a:ext cx="1354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solidFill>
                  <a:srgbClr val="FF0000"/>
                </a:solidFill>
                <a:latin typeface="楷体" panose="02010609060101010101" pitchFamily="49" charset="-122"/>
                <a:ea typeface="楷体" panose="02010609060101010101" pitchFamily="49" charset="-122"/>
              </a:rPr>
              <a:t>重复单元</a:t>
            </a:r>
          </a:p>
        </p:txBody>
      </p:sp>
      <p:sp>
        <p:nvSpPr>
          <p:cNvPr id="89093" name="Line 5"/>
          <p:cNvSpPr>
            <a:spLocks noChangeShapeType="1"/>
          </p:cNvSpPr>
          <p:nvPr/>
        </p:nvSpPr>
        <p:spPr bwMode="auto">
          <a:xfrm flipH="1" flipV="1">
            <a:off x="2728392" y="4037285"/>
            <a:ext cx="12954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4" name="Line 6"/>
          <p:cNvSpPr>
            <a:spLocks noChangeShapeType="1"/>
          </p:cNvSpPr>
          <p:nvPr/>
        </p:nvSpPr>
        <p:spPr bwMode="auto">
          <a:xfrm flipV="1">
            <a:off x="5242992" y="4037285"/>
            <a:ext cx="13716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5" name="Line 7"/>
          <p:cNvSpPr>
            <a:spLocks noChangeShapeType="1"/>
          </p:cNvSpPr>
          <p:nvPr/>
        </p:nvSpPr>
        <p:spPr bwMode="auto">
          <a:xfrm flipH="1">
            <a:off x="2728392" y="4418285"/>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6" name="Line 8"/>
          <p:cNvSpPr>
            <a:spLocks noChangeShapeType="1"/>
          </p:cNvSpPr>
          <p:nvPr/>
        </p:nvSpPr>
        <p:spPr bwMode="auto">
          <a:xfrm>
            <a:off x="4176192" y="4418285"/>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7" name="Line 9"/>
          <p:cNvSpPr>
            <a:spLocks noChangeShapeType="1"/>
          </p:cNvSpPr>
          <p:nvPr/>
        </p:nvSpPr>
        <p:spPr bwMode="auto">
          <a:xfrm flipH="1">
            <a:off x="4633392" y="4418285"/>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8" name="Line 10"/>
          <p:cNvSpPr>
            <a:spLocks noChangeShapeType="1"/>
          </p:cNvSpPr>
          <p:nvPr/>
        </p:nvSpPr>
        <p:spPr bwMode="auto">
          <a:xfrm>
            <a:off x="6004992" y="4418285"/>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9" name="Line 11"/>
          <p:cNvSpPr>
            <a:spLocks noChangeShapeType="1"/>
          </p:cNvSpPr>
          <p:nvPr/>
        </p:nvSpPr>
        <p:spPr bwMode="auto">
          <a:xfrm>
            <a:off x="5814492" y="2591073"/>
            <a:ext cx="0" cy="45720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910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2" y="2060849"/>
            <a:ext cx="7010400"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10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0392" y="3351486"/>
            <a:ext cx="198120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02" name="Rectangle 14"/>
          <p:cNvSpPr>
            <a:spLocks noChangeArrowheads="1"/>
          </p:cNvSpPr>
          <p:nvPr/>
        </p:nvSpPr>
        <p:spPr bwMode="auto">
          <a:xfrm>
            <a:off x="1890192" y="1363935"/>
            <a:ext cx="78486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0000"/>
              </a:lnSpc>
              <a:spcBef>
                <a:spcPct val="30000"/>
              </a:spcBef>
              <a:buClr>
                <a:srgbClr val="990099"/>
              </a:buClr>
              <a:buFont typeface="Wingdings" panose="05000000000000000000" pitchFamily="2" charset="2"/>
              <a:buNone/>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例</a:t>
            </a:r>
            <a:r>
              <a:rPr lang="en-US" altLang="zh-CN" sz="2000" b="1">
                <a:solidFill>
                  <a:schemeClr val="tx1"/>
                </a:solidFill>
                <a:latin typeface="Arial" panose="020B0604020202020204" pitchFamily="34" charset="0"/>
                <a:ea typeface="楷体" panose="02010609060101010101" pitchFamily="49" charset="-122"/>
                <a:cs typeface="Arial" panose="020B0604020202020204" pitchFamily="34" charset="0"/>
              </a:rPr>
              <a:t> 1：</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聚合物由二种单体缩聚而生成。如：</a:t>
            </a:r>
          </a:p>
        </p:txBody>
      </p:sp>
      <p:sp>
        <p:nvSpPr>
          <p:cNvPr id="89103" name="Line 15"/>
          <p:cNvSpPr>
            <a:spLocks noChangeShapeType="1"/>
          </p:cNvSpPr>
          <p:nvPr/>
        </p:nvSpPr>
        <p:spPr bwMode="auto">
          <a:xfrm>
            <a:off x="4633392" y="4189685"/>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04" name="Line 16"/>
          <p:cNvSpPr>
            <a:spLocks noChangeShapeType="1"/>
          </p:cNvSpPr>
          <p:nvPr/>
        </p:nvSpPr>
        <p:spPr bwMode="auto">
          <a:xfrm>
            <a:off x="2728392" y="3884885"/>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05" name="Line 17"/>
          <p:cNvSpPr>
            <a:spLocks noChangeShapeType="1"/>
          </p:cNvSpPr>
          <p:nvPr/>
        </p:nvSpPr>
        <p:spPr bwMode="auto">
          <a:xfrm>
            <a:off x="6614592" y="388488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06" name="Text Box 18"/>
          <p:cNvSpPr txBox="1">
            <a:spLocks noChangeArrowheads="1"/>
          </p:cNvSpPr>
          <p:nvPr/>
        </p:nvSpPr>
        <p:spPr bwMode="auto">
          <a:xfrm>
            <a:off x="5058843" y="4216674"/>
            <a:ext cx="12033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0000FF"/>
                </a:solidFill>
                <a:latin typeface="楷体" panose="02010609060101010101" pitchFamily="49" charset="-122"/>
                <a:ea typeface="楷体" panose="02010609060101010101" pitchFamily="49" charset="-122"/>
              </a:rPr>
              <a:t>结构单元</a:t>
            </a:r>
          </a:p>
        </p:txBody>
      </p:sp>
      <p:sp>
        <p:nvSpPr>
          <p:cNvPr id="89107" name="Rectangle 19"/>
          <p:cNvSpPr>
            <a:spLocks noChangeArrowheads="1"/>
          </p:cNvSpPr>
          <p:nvPr/>
        </p:nvSpPr>
        <p:spPr bwMode="auto">
          <a:xfrm>
            <a:off x="1828800" y="4773613"/>
            <a:ext cx="85344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0000"/>
              </a:lnSpc>
              <a:spcBef>
                <a:spcPct val="30000"/>
              </a:spcBef>
              <a:buClr>
                <a:srgbClr val="A50021"/>
              </a:buClr>
              <a:buSzPct val="90000"/>
              <a:buFont typeface="Wingdings" panose="05000000000000000000" pitchFamily="2" charset="2"/>
              <a:buNone/>
            </a:pPr>
            <a:r>
              <a:rPr lang="zh-CN" altLang="en-US" sz="2000" b="1">
                <a:solidFill>
                  <a:srgbClr val="0000FF"/>
                </a:solidFill>
                <a:latin typeface="Arial" panose="020B0604020202020204" pitchFamily="34" charset="0"/>
                <a:ea typeface="楷体" panose="02010609060101010101" pitchFamily="49" charset="-122"/>
                <a:cs typeface="Arial" panose="020B0604020202020204" pitchFamily="34" charset="0"/>
              </a:rPr>
              <a:t>3</a:t>
            </a:r>
            <a:r>
              <a:rPr lang="en-US" altLang="zh-CN" sz="2000" b="1">
                <a:solidFill>
                  <a:srgbClr val="0000FF"/>
                </a:solidFill>
                <a:latin typeface="Arial" panose="020B0604020202020204" pitchFamily="34" charset="0"/>
                <a:ea typeface="楷体" panose="02010609060101010101" pitchFamily="49" charset="-122"/>
                <a:cs typeface="Arial" panose="020B0604020202020204" pitchFamily="34" charset="0"/>
              </a:rPr>
              <a:t>) </a:t>
            </a:r>
            <a:r>
              <a:rPr lang="zh-CN" altLang="en-US" sz="2000" b="1">
                <a:solidFill>
                  <a:srgbClr val="0000FF"/>
                </a:solidFill>
                <a:latin typeface="Arial" panose="020B0604020202020204" pitchFamily="34" charset="0"/>
                <a:ea typeface="楷体" panose="02010609060101010101" pitchFamily="49" charset="-122"/>
                <a:cs typeface="Arial" panose="020B0604020202020204" pitchFamily="34" charset="0"/>
              </a:rPr>
              <a:t>结构单元</a:t>
            </a:r>
            <a:r>
              <a:rPr lang="en-US" altLang="zh-CN" sz="2000" b="1">
                <a:solidFill>
                  <a:srgbClr val="0000FF"/>
                </a:solidFill>
                <a:latin typeface="Arial" panose="020B0604020202020204" pitchFamily="34" charset="0"/>
                <a:ea typeface="楷体" panose="02010609060101010101" pitchFamily="49" charset="-122"/>
                <a:cs typeface="Arial" panose="020B0604020202020204" pitchFamily="34" charset="0"/>
              </a:rPr>
              <a:t>(Structure Unit)</a:t>
            </a:r>
            <a:r>
              <a:rPr lang="en-US" altLang="zh-CN" sz="2000">
                <a:solidFill>
                  <a:schemeClr val="tx1"/>
                </a:solidFill>
                <a:latin typeface="Arial" panose="020B0604020202020204" pitchFamily="34" charset="0"/>
                <a:ea typeface="楷体" panose="02010609060101010101" pitchFamily="49" charset="-122"/>
                <a:cs typeface="Arial" panose="020B0604020202020204" pitchFamily="34" charset="0"/>
              </a:rPr>
              <a:t>：</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单体分子通过聚合反应进入大分子链的基本单元。结构单元的元素组成可以与单体的元素组成相同，也可以不同。</a:t>
            </a:r>
          </a:p>
        </p:txBody>
      </p:sp>
      <p:sp>
        <p:nvSpPr>
          <p:cNvPr id="20" name="Rectangle 2">
            <a:extLst>
              <a:ext uri="{FF2B5EF4-FFF2-40B4-BE49-F238E27FC236}">
                <a16:creationId xmlns:a16="http://schemas.microsoft.com/office/drawing/2014/main" id="{CB3B2A75-A715-4C37-88F5-8AD1EDD694E3}"/>
              </a:ext>
            </a:extLst>
          </p:cNvPr>
          <p:cNvSpPr txBox="1">
            <a:spLocks noChangeArrowheads="1"/>
          </p:cNvSpPr>
          <p:nvPr/>
        </p:nvSpPr>
        <p:spPr>
          <a:xfrm>
            <a:off x="1703512" y="547960"/>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99709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5" name="文本框 12"/>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根据</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单体名称来命名</a:t>
            </a:r>
          </a:p>
        </p:txBody>
      </p:sp>
      <p:sp>
        <p:nvSpPr>
          <p:cNvPr id="1048916" name="文本框 6"/>
          <p:cNvSpPr txBox="1"/>
          <p:nvPr/>
        </p:nvSpPr>
        <p:spPr>
          <a:xfrm>
            <a:off x="575310" y="1185545"/>
            <a:ext cx="11128375" cy="944879"/>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x-none" altLang="zh-CN"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rPr>
              <a:t>单体名称</a:t>
            </a:r>
            <a:r>
              <a:rPr kumimoji="0"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x-none" altLang="zh-CN"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rPr>
              <a:t>共聚物</a:t>
            </a:r>
            <a:r>
              <a:rPr kumimoji="0"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rPr>
              <a:t>”命名法：</a:t>
            </a:r>
            <a:r>
              <a:rPr kumimoji="0" sz="2800" b="1"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适用于两种或两种以上烯类单体的加聚共聚物，通常不得用于缩聚物命名</a:t>
            </a:r>
            <a:r>
              <a:rPr kumimoji="0" lang="x-none"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rPr>
              <a:t>。</a:t>
            </a:r>
          </a:p>
        </p:txBody>
      </p:sp>
      <p:sp>
        <p:nvSpPr>
          <p:cNvPr id="1048917" name="文本框 1"/>
          <p:cNvSpPr txBox="1"/>
          <p:nvPr/>
        </p:nvSpPr>
        <p:spPr>
          <a:xfrm>
            <a:off x="6428105" y="5003165"/>
            <a:ext cx="4915535"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聚己二酰己二胺</a:t>
            </a:r>
            <a:r>
              <a:rPr kumimoji="0" lang="x-none" altLang="zh-CN"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solidFill>
                  <a:srgbClr val="70AD47">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即“尼龙-66”</a:t>
            </a:r>
          </a:p>
        </p:txBody>
      </p:sp>
      <p:pic>
        <p:nvPicPr>
          <p:cNvPr id="2097246" name="图片 2" descr="Screenshot_20231203_195754_com.microsoft.emmx"/>
          <p:cNvPicPr>
            <a:picLocks noChangeAspect="1"/>
          </p:cNvPicPr>
          <p:nvPr/>
        </p:nvPicPr>
        <p:blipFill>
          <a:blip r:embed="rId3">
            <a:lum contrast="24000"/>
          </a:blip>
          <a:stretch>
            <a:fillRect/>
          </a:stretch>
        </p:blipFill>
        <p:spPr>
          <a:xfrm>
            <a:off x="2106930" y="2357120"/>
            <a:ext cx="2390775" cy="1723390"/>
          </a:xfrm>
          <a:prstGeom prst="rect">
            <a:avLst/>
          </a:prstGeom>
        </p:spPr>
      </p:pic>
      <p:sp>
        <p:nvSpPr>
          <p:cNvPr id="1048918" name="文本框 3"/>
          <p:cNvSpPr txBox="1"/>
          <p:nvPr/>
        </p:nvSpPr>
        <p:spPr>
          <a:xfrm>
            <a:off x="5360035" y="3103880"/>
            <a:ext cx="4844415"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70AD47">
                    <a:lumMod val="50000"/>
                  </a:srgbClr>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苯乙烯-甲基丙烯酸甲酯共聚物</a:t>
            </a:r>
          </a:p>
        </p:txBody>
      </p:sp>
      <p:pic>
        <p:nvPicPr>
          <p:cNvPr id="2097247" name="图片 4" descr="Screenshot_20231203_200214_com.microsoft.emmx"/>
          <p:cNvPicPr>
            <a:picLocks noChangeAspect="1"/>
          </p:cNvPicPr>
          <p:nvPr/>
        </p:nvPicPr>
        <p:blipFill>
          <a:blip r:embed="rId4">
            <a:lum contrast="24000"/>
          </a:blip>
          <a:srcRect l="11908" b="6637"/>
          <a:stretch>
            <a:fillRect/>
          </a:stretch>
        </p:blipFill>
        <p:spPr>
          <a:xfrm>
            <a:off x="1541145" y="4427855"/>
            <a:ext cx="4429760" cy="1313180"/>
          </a:xfrm>
          <a:prstGeom prst="rect">
            <a:avLst/>
          </a:prstGeom>
        </p:spPr>
      </p:pic>
      <p:sp>
        <p:nvSpPr>
          <p:cNvPr id="1048919" name="文本框 5"/>
          <p:cNvSpPr txBox="1"/>
          <p:nvPr/>
        </p:nvSpPr>
        <p:spPr>
          <a:xfrm>
            <a:off x="6445250" y="5553710"/>
            <a:ext cx="4951095"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不能称为：</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己二酸己二胺共聚物</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2989263" y="3998913"/>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rgbClr val="FF0000"/>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重复单元（链节） </a:t>
            </a:r>
            <a:r>
              <a:rPr lang="zh-CN" altLang="en-US" sz="2800" b="1">
                <a:solidFill>
                  <a:srgbClr val="FF0000"/>
                </a:solidFill>
                <a:latin typeface="Arial" panose="020B0604020202020204" pitchFamily="34" charset="0"/>
                <a:ea typeface="楷体" panose="02010609060101010101" pitchFamily="49" charset="-122"/>
                <a:cs typeface="Arial" panose="020B0604020202020204" pitchFamily="34" charset="0"/>
              </a:rPr>
              <a:t>结构单元 </a:t>
            </a:r>
            <a:endParaRPr lang="zh-CN" altLang="en-US" sz="2800" b="1">
              <a:solidFill>
                <a:srgbClr val="FF0000"/>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endParaRPr>
          </a:p>
        </p:txBody>
      </p:sp>
      <p:sp>
        <p:nvSpPr>
          <p:cNvPr id="90115" name="Text Box 3"/>
          <p:cNvSpPr txBox="1">
            <a:spLocks noChangeArrowheads="1"/>
          </p:cNvSpPr>
          <p:nvPr/>
        </p:nvSpPr>
        <p:spPr bwMode="auto">
          <a:xfrm>
            <a:off x="2330450" y="2355644"/>
            <a:ext cx="7924800" cy="97513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000" b="1">
                <a:solidFill>
                  <a:srgbClr val="0000FF"/>
                </a:solidFill>
                <a:latin typeface="Arial" panose="020B0604020202020204" pitchFamily="34" charset="0"/>
                <a:ea typeface="楷体" panose="02010609060101010101" pitchFamily="49" charset="-122"/>
                <a:cs typeface="Arial" panose="020B0604020202020204" pitchFamily="34" charset="0"/>
              </a:rPr>
              <a:t>本例特点：</a:t>
            </a:r>
          </a:p>
          <a:p>
            <a:pPr eaLnBrk="1" hangingPunct="1">
              <a:lnSpc>
                <a:spcPct val="125000"/>
              </a:lnSpc>
              <a:spcBef>
                <a:spcPct val="50000"/>
              </a:spcBef>
              <a:buClr>
                <a:srgbClr val="A50021"/>
              </a:buClr>
              <a:buSzPct val="90000"/>
            </a:pPr>
            <a:r>
              <a:rPr lang="zh-CN" altLang="en-US" sz="2000" b="1">
                <a:solidFill>
                  <a:srgbClr val="0000FF"/>
                </a:solidFill>
                <a:latin typeface="Arial" panose="020B0604020202020204" pitchFamily="34" charset="0"/>
                <a:ea typeface="楷体" panose="02010609060101010101" pitchFamily="49" charset="-122"/>
                <a:cs typeface="Arial" panose="020B0604020202020204" pitchFamily="34" charset="0"/>
              </a:rPr>
              <a:t>因两种单体参与聚合，故两种结构单元构成了一个重复结构单元。</a:t>
            </a:r>
          </a:p>
        </p:txBody>
      </p:sp>
      <p:sp>
        <p:nvSpPr>
          <p:cNvPr id="90116" name="Rectangle 4"/>
          <p:cNvSpPr>
            <a:spLocks noChangeArrowheads="1"/>
          </p:cNvSpPr>
          <p:nvPr/>
        </p:nvSpPr>
        <p:spPr bwMode="auto">
          <a:xfrm>
            <a:off x="1949450" y="1429620"/>
            <a:ext cx="83058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A50021"/>
              </a:buClr>
              <a:buSzPct val="90000"/>
              <a:buFont typeface="Wingdings" panose="05000000000000000000" pitchFamily="2" charset="2"/>
              <a:buNone/>
            </a:pP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4</a:t>
            </a:r>
            <a:r>
              <a:rPr lang="en-US" altLang="zh-CN" sz="2000" b="1" dirty="0">
                <a:solidFill>
                  <a:srgbClr val="0000FF"/>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单体单元 </a:t>
            </a:r>
            <a:r>
              <a:rPr lang="en-US" altLang="zh-CN" sz="2000" b="1" dirty="0">
                <a:solidFill>
                  <a:srgbClr val="0000FF"/>
                </a:solidFill>
                <a:latin typeface="Arial" panose="020B0604020202020204" pitchFamily="34" charset="0"/>
                <a:ea typeface="楷体" panose="02010609060101010101" pitchFamily="49" charset="-122"/>
                <a:cs typeface="Arial" panose="020B0604020202020204" pitchFamily="34" charset="0"/>
              </a:rPr>
              <a:t>(Monomer Unit)</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rPr>
              <a:t>：</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单体分子通过聚合反应形成的元素组成与单体完全相同的结构单元。</a:t>
            </a:r>
          </a:p>
        </p:txBody>
      </p:sp>
      <p:sp>
        <p:nvSpPr>
          <p:cNvPr id="90117" name="Text Box 5"/>
          <p:cNvSpPr txBox="1">
            <a:spLocks noChangeArrowheads="1"/>
          </p:cNvSpPr>
          <p:nvPr/>
        </p:nvSpPr>
        <p:spPr bwMode="auto">
          <a:xfrm>
            <a:off x="2330450" y="5286375"/>
            <a:ext cx="7924800" cy="9525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A50021"/>
              </a:buClr>
              <a:buSzPct val="90000"/>
            </a:pPr>
            <a:r>
              <a:rPr lang="zh-CN" altLang="en-US" sz="2400" b="1">
                <a:solidFill>
                  <a:srgbClr val="0000FF"/>
                </a:solidFill>
                <a:latin typeface="楷体" panose="02010609060101010101" pitchFamily="49" charset="-122"/>
                <a:ea typeface="楷体" panose="02010609060101010101" pitchFamily="49" charset="-122"/>
              </a:rPr>
              <a:t>因聚合反应为官能团间的缩合反应，单体分子进入大分子后失去了一些元素，故结构单元不能称单体单元。</a:t>
            </a:r>
          </a:p>
        </p:txBody>
      </p:sp>
      <p:sp>
        <p:nvSpPr>
          <p:cNvPr id="6" name="Rectangle 2">
            <a:extLst>
              <a:ext uri="{FF2B5EF4-FFF2-40B4-BE49-F238E27FC236}">
                <a16:creationId xmlns:a16="http://schemas.microsoft.com/office/drawing/2014/main" id="{3F37D038-0A6A-46D0-ABC1-566BDF1AFC8A}"/>
              </a:ext>
            </a:extLst>
          </p:cNvPr>
          <p:cNvSpPr txBox="1">
            <a:spLocks noChangeArrowheads="1"/>
          </p:cNvSpPr>
          <p:nvPr/>
        </p:nvSpPr>
        <p:spPr>
          <a:xfrm>
            <a:off x="1703512" y="462757"/>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3456828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9"/>
          <p:cNvSpPr>
            <a:spLocks noChangeArrowheads="1"/>
          </p:cNvSpPr>
          <p:nvPr/>
        </p:nvSpPr>
        <p:spPr bwMode="auto">
          <a:xfrm>
            <a:off x="2895600" y="685800"/>
            <a:ext cx="533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000"/>
          </a:p>
        </p:txBody>
      </p:sp>
      <p:sp>
        <p:nvSpPr>
          <p:cNvPr id="91139" name="Rectangle 2"/>
          <p:cNvSpPr>
            <a:spLocks noChangeArrowheads="1"/>
          </p:cNvSpPr>
          <p:nvPr/>
        </p:nvSpPr>
        <p:spPr bwMode="auto">
          <a:xfrm>
            <a:off x="2208213" y="4221163"/>
            <a:ext cx="81534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Lst>
        </p:spPr>
        <p:txBody>
          <a:bodyPr/>
          <a:lstStyle>
            <a:lvl1pPr marL="342900" indent="-342900">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A50021"/>
              </a:buClr>
              <a:buSzPct val="90000"/>
              <a:buFont typeface="Wingdings" panose="05000000000000000000" pitchFamily="2" charset="2"/>
              <a:buChar char="p"/>
            </a:pPr>
            <a:r>
              <a:rPr lang="zh-CN" altLang="en-US" sz="2400" b="1">
                <a:solidFill>
                  <a:schemeClr val="tx1"/>
                </a:solidFill>
                <a:latin typeface="楷体" panose="02010609060101010101" pitchFamily="49" charset="-122"/>
                <a:ea typeface="楷体" panose="02010609060101010101" pitchFamily="49" charset="-122"/>
              </a:rPr>
              <a:t>  以大分子链中的</a:t>
            </a:r>
            <a:r>
              <a:rPr lang="zh-CN" altLang="en-US" sz="2400" b="1" u="sng">
                <a:solidFill>
                  <a:schemeClr val="tx1"/>
                </a:solidFill>
                <a:latin typeface="楷体" panose="02010609060101010101" pitchFamily="49" charset="-122"/>
                <a:ea typeface="楷体" panose="02010609060101010101" pitchFamily="49" charset="-122"/>
              </a:rPr>
              <a:t>结构单元数目</a:t>
            </a:r>
            <a:r>
              <a:rPr lang="zh-CN" altLang="en-US" sz="2400" b="1">
                <a:solidFill>
                  <a:schemeClr val="tx1"/>
                </a:solidFill>
                <a:latin typeface="楷体" panose="02010609060101010101" pitchFamily="49" charset="-122"/>
                <a:ea typeface="楷体" panose="02010609060101010101" pitchFamily="49" charset="-122"/>
              </a:rPr>
              <a:t>表示，记作</a:t>
            </a:r>
          </a:p>
          <a:p>
            <a:pPr eaLnBrk="1" hangingPunct="1">
              <a:lnSpc>
                <a:spcPct val="125000"/>
              </a:lnSpc>
              <a:spcBef>
                <a:spcPct val="50000"/>
              </a:spcBef>
              <a:buClr>
                <a:srgbClr val="A50021"/>
              </a:buClr>
              <a:buSzPct val="90000"/>
              <a:buFont typeface="Wingdings" panose="05000000000000000000" pitchFamily="2" charset="2"/>
              <a:buChar char="p"/>
            </a:pPr>
            <a:r>
              <a:rPr lang="zh-CN" altLang="en-US" sz="2400" b="1">
                <a:solidFill>
                  <a:schemeClr val="tx1"/>
                </a:solidFill>
                <a:latin typeface="楷体" panose="02010609060101010101" pitchFamily="49" charset="-122"/>
                <a:ea typeface="楷体" panose="02010609060101010101" pitchFamily="49" charset="-122"/>
              </a:rPr>
              <a:t>  以大分子链中的</a:t>
            </a:r>
            <a:r>
              <a:rPr lang="zh-CN" altLang="en-US" sz="2400" b="1" u="sng">
                <a:solidFill>
                  <a:schemeClr val="tx1"/>
                </a:solidFill>
                <a:latin typeface="楷体" panose="02010609060101010101" pitchFamily="49" charset="-122"/>
                <a:ea typeface="楷体" panose="02010609060101010101" pitchFamily="49" charset="-122"/>
              </a:rPr>
              <a:t>重复单元数目</a:t>
            </a:r>
            <a:r>
              <a:rPr lang="zh-CN" altLang="en-US" sz="2400" b="1">
                <a:solidFill>
                  <a:schemeClr val="tx1"/>
                </a:solidFill>
                <a:latin typeface="楷体" panose="02010609060101010101" pitchFamily="49" charset="-122"/>
                <a:ea typeface="楷体" panose="02010609060101010101" pitchFamily="49" charset="-122"/>
              </a:rPr>
              <a:t>表示，记作</a:t>
            </a:r>
          </a:p>
        </p:txBody>
      </p:sp>
      <p:graphicFrame>
        <p:nvGraphicFramePr>
          <p:cNvPr id="91140" name="Object 3"/>
          <p:cNvGraphicFramePr>
            <a:graphicFrameLocks noChangeAspect="1"/>
          </p:cNvGraphicFramePr>
          <p:nvPr/>
        </p:nvGraphicFramePr>
        <p:xfrm>
          <a:off x="8550275" y="4875214"/>
          <a:ext cx="609600" cy="485775"/>
        </p:xfrm>
        <a:graphic>
          <a:graphicData uri="http://schemas.openxmlformats.org/presentationml/2006/ole">
            <mc:AlternateContent xmlns:mc="http://schemas.openxmlformats.org/markup-compatibility/2006">
              <mc:Choice xmlns:v="urn:schemas-microsoft-com:vml" Requires="v">
                <p:oleObj spid="_x0000_s15362" name="公式" r:id="rId3" imgW="253780" imgH="203024" progId="Equation.3">
                  <p:embed/>
                </p:oleObj>
              </mc:Choice>
              <mc:Fallback>
                <p:oleObj name="公式" r:id="rId3" imgW="253780" imgH="203024" progId="Equation.3">
                  <p:embed/>
                  <p:pic>
                    <p:nvPicPr>
                      <p:cNvPr id="9114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0275" y="4875214"/>
                        <a:ext cx="6096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41" name="Rectangle 4"/>
          <p:cNvSpPr>
            <a:spLocks noChangeArrowheads="1"/>
          </p:cNvSpPr>
          <p:nvPr/>
        </p:nvSpPr>
        <p:spPr bwMode="auto">
          <a:xfrm>
            <a:off x="2063552" y="2770963"/>
            <a:ext cx="80010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SzPct val="90000"/>
              <a:buFont typeface="Wingdings" panose="05000000000000000000" pitchFamily="2" charset="2"/>
              <a:buNone/>
            </a:pP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5</a:t>
            </a:r>
            <a:r>
              <a:rPr lang="en-US" altLang="zh-CN" sz="2000" b="1" dirty="0">
                <a:solidFill>
                  <a:srgbClr val="0000FF"/>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聚合度 </a:t>
            </a:r>
            <a:r>
              <a:rPr lang="en-US" altLang="zh-CN" sz="2000" b="1" dirty="0">
                <a:solidFill>
                  <a:srgbClr val="0000FF"/>
                </a:solidFill>
                <a:latin typeface="Arial" panose="020B0604020202020204" pitchFamily="34" charset="0"/>
                <a:ea typeface="楷体" panose="02010609060101010101" pitchFamily="49" charset="-122"/>
                <a:cs typeface="Arial" panose="020B0604020202020204" pitchFamily="34" charset="0"/>
              </a:rPr>
              <a:t>(Degree of Polymerization)：</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聚合物分子量大小的一个指标，在聚合物的分子结构式中以</a:t>
            </a:r>
            <a:r>
              <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n </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表示，也称为链节数。</a:t>
            </a:r>
            <a:endPar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endParaRPr>
          </a:p>
          <a:p>
            <a:pPr eaLnBrk="1" hangingPunct="1">
              <a:lnSpc>
                <a:spcPct val="125000"/>
              </a:lnSpc>
              <a:spcBef>
                <a:spcPct val="50000"/>
              </a:spcBef>
              <a:buSzPct val="90000"/>
              <a:buFont typeface="Wingdings" panose="05000000000000000000" pitchFamily="2" charset="2"/>
              <a:buNone/>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有两种表示方法：</a:t>
            </a:r>
          </a:p>
        </p:txBody>
      </p:sp>
      <p:pic>
        <p:nvPicPr>
          <p:cNvPr id="9114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9763" y="1695828"/>
            <a:ext cx="4765675" cy="649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1143" name="Object 8"/>
          <p:cNvGraphicFramePr>
            <a:graphicFrameLocks noChangeAspect="1"/>
          </p:cNvGraphicFramePr>
          <p:nvPr/>
        </p:nvGraphicFramePr>
        <p:xfrm>
          <a:off x="8550275" y="4216400"/>
          <a:ext cx="534988" cy="609600"/>
        </p:xfrm>
        <a:graphic>
          <a:graphicData uri="http://schemas.openxmlformats.org/presentationml/2006/ole">
            <mc:AlternateContent xmlns:mc="http://schemas.openxmlformats.org/markup-compatibility/2006">
              <mc:Choice xmlns:v="urn:schemas-microsoft-com:vml" Requires="v">
                <p:oleObj spid="_x0000_s15363" name="Equation" r:id="rId6" imgW="228501" imgH="253890" progId="Equation.3">
                  <p:embed/>
                </p:oleObj>
              </mc:Choice>
              <mc:Fallback>
                <p:oleObj name="Equation" r:id="rId6" imgW="228501" imgH="253890" progId="Equation.3">
                  <p:embed/>
                  <p:pic>
                    <p:nvPicPr>
                      <p:cNvPr id="9114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0275" y="4216400"/>
                        <a:ext cx="5349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箭头: 右 2">
            <a:extLst>
              <a:ext uri="{FF2B5EF4-FFF2-40B4-BE49-F238E27FC236}">
                <a16:creationId xmlns:a16="http://schemas.microsoft.com/office/drawing/2014/main" id="{96248F68-1C49-49CA-A6F5-1E8574C5C29E}"/>
              </a:ext>
            </a:extLst>
          </p:cNvPr>
          <p:cNvSpPr/>
          <p:nvPr/>
        </p:nvSpPr>
        <p:spPr>
          <a:xfrm rot="16200000">
            <a:off x="7383413" y="2415363"/>
            <a:ext cx="241300" cy="223838"/>
          </a:xfrm>
          <a:prstGeom prst="rightArrow">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Rectangle 2">
            <a:extLst>
              <a:ext uri="{FF2B5EF4-FFF2-40B4-BE49-F238E27FC236}">
                <a16:creationId xmlns:a16="http://schemas.microsoft.com/office/drawing/2014/main" id="{2C8957FA-DC1C-4116-8C06-939648AE9347}"/>
              </a:ext>
            </a:extLst>
          </p:cNvPr>
          <p:cNvSpPr txBox="1">
            <a:spLocks noChangeArrowheads="1"/>
          </p:cNvSpPr>
          <p:nvPr/>
        </p:nvSpPr>
        <p:spPr>
          <a:xfrm>
            <a:off x="1775520" y="577850"/>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1092298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extLst/>
          </p:nvPr>
        </p:nvGraphicFramePr>
        <p:xfrm>
          <a:off x="4292600" y="1912144"/>
          <a:ext cx="2679700" cy="450850"/>
        </p:xfrm>
        <a:graphic>
          <a:graphicData uri="http://schemas.openxmlformats.org/presentationml/2006/ole">
            <mc:AlternateContent xmlns:mc="http://schemas.openxmlformats.org/markup-compatibility/2006">
              <mc:Choice xmlns:v="urn:schemas-microsoft-com:vml" Requires="v">
                <p:oleObj spid="_x0000_s16386" name="公式" r:id="rId3" imgW="1002865" imgH="215806" progId="Equation.3">
                  <p:embed/>
                </p:oleObj>
              </mc:Choice>
              <mc:Fallback>
                <p:oleObj name="公式" r:id="rId3" imgW="1002865" imgH="215806" progId="Equation.3">
                  <p:embed/>
                  <p:pic>
                    <p:nvPicPr>
                      <p:cNvPr id="921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600" y="1912144"/>
                        <a:ext cx="26797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3" name="Object 3"/>
          <p:cNvGraphicFramePr>
            <a:graphicFrameLocks noChangeAspect="1"/>
          </p:cNvGraphicFramePr>
          <p:nvPr/>
        </p:nvGraphicFramePr>
        <p:xfrm>
          <a:off x="2927351" y="3390900"/>
          <a:ext cx="7351713" cy="827088"/>
        </p:xfrm>
        <a:graphic>
          <a:graphicData uri="http://schemas.openxmlformats.org/presentationml/2006/ole">
            <mc:AlternateContent xmlns:mc="http://schemas.openxmlformats.org/markup-compatibility/2006">
              <mc:Choice xmlns:v="urn:schemas-microsoft-com:vml" Requires="v">
                <p:oleObj spid="_x0000_s16387" name="公式" r:id="rId5" imgW="3365500" imgH="419100" progId="Equation.3">
                  <p:embed/>
                </p:oleObj>
              </mc:Choice>
              <mc:Fallback>
                <p:oleObj name="公式" r:id="rId5" imgW="3365500" imgH="419100" progId="Equation.3">
                  <p:embed/>
                  <p:pic>
                    <p:nvPicPr>
                      <p:cNvPr id="921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1" y="3390900"/>
                        <a:ext cx="7351713"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4" name="Text Box 4"/>
          <p:cNvSpPr txBox="1">
            <a:spLocks noChangeArrowheads="1"/>
          </p:cNvSpPr>
          <p:nvPr/>
        </p:nvSpPr>
        <p:spPr bwMode="auto">
          <a:xfrm>
            <a:off x="2112963" y="1311276"/>
            <a:ext cx="7772400" cy="4365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本例中</a:t>
            </a:r>
            <a:r>
              <a:rPr lang="zh-CN" altLang="en-US" sz="2000" b="1" i="1" dirty="0">
                <a:solidFill>
                  <a:schemeClr val="tx1"/>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因两种结构单元构成了一个重复结构单元，所以</a:t>
            </a:r>
          </a:p>
        </p:txBody>
      </p:sp>
      <p:sp>
        <p:nvSpPr>
          <p:cNvPr id="92165" name="Text Box 5"/>
          <p:cNvSpPr txBox="1">
            <a:spLocks noChangeArrowheads="1"/>
          </p:cNvSpPr>
          <p:nvPr/>
        </p:nvSpPr>
        <p:spPr bwMode="auto">
          <a:xfrm>
            <a:off x="2100264" y="2551113"/>
            <a:ext cx="6142037" cy="4365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聚合物的分子量</a:t>
            </a:r>
            <a:r>
              <a:rPr lang="en-US" altLang="zh-CN" sz="2000">
                <a:solidFill>
                  <a:schemeClr val="tx1"/>
                </a:solidFill>
                <a:latin typeface="Arial" panose="020B0604020202020204" pitchFamily="34" charset="0"/>
                <a:ea typeface="楷体" panose="02010609060101010101" pitchFamily="49" charset="-122"/>
                <a:cs typeface="Arial" panose="020B0604020202020204" pitchFamily="34" charset="0"/>
              </a:rPr>
              <a:t>(Molecular Weight)：</a:t>
            </a:r>
          </a:p>
        </p:txBody>
      </p:sp>
      <p:sp>
        <p:nvSpPr>
          <p:cNvPr id="92166" name="Text Box 7"/>
          <p:cNvSpPr txBox="1">
            <a:spLocks noChangeArrowheads="1"/>
          </p:cNvSpPr>
          <p:nvPr/>
        </p:nvSpPr>
        <p:spPr bwMode="auto">
          <a:xfrm>
            <a:off x="2112963" y="4586031"/>
            <a:ext cx="7696200" cy="8212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000" b="1">
                <a:latin typeface="Arial" panose="020B0604020202020204" pitchFamily="34" charset="0"/>
                <a:ea typeface="楷体" panose="02010609060101010101" pitchFamily="49" charset="-122"/>
                <a:cs typeface="Arial" panose="020B0604020202020204" pitchFamily="34" charset="0"/>
              </a:rPr>
              <a:t>       </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式中，</a:t>
            </a:r>
            <a:r>
              <a:rPr lang="en-US" altLang="zh-CN" sz="2000" i="1">
                <a:solidFill>
                  <a:schemeClr val="tx1"/>
                </a:solidFill>
                <a:latin typeface="Arial" panose="020B0604020202020204" pitchFamily="34" charset="0"/>
                <a:ea typeface="楷体" panose="02010609060101010101" pitchFamily="49" charset="-122"/>
                <a:cs typeface="Arial" panose="020B0604020202020204" pitchFamily="34" charset="0"/>
              </a:rPr>
              <a:t>M</a:t>
            </a:r>
            <a:r>
              <a:rPr lang="en-US" altLang="zh-CN" sz="2000" i="1" baseline="-25000">
                <a:solidFill>
                  <a:schemeClr val="tx1"/>
                </a:solidFill>
                <a:latin typeface="Arial" panose="020B0604020202020204" pitchFamily="34" charset="0"/>
                <a:ea typeface="楷体" panose="02010609060101010101" pitchFamily="49" charset="-122"/>
                <a:cs typeface="Arial" panose="020B0604020202020204" pitchFamily="34" charset="0"/>
              </a:rPr>
              <a:t>0</a:t>
            </a:r>
            <a:r>
              <a:rPr lang="en-US" altLang="zh-CN" sz="2000" b="1">
                <a:solidFill>
                  <a:schemeClr val="tx1"/>
                </a:solidFill>
                <a:latin typeface="Arial" panose="020B0604020202020204" pitchFamily="34" charset="0"/>
                <a:ea typeface="楷体" panose="02010609060101010101" pitchFamily="49" charset="-122"/>
                <a:cs typeface="Arial" panose="020B0604020202020204" pitchFamily="34" charset="0"/>
              </a:rPr>
              <a:t>＝</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重复单元的“分子量”，</a:t>
            </a:r>
            <a:r>
              <a:rPr lang="en-US" altLang="zh-CN" sz="2000" i="1">
                <a:solidFill>
                  <a:schemeClr val="tx1"/>
                </a:solidFill>
                <a:latin typeface="Arial" panose="020B0604020202020204" pitchFamily="34" charset="0"/>
                <a:ea typeface="楷体" panose="02010609060101010101" pitchFamily="49" charset="-122"/>
                <a:cs typeface="Arial" panose="020B0604020202020204" pitchFamily="34" charset="0"/>
              </a:rPr>
              <a:t>M</a:t>
            </a:r>
            <a:r>
              <a:rPr lang="en-US" altLang="zh-CN" sz="2000" i="1" baseline="-25000">
                <a:solidFill>
                  <a:schemeClr val="tx1"/>
                </a:solidFill>
                <a:latin typeface="Arial" panose="020B0604020202020204" pitchFamily="34" charset="0"/>
                <a:ea typeface="楷体" panose="02010609060101010101" pitchFamily="49" charset="-122"/>
                <a:cs typeface="Arial" panose="020B0604020202020204" pitchFamily="34" charset="0"/>
              </a:rPr>
              <a:t>10</a:t>
            </a:r>
            <a:r>
              <a:rPr lang="en-US" altLang="zh-CN" sz="2000" b="1">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2000" i="1">
                <a:solidFill>
                  <a:schemeClr val="tx1"/>
                </a:solidFill>
                <a:latin typeface="Arial" panose="020B0604020202020204" pitchFamily="34" charset="0"/>
                <a:ea typeface="楷体" panose="02010609060101010101" pitchFamily="49" charset="-122"/>
                <a:cs typeface="Arial" panose="020B0604020202020204" pitchFamily="34" charset="0"/>
              </a:rPr>
              <a:t>M</a:t>
            </a:r>
            <a:r>
              <a:rPr lang="en-US" altLang="zh-CN" sz="2000" i="1" baseline="-25000">
                <a:solidFill>
                  <a:schemeClr val="tx1"/>
                </a:solidFill>
                <a:latin typeface="Arial" panose="020B0604020202020204" pitchFamily="34" charset="0"/>
                <a:ea typeface="楷体" panose="02010609060101010101" pitchFamily="49" charset="-122"/>
                <a:cs typeface="Arial" panose="020B0604020202020204" pitchFamily="34" charset="0"/>
              </a:rPr>
              <a:t>20 </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分别为两种结构单元的“分子量”，且</a:t>
            </a:r>
          </a:p>
        </p:txBody>
      </p:sp>
      <p:graphicFrame>
        <p:nvGraphicFramePr>
          <p:cNvPr id="92167" name="Object 8"/>
          <p:cNvGraphicFramePr>
            <a:graphicFrameLocks noChangeAspect="1"/>
          </p:cNvGraphicFramePr>
          <p:nvPr/>
        </p:nvGraphicFramePr>
        <p:xfrm>
          <a:off x="2927350" y="5667376"/>
          <a:ext cx="2243138" cy="500063"/>
        </p:xfrm>
        <a:graphic>
          <a:graphicData uri="http://schemas.openxmlformats.org/presentationml/2006/ole">
            <mc:AlternateContent xmlns:mc="http://schemas.openxmlformats.org/markup-compatibility/2006">
              <mc:Choice xmlns:v="urn:schemas-microsoft-com:vml" Requires="v">
                <p:oleObj spid="_x0000_s16388" name="Equation" r:id="rId7" imgW="1028700" imgH="228600" progId="Equation.3">
                  <p:embed/>
                </p:oleObj>
              </mc:Choice>
              <mc:Fallback>
                <p:oleObj name="Equation" r:id="rId7" imgW="1028700" imgH="228600" progId="Equation.3">
                  <p:embed/>
                  <p:pic>
                    <p:nvPicPr>
                      <p:cNvPr id="92167"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7350" y="5667376"/>
                        <a:ext cx="224313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8" name="Oval 9"/>
          <p:cNvSpPr>
            <a:spLocks noChangeArrowheads="1"/>
          </p:cNvSpPr>
          <p:nvPr/>
        </p:nvSpPr>
        <p:spPr bwMode="auto">
          <a:xfrm>
            <a:off x="2782888" y="3363913"/>
            <a:ext cx="2017712" cy="88106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000">
              <a:latin typeface="Arial" panose="020B0604020202020204" pitchFamily="34" charset="0"/>
              <a:ea typeface="楷体" panose="02010609060101010101" pitchFamily="49" charset="-122"/>
              <a:cs typeface="Arial" panose="020B0604020202020204" pitchFamily="34" charset="0"/>
            </a:endParaRPr>
          </a:p>
        </p:txBody>
      </p:sp>
      <p:sp>
        <p:nvSpPr>
          <p:cNvPr id="9" name="Rectangle 2">
            <a:extLst>
              <a:ext uri="{FF2B5EF4-FFF2-40B4-BE49-F238E27FC236}">
                <a16:creationId xmlns:a16="http://schemas.microsoft.com/office/drawing/2014/main" id="{CF9E7C5F-0D37-4084-937A-41D992D4721B}"/>
              </a:ext>
            </a:extLst>
          </p:cNvPr>
          <p:cNvSpPr txBox="1">
            <a:spLocks noChangeArrowheads="1"/>
          </p:cNvSpPr>
          <p:nvPr/>
        </p:nvSpPr>
        <p:spPr>
          <a:xfrm>
            <a:off x="1752967" y="519907"/>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3074805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1"/>
          <p:cNvSpPr>
            <a:spLocks noChangeArrowheads="1"/>
          </p:cNvSpPr>
          <p:nvPr/>
        </p:nvSpPr>
        <p:spPr bwMode="auto">
          <a:xfrm>
            <a:off x="2058988" y="2012950"/>
            <a:ext cx="7239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000">
              <a:latin typeface="Arial" panose="020B0604020202020204" pitchFamily="34" charset="0"/>
              <a:ea typeface="楷体" panose="02010609060101010101" pitchFamily="49" charset="-122"/>
              <a:cs typeface="Arial" panose="020B0604020202020204" pitchFamily="34" charset="0"/>
            </a:endParaRPr>
          </a:p>
        </p:txBody>
      </p:sp>
      <p:sp>
        <p:nvSpPr>
          <p:cNvPr id="93187" name="Rectangle 2"/>
          <p:cNvSpPr>
            <a:spLocks noChangeArrowheads="1"/>
          </p:cNvSpPr>
          <p:nvPr/>
        </p:nvSpPr>
        <p:spPr bwMode="auto">
          <a:xfrm>
            <a:off x="2135560" y="1341344"/>
            <a:ext cx="77724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990099"/>
              </a:buClr>
              <a:buFont typeface="Wingdings" panose="05000000000000000000" pitchFamily="2" charset="2"/>
              <a:buNone/>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例</a:t>
            </a:r>
            <a:r>
              <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2：</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聚合物由一种单体聚合而生成，且重复结构单元的元素组成与单体的元素组成完全相同。如：</a:t>
            </a:r>
          </a:p>
        </p:txBody>
      </p:sp>
      <p:pic>
        <p:nvPicPr>
          <p:cNvPr id="931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588" y="2344832"/>
            <a:ext cx="70104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AutoShape 4"/>
          <p:cNvSpPr>
            <a:spLocks/>
          </p:cNvSpPr>
          <p:nvPr/>
        </p:nvSpPr>
        <p:spPr bwMode="auto">
          <a:xfrm>
            <a:off x="6312024" y="2213254"/>
            <a:ext cx="76200" cy="914400"/>
          </a:xfrm>
          <a:prstGeom prst="leftBracket">
            <a:avLst>
              <a:gd name="adj" fmla="val 100000"/>
            </a:avLst>
          </a:prstGeom>
          <a:noFill/>
          <a:ln w="25400">
            <a:solidFill>
              <a:srgbClr val="FF0000"/>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a:endPar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endParaRPr>
          </a:p>
        </p:txBody>
      </p:sp>
      <p:sp>
        <p:nvSpPr>
          <p:cNvPr id="93190" name="AutoShape 5"/>
          <p:cNvSpPr>
            <a:spLocks/>
          </p:cNvSpPr>
          <p:nvPr/>
        </p:nvSpPr>
        <p:spPr bwMode="auto">
          <a:xfrm>
            <a:off x="7392144" y="2243823"/>
            <a:ext cx="76200" cy="914400"/>
          </a:xfrm>
          <a:prstGeom prst="rightBracket">
            <a:avLst>
              <a:gd name="adj" fmla="val 100000"/>
            </a:avLst>
          </a:prstGeom>
          <a:noFill/>
          <a:ln w="25400">
            <a:solidFill>
              <a:srgbClr val="FF0000"/>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000">
              <a:latin typeface="Arial" panose="020B0604020202020204" pitchFamily="34" charset="0"/>
              <a:ea typeface="楷体" panose="02010609060101010101" pitchFamily="49" charset="-122"/>
              <a:cs typeface="Arial" panose="020B0604020202020204" pitchFamily="34" charset="0"/>
            </a:endParaRPr>
          </a:p>
        </p:txBody>
      </p:sp>
      <p:sp>
        <p:nvSpPr>
          <p:cNvPr id="93191" name="Text Box 6"/>
          <p:cNvSpPr txBox="1">
            <a:spLocks noChangeArrowheads="1"/>
          </p:cNvSpPr>
          <p:nvPr/>
        </p:nvSpPr>
        <p:spPr bwMode="auto">
          <a:xfrm>
            <a:off x="2821782" y="3505604"/>
            <a:ext cx="5900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dirty="0">
                <a:solidFill>
                  <a:schemeClr val="tx1"/>
                </a:solidFill>
                <a:latin typeface="Arial" panose="020B0604020202020204" pitchFamily="34" charset="0"/>
                <a:ea typeface="楷体" panose="02010609060101010101" pitchFamily="49" charset="-122"/>
                <a:cs typeface="Arial" panose="020B0604020202020204" pitchFamily="34" charset="0"/>
              </a:rPr>
              <a:t>重复单元 (链节)＝结构单元＝单体单元</a:t>
            </a:r>
          </a:p>
        </p:txBody>
      </p:sp>
      <p:graphicFrame>
        <p:nvGraphicFramePr>
          <p:cNvPr id="93192" name="Object 8"/>
          <p:cNvGraphicFramePr>
            <a:graphicFrameLocks noChangeAspect="1"/>
          </p:cNvGraphicFramePr>
          <p:nvPr/>
        </p:nvGraphicFramePr>
        <p:xfrm>
          <a:off x="2427289" y="4921251"/>
          <a:ext cx="3424237" cy="506413"/>
        </p:xfrm>
        <a:graphic>
          <a:graphicData uri="http://schemas.openxmlformats.org/presentationml/2006/ole">
            <mc:AlternateContent xmlns:mc="http://schemas.openxmlformats.org/markup-compatibility/2006">
              <mc:Choice xmlns:v="urn:schemas-microsoft-com:vml" Requires="v">
                <p:oleObj spid="_x0000_s17410" name="公式" r:id="rId4" imgW="1473200" imgH="215900" progId="Equation.3">
                  <p:embed/>
                </p:oleObj>
              </mc:Choice>
              <mc:Fallback>
                <p:oleObj name="公式" r:id="rId4" imgW="1473200" imgH="215900" progId="Equation.3">
                  <p:embed/>
                  <p:pic>
                    <p:nvPicPr>
                      <p:cNvPr id="9319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7289" y="4921251"/>
                        <a:ext cx="3424237"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3" name="Text Box 9"/>
          <p:cNvSpPr txBox="1">
            <a:spLocks noChangeArrowheads="1"/>
          </p:cNvSpPr>
          <p:nvPr/>
        </p:nvSpPr>
        <p:spPr bwMode="auto">
          <a:xfrm>
            <a:off x="6170613" y="5292726"/>
            <a:ext cx="3810000" cy="12350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000" b="1">
                <a:latin typeface="Arial" panose="020B0604020202020204" pitchFamily="34" charset="0"/>
                <a:ea typeface="楷体" panose="02010609060101010101" pitchFamily="49" charset="-122"/>
                <a:cs typeface="Arial" panose="020B0604020202020204" pitchFamily="34" charset="0"/>
              </a:rPr>
              <a:t>        </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式中，</a:t>
            </a:r>
            <a:r>
              <a:rPr lang="en-US" altLang="zh-CN" sz="2000" i="1">
                <a:solidFill>
                  <a:schemeClr val="tx1"/>
                </a:solidFill>
                <a:latin typeface="Arial" panose="020B0604020202020204" pitchFamily="34" charset="0"/>
                <a:ea typeface="楷体" panose="02010609060101010101" pitchFamily="49" charset="-122"/>
                <a:cs typeface="Arial" panose="020B0604020202020204" pitchFamily="34" charset="0"/>
              </a:rPr>
              <a:t>M</a:t>
            </a:r>
            <a:r>
              <a:rPr lang="en-US" altLang="zh-CN" sz="2000" i="1" baseline="-25000">
                <a:solidFill>
                  <a:schemeClr val="tx1"/>
                </a:solidFill>
                <a:latin typeface="Arial" panose="020B0604020202020204" pitchFamily="34" charset="0"/>
                <a:ea typeface="楷体" panose="02010609060101010101" pitchFamily="49" charset="-122"/>
                <a:cs typeface="Arial" panose="020B0604020202020204" pitchFamily="34" charset="0"/>
              </a:rPr>
              <a:t>0 </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为重复单元 (或结构单元)的分子量，也就是单体的分子量</a:t>
            </a:r>
            <a:r>
              <a:rPr lang="zh-CN" altLang="en-US" sz="2000" b="1">
                <a:latin typeface="Arial" panose="020B0604020202020204" pitchFamily="34" charset="0"/>
                <a:ea typeface="楷体" panose="02010609060101010101" pitchFamily="49" charset="-122"/>
                <a:cs typeface="Arial" panose="020B0604020202020204" pitchFamily="34" charset="0"/>
              </a:rPr>
              <a:t>。</a:t>
            </a:r>
          </a:p>
        </p:txBody>
      </p:sp>
      <p:graphicFrame>
        <p:nvGraphicFramePr>
          <p:cNvPr id="93194" name="Object 10"/>
          <p:cNvGraphicFramePr>
            <a:graphicFrameLocks noChangeAspect="1"/>
          </p:cNvGraphicFramePr>
          <p:nvPr/>
        </p:nvGraphicFramePr>
        <p:xfrm>
          <a:off x="2432051" y="4229100"/>
          <a:ext cx="2098675" cy="539750"/>
        </p:xfrm>
        <a:graphic>
          <a:graphicData uri="http://schemas.openxmlformats.org/presentationml/2006/ole">
            <mc:AlternateContent xmlns:mc="http://schemas.openxmlformats.org/markup-compatibility/2006">
              <mc:Choice xmlns:v="urn:schemas-microsoft-com:vml" Requires="v">
                <p:oleObj spid="_x0000_s17411" name="公式" r:id="rId6" imgW="837836" imgH="215806" progId="Equation.3">
                  <p:embed/>
                </p:oleObj>
              </mc:Choice>
              <mc:Fallback>
                <p:oleObj name="公式" r:id="rId6" imgW="837836" imgH="215806" progId="Equation.3">
                  <p:embed/>
                  <p:pic>
                    <p:nvPicPr>
                      <p:cNvPr id="93194"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2051" y="4229100"/>
                        <a:ext cx="20986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3195"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4210050"/>
            <a:ext cx="175260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762D941-5A75-4958-A0DF-AEFB83159BC4}"/>
              </a:ext>
            </a:extLst>
          </p:cNvPr>
          <p:cNvSpPr txBox="1">
            <a:spLocks noChangeArrowheads="1"/>
          </p:cNvSpPr>
          <p:nvPr/>
        </p:nvSpPr>
        <p:spPr>
          <a:xfrm>
            <a:off x="1785938" y="484903"/>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2664376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3160714" y="3165476"/>
            <a:ext cx="6078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dirty="0">
                <a:solidFill>
                  <a:srgbClr val="FF0000"/>
                </a:solidFill>
                <a:latin typeface="Arial" panose="020B0604020202020204" pitchFamily="34" charset="0"/>
                <a:ea typeface="楷体" panose="02010609060101010101" pitchFamily="49" charset="-122"/>
                <a:cs typeface="Arial" panose="020B0604020202020204" pitchFamily="34" charset="0"/>
              </a:rPr>
              <a:t>重复单元（链节）＝结构单元 </a:t>
            </a:r>
            <a:r>
              <a:rPr lang="zh-CN" altLang="en-US" sz="2400" b="1" dirty="0">
                <a:solidFill>
                  <a:srgbClr val="FF0000"/>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单体单元</a:t>
            </a:r>
          </a:p>
        </p:txBody>
      </p:sp>
      <p:sp>
        <p:nvSpPr>
          <p:cNvPr id="94211" name="Rectangle 4"/>
          <p:cNvSpPr>
            <a:spLocks noChangeArrowheads="1"/>
          </p:cNvSpPr>
          <p:nvPr/>
        </p:nvSpPr>
        <p:spPr bwMode="auto">
          <a:xfrm>
            <a:off x="2133600" y="1560343"/>
            <a:ext cx="78486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990099"/>
              </a:buClr>
              <a:buFont typeface="Wingdings" panose="05000000000000000000" pitchFamily="2" charset="2"/>
              <a:buNone/>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例</a:t>
            </a:r>
            <a:r>
              <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 3：</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聚合物由一种单体聚合而生成，但重复单元的元素组成与单体的元素组成不同。如：</a:t>
            </a:r>
          </a:p>
        </p:txBody>
      </p:sp>
      <p:sp>
        <p:nvSpPr>
          <p:cNvPr id="94212" name="Rectangle 5"/>
          <p:cNvSpPr>
            <a:spLocks noChangeArrowheads="1"/>
          </p:cNvSpPr>
          <p:nvPr/>
        </p:nvSpPr>
        <p:spPr bwMode="auto">
          <a:xfrm>
            <a:off x="3160714" y="5199063"/>
            <a:ext cx="57943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990099"/>
              </a:buClr>
              <a:buFont typeface="Wingdings" panose="05000000000000000000" pitchFamily="2" charset="2"/>
              <a:buNone/>
            </a:pPr>
            <a:r>
              <a:rPr lang="zh-CN" altLang="en-US" sz="2000" b="1">
                <a:solidFill>
                  <a:srgbClr val="A50021"/>
                </a:solidFill>
                <a:latin typeface="Arial" panose="020B0604020202020204" pitchFamily="34" charset="0"/>
                <a:ea typeface="楷体" panose="02010609060101010101" pitchFamily="49" charset="-122"/>
                <a:cs typeface="Arial" panose="020B0604020202020204" pitchFamily="34" charset="0"/>
              </a:rPr>
              <a:t>        </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注意：式中，</a:t>
            </a:r>
            <a:r>
              <a:rPr lang="en-US" altLang="zh-CN" sz="2000" i="1">
                <a:solidFill>
                  <a:schemeClr val="tx1"/>
                </a:solidFill>
                <a:latin typeface="Arial" panose="020B0604020202020204" pitchFamily="34" charset="0"/>
                <a:ea typeface="楷体" panose="02010609060101010101" pitchFamily="49" charset="-122"/>
                <a:cs typeface="Arial" panose="020B0604020202020204" pitchFamily="34" charset="0"/>
              </a:rPr>
              <a:t>M</a:t>
            </a:r>
            <a:r>
              <a:rPr lang="en-US" altLang="zh-CN" sz="2000" i="1" baseline="-25000">
                <a:solidFill>
                  <a:schemeClr val="tx1"/>
                </a:solidFill>
                <a:latin typeface="Arial" panose="020B0604020202020204" pitchFamily="34" charset="0"/>
                <a:ea typeface="楷体" panose="02010609060101010101" pitchFamily="49" charset="-122"/>
                <a:cs typeface="Arial" panose="020B0604020202020204" pitchFamily="34" charset="0"/>
              </a:rPr>
              <a:t>0 </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是重复单元（或结构单元）的“分子量”，而不是单体的分子量。</a:t>
            </a:r>
            <a:endPar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graphicFrame>
        <p:nvGraphicFramePr>
          <p:cNvPr id="94213" name="Object 6"/>
          <p:cNvGraphicFramePr>
            <a:graphicFrameLocks noChangeAspect="1"/>
          </p:cNvGraphicFramePr>
          <p:nvPr/>
        </p:nvGraphicFramePr>
        <p:xfrm>
          <a:off x="2568575" y="3706813"/>
          <a:ext cx="2078038" cy="533400"/>
        </p:xfrm>
        <a:graphic>
          <a:graphicData uri="http://schemas.openxmlformats.org/presentationml/2006/ole">
            <mc:AlternateContent xmlns:mc="http://schemas.openxmlformats.org/markup-compatibility/2006">
              <mc:Choice xmlns:v="urn:schemas-microsoft-com:vml" Requires="v">
                <p:oleObj spid="_x0000_s18434" name="公式" r:id="rId3" imgW="837836" imgH="215806" progId="Equation.3">
                  <p:embed/>
                </p:oleObj>
              </mc:Choice>
              <mc:Fallback>
                <p:oleObj name="公式" r:id="rId3" imgW="837836" imgH="215806" progId="Equation.3">
                  <p:embed/>
                  <p:pic>
                    <p:nvPicPr>
                      <p:cNvPr id="9421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8575" y="3706813"/>
                        <a:ext cx="20780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4" name="Object 7"/>
          <p:cNvGraphicFramePr>
            <a:graphicFrameLocks noChangeAspect="1"/>
          </p:cNvGraphicFramePr>
          <p:nvPr/>
        </p:nvGraphicFramePr>
        <p:xfrm>
          <a:off x="2559051" y="4398963"/>
          <a:ext cx="3425825" cy="506412"/>
        </p:xfrm>
        <a:graphic>
          <a:graphicData uri="http://schemas.openxmlformats.org/presentationml/2006/ole">
            <mc:AlternateContent xmlns:mc="http://schemas.openxmlformats.org/markup-compatibility/2006">
              <mc:Choice xmlns:v="urn:schemas-microsoft-com:vml" Requires="v">
                <p:oleObj spid="_x0000_s18435" name="公式" r:id="rId5" imgW="1473200" imgH="215900" progId="Equation.3">
                  <p:embed/>
                </p:oleObj>
              </mc:Choice>
              <mc:Fallback>
                <p:oleObj name="公式" r:id="rId5" imgW="1473200" imgH="215900" progId="Equation.3">
                  <p:embed/>
                  <p:pic>
                    <p:nvPicPr>
                      <p:cNvPr id="94214"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051" y="4398963"/>
                        <a:ext cx="34258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421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6550" y="2462126"/>
            <a:ext cx="6362700" cy="625475"/>
          </a:xfrm>
          <a:prstGeom prst="rect">
            <a:avLst/>
          </a:prstGeom>
          <a:solidFill>
            <a:srgbClr val="CC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75A3B6B8-4AB4-44F7-BF8D-E471DE41E474}"/>
              </a:ext>
            </a:extLst>
          </p:cNvPr>
          <p:cNvSpPr txBox="1">
            <a:spLocks noChangeArrowheads="1"/>
          </p:cNvSpPr>
          <p:nvPr/>
        </p:nvSpPr>
        <p:spPr>
          <a:xfrm>
            <a:off x="1775520" y="508624"/>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420929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2133600" y="1454150"/>
            <a:ext cx="78486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990099"/>
              </a:buClr>
              <a:buFont typeface="Wingdings" panose="05000000000000000000" pitchFamily="2" charset="2"/>
              <a:buNone/>
            </a:pP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例</a:t>
            </a:r>
            <a:r>
              <a:rPr lang="en-US"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 4：</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聚合物由二种单体聚合而生成，但两种结构单元的元素组成分别与两种单体的元素组成相同。如：</a:t>
            </a:r>
          </a:p>
        </p:txBody>
      </p:sp>
      <p:sp>
        <p:nvSpPr>
          <p:cNvPr id="95235" name="Rectangle 4"/>
          <p:cNvSpPr>
            <a:spLocks noChangeArrowheads="1"/>
          </p:cNvSpPr>
          <p:nvPr/>
        </p:nvSpPr>
        <p:spPr bwMode="auto">
          <a:xfrm>
            <a:off x="2566988" y="4581526"/>
            <a:ext cx="6769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990099"/>
              </a:buClr>
              <a:buFont typeface="Wingdings" panose="05000000000000000000" pitchFamily="2" charset="2"/>
              <a:buNone/>
            </a:pPr>
            <a:r>
              <a:rPr lang="zh-CN" altLang="en-US" sz="2000" b="1">
                <a:latin typeface="Arial" panose="020B0604020202020204" pitchFamily="34" charset="0"/>
                <a:ea typeface="楷体" panose="02010609060101010101" pitchFamily="49" charset="-122"/>
                <a:cs typeface="Arial" panose="020B0604020202020204" pitchFamily="34" charset="0"/>
              </a:rPr>
              <a:t>由一种单体聚合而成的聚合物称</a:t>
            </a:r>
            <a:r>
              <a:rPr lang="zh-CN" altLang="en-US" sz="2000" b="1">
                <a:solidFill>
                  <a:srgbClr val="0000FF"/>
                </a:solidFill>
                <a:latin typeface="Arial" panose="020B0604020202020204" pitchFamily="34" charset="0"/>
                <a:ea typeface="楷体" panose="02010609060101010101" pitchFamily="49" charset="-122"/>
                <a:cs typeface="Arial" panose="020B0604020202020204" pitchFamily="34" charset="0"/>
              </a:rPr>
              <a:t>均聚物</a:t>
            </a:r>
            <a:r>
              <a:rPr lang="en-US" altLang="zh-CN" sz="2000">
                <a:solidFill>
                  <a:srgbClr val="0000FF"/>
                </a:solidFill>
                <a:latin typeface="Arial" panose="020B0604020202020204" pitchFamily="34" charset="0"/>
                <a:ea typeface="楷体" panose="02010609060101010101" pitchFamily="49" charset="-122"/>
                <a:cs typeface="Arial" panose="020B0604020202020204" pitchFamily="34" charset="0"/>
              </a:rPr>
              <a:t>(Homopolymer).</a:t>
            </a:r>
          </a:p>
        </p:txBody>
      </p:sp>
      <p:sp>
        <p:nvSpPr>
          <p:cNvPr id="95236" name="Text Box 6"/>
          <p:cNvSpPr txBox="1">
            <a:spLocks noChangeArrowheads="1"/>
          </p:cNvSpPr>
          <p:nvPr/>
        </p:nvSpPr>
        <p:spPr bwMode="auto">
          <a:xfrm>
            <a:off x="2241550" y="3281363"/>
            <a:ext cx="7632700" cy="8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990099"/>
              </a:buClr>
              <a:buFont typeface="Wingdings" panose="05000000000000000000" pitchFamily="2" charset="2"/>
              <a:buNone/>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      该聚合物称</a:t>
            </a:r>
            <a:r>
              <a:rPr lang="zh-CN" altLang="en-US" sz="2000" b="1">
                <a:solidFill>
                  <a:srgbClr val="0000FF"/>
                </a:solidFill>
                <a:latin typeface="Arial" panose="020B0604020202020204" pitchFamily="34" charset="0"/>
                <a:ea typeface="楷体" panose="02010609060101010101" pitchFamily="49" charset="-122"/>
                <a:cs typeface="Arial" panose="020B0604020202020204" pitchFamily="34" charset="0"/>
              </a:rPr>
              <a:t>共聚物</a:t>
            </a:r>
            <a:r>
              <a:rPr lang="en-US" altLang="zh-CN" sz="2000">
                <a:solidFill>
                  <a:srgbClr val="0000FF"/>
                </a:solidFill>
                <a:latin typeface="Arial" panose="020B0604020202020204" pitchFamily="34" charset="0"/>
                <a:ea typeface="楷体" panose="02010609060101010101" pitchFamily="49" charset="-122"/>
                <a:cs typeface="Arial" panose="020B0604020202020204" pitchFamily="34" charset="0"/>
              </a:rPr>
              <a:t>(Copolymer)</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由</a:t>
            </a:r>
            <a:r>
              <a:rPr lang="zh-CN" altLang="en-US" sz="2000" b="1" u="sng">
                <a:solidFill>
                  <a:schemeClr val="tx1"/>
                </a:solidFill>
                <a:latin typeface="Arial" panose="020B0604020202020204" pitchFamily="34" charset="0"/>
                <a:ea typeface="楷体" panose="02010609060101010101" pitchFamily="49" charset="-122"/>
                <a:cs typeface="Arial" panose="020B0604020202020204" pitchFamily="34" charset="0"/>
              </a:rPr>
              <a:t>丁二烯</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和</a:t>
            </a:r>
            <a:r>
              <a:rPr lang="zh-CN" altLang="en-US" sz="2000" b="1" u="sng">
                <a:solidFill>
                  <a:schemeClr val="tx1"/>
                </a:solidFill>
                <a:latin typeface="Arial" panose="020B0604020202020204" pitchFamily="34" charset="0"/>
                <a:ea typeface="楷体" panose="02010609060101010101" pitchFamily="49" charset="-122"/>
                <a:cs typeface="Arial" panose="020B0604020202020204" pitchFamily="34" charset="0"/>
              </a:rPr>
              <a:t>苯乙烯</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二种单体共聚而成，存在着两种与各自单体元素组成完全相同的结构单元。</a:t>
            </a:r>
            <a:endPar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pic>
        <p:nvPicPr>
          <p:cNvPr id="9523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3" y="2222502"/>
            <a:ext cx="460851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434CCF73-4E88-457D-BEE2-B1AB4D95879C}"/>
              </a:ext>
            </a:extLst>
          </p:cNvPr>
          <p:cNvSpPr txBox="1">
            <a:spLocks noChangeArrowheads="1"/>
          </p:cNvSpPr>
          <p:nvPr/>
        </p:nvSpPr>
        <p:spPr>
          <a:xfrm>
            <a:off x="1775520" y="533399"/>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101883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929203" y="2603189"/>
            <a:ext cx="7935913"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      式中</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rPr>
              <a:t>x, y</a:t>
            </a:r>
            <a:r>
              <a:rPr lang="zh-CN" altLang="zh-CN" sz="2000" b="1" dirty="0">
                <a:solidFill>
                  <a:srgbClr val="0000FF"/>
                </a:solidFill>
                <a:latin typeface="Arial" panose="020B0604020202020204" pitchFamily="34" charset="0"/>
                <a:ea typeface="楷体" panose="02010609060101010101" pitchFamily="49" charset="-122"/>
                <a:cs typeface="Arial" panose="020B0604020202020204" pitchFamily="34" charset="0"/>
              </a:rPr>
              <a:t>为任意值，故在分子链上结构单元的排列是任意的，即</a:t>
            </a:r>
            <a:r>
              <a:rPr lang="zh-CN" altLang="en-US" sz="2000" b="1" dirty="0">
                <a:solidFill>
                  <a:srgbClr val="0000FF"/>
                </a:solidFill>
                <a:latin typeface="Arial" panose="020B0604020202020204" pitchFamily="34" charset="0"/>
                <a:ea typeface="楷体" panose="02010609060101010101" pitchFamily="49" charset="-122"/>
                <a:cs typeface="Arial" panose="020B0604020202020204" pitchFamily="34" charset="0"/>
              </a:rPr>
              <a:t>    </a:t>
            </a:r>
            <a:r>
              <a:rPr lang="zh-CN"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a:t>
            </a:r>
            <a:r>
              <a:rPr lang="en-US" altLang="zh-CN" sz="2000" baseline="-25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1</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a:t>
            </a:r>
            <a:r>
              <a:rPr lang="en-US" altLang="zh-CN" sz="2000" baseline="-25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2</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a:t>
            </a:r>
            <a:r>
              <a:rPr lang="en-US" altLang="zh-CN" sz="2000" baseline="-25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1</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a:t>
            </a:r>
            <a:r>
              <a:rPr lang="en-US" altLang="zh-CN" sz="2000" baseline="-25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1</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a:t>
            </a:r>
            <a:r>
              <a:rPr lang="en-US" altLang="zh-CN" sz="2000" baseline="-25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2</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a:t>
            </a:r>
            <a:r>
              <a:rPr lang="en-US" altLang="zh-CN" sz="2000" baseline="-25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1</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a:t>
            </a:r>
            <a:r>
              <a:rPr lang="en-US" altLang="zh-CN" sz="2000" baseline="-25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2</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a:t>
            </a:r>
            <a:r>
              <a:rPr lang="en-US" altLang="zh-CN" sz="2000" baseline="-25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2</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M</a:t>
            </a:r>
            <a:r>
              <a:rPr lang="en-US" altLang="zh-CN" sz="2000" baseline="-25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2</a:t>
            </a:r>
            <a:r>
              <a:rPr lang="en-US" altLang="zh-CN" sz="2000" dirty="0">
                <a:solidFill>
                  <a:srgbClr val="00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p>
        </p:txBody>
      </p:sp>
      <p:sp>
        <p:nvSpPr>
          <p:cNvPr id="96259" name="Rectangle 4"/>
          <p:cNvSpPr>
            <a:spLocks noChangeArrowheads="1"/>
          </p:cNvSpPr>
          <p:nvPr/>
        </p:nvSpPr>
        <p:spPr bwMode="auto">
          <a:xfrm>
            <a:off x="4379913" y="431800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lnSpc>
                <a:spcPct val="90000"/>
              </a:lnSpc>
              <a:spcBef>
                <a:spcPct val="20000"/>
              </a:spcBef>
              <a:buClr>
                <a:schemeClr val="folHlink"/>
              </a:buClr>
              <a:buSzPct val="60000"/>
              <a:buFont typeface="Wingdings" panose="05000000000000000000" pitchFamily="2" charset="2"/>
              <a:buNone/>
            </a:pPr>
            <a:r>
              <a:rPr lang="zh-CN" altLang="zh-CN" sz="2400" b="1">
                <a:solidFill>
                  <a:srgbClr val="FF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结构单元＝单体单元</a:t>
            </a:r>
            <a:endParaRPr lang="zh-CN" altLang="en-US" sz="2400" b="1">
              <a:solidFill>
                <a:srgbClr val="FF00FF"/>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endParaRPr>
          </a:p>
        </p:txBody>
      </p:sp>
      <p:sp>
        <p:nvSpPr>
          <p:cNvPr id="96260" name="Rectangle 5"/>
          <p:cNvSpPr>
            <a:spLocks noChangeArrowheads="1"/>
          </p:cNvSpPr>
          <p:nvPr/>
        </p:nvSpPr>
        <p:spPr bwMode="auto">
          <a:xfrm>
            <a:off x="1929202" y="3636159"/>
            <a:ext cx="8497192" cy="43653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000" b="1" dirty="0">
                <a:latin typeface="Arial" panose="020B0604020202020204" pitchFamily="34" charset="0"/>
                <a:ea typeface="楷体" panose="02010609060101010101" pitchFamily="49" charset="-122"/>
                <a:cs typeface="Arial" panose="020B0604020202020204" pitchFamily="34" charset="0"/>
              </a:rPr>
              <a:t>     </a:t>
            </a:r>
            <a:r>
              <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rPr>
              <a:t>这种由</a:t>
            </a:r>
            <a:r>
              <a:rPr lang="zh-CN"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rPr>
              <a:t>无规排列的结构单元组成的高分子</a:t>
            </a:r>
            <a:r>
              <a:rPr lang="zh-CN" altLang="zh-CN" sz="2000" b="1" dirty="0">
                <a:solidFill>
                  <a:schemeClr val="tx1"/>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，无法确定它的重复单元，仅</a:t>
            </a:r>
            <a:endParaRPr lang="zh-CN" altLang="en-US" sz="2000" b="1" dirty="0">
              <a:solidFill>
                <a:schemeClr val="tx1"/>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endParaRPr>
          </a:p>
        </p:txBody>
      </p:sp>
      <p:graphicFrame>
        <p:nvGraphicFramePr>
          <p:cNvPr id="96261" name="Object 7"/>
          <p:cNvGraphicFramePr>
            <a:graphicFrameLocks noChangeAspect="1"/>
          </p:cNvGraphicFramePr>
          <p:nvPr/>
        </p:nvGraphicFramePr>
        <p:xfrm>
          <a:off x="2554289" y="5154613"/>
          <a:ext cx="4035425" cy="577850"/>
        </p:xfrm>
        <a:graphic>
          <a:graphicData uri="http://schemas.openxmlformats.org/presentationml/2006/ole">
            <mc:AlternateContent xmlns:mc="http://schemas.openxmlformats.org/markup-compatibility/2006">
              <mc:Choice xmlns:v="urn:schemas-microsoft-com:vml" Requires="v">
                <p:oleObj spid="_x0000_s19458" name="公式" r:id="rId4" imgW="1600200" imgH="254000" progId="Equation.3">
                  <p:embed/>
                </p:oleObj>
              </mc:Choice>
              <mc:Fallback>
                <p:oleObj name="公式" r:id="rId4" imgW="1600200" imgH="254000" progId="Equation.3">
                  <p:embed/>
                  <p:pic>
                    <p:nvPicPr>
                      <p:cNvPr id="9626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4289" y="5154613"/>
                        <a:ext cx="40354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626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8738" y="1585602"/>
            <a:ext cx="467995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E64A9310-C58E-47D4-908F-D10BC40F6E0F}"/>
              </a:ext>
            </a:extLst>
          </p:cNvPr>
          <p:cNvSpPr txBox="1">
            <a:spLocks noChangeArrowheads="1"/>
          </p:cNvSpPr>
          <p:nvPr/>
        </p:nvSpPr>
        <p:spPr>
          <a:xfrm>
            <a:off x="1775520" y="491020"/>
            <a:ext cx="3892550" cy="603250"/>
          </a:xfrm>
          <a:prstGeom prst="rect">
            <a:avLst/>
          </a:prstGeom>
        </p:spPr>
        <p:txBody>
          <a:bodyPr anchor="b">
            <a:normAutofit fontScale="85000" lnSpcReduction="10000"/>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457200" indent="-457200" eaLnBrk="1" fontAlgn="auto" hangingPunct="1">
              <a:spcAft>
                <a:spcPts val="0"/>
              </a:spcAft>
              <a:buFont typeface="Wingdings" panose="05000000000000000000" pitchFamily="2" charset="2"/>
              <a:buChar char="l"/>
              <a:defRPr/>
            </a:pPr>
            <a:r>
              <a:rPr lang="zh-CN" altLang="en-US" sz="2800" b="1" dirty="0">
                <a:solidFill>
                  <a:srgbClr val="FF0000"/>
                </a:solidFill>
                <a:latin typeface="楷体" panose="02010609060101010101" pitchFamily="49" charset="-122"/>
                <a:ea typeface="楷体" panose="02010609060101010101" pitchFamily="49" charset="-122"/>
              </a:rPr>
              <a:t>聚合物的基本化学结构</a:t>
            </a:r>
          </a:p>
        </p:txBody>
      </p:sp>
    </p:spTree>
    <p:extLst>
      <p:ext uri="{BB962C8B-B14F-4D97-AF65-F5344CB8AC3E}">
        <p14:creationId xmlns:p14="http://schemas.microsoft.com/office/powerpoint/2010/main" val="2170125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3"/>
          <p:cNvSpPr txBox="1">
            <a:spLocks noChangeArrowheads="1"/>
          </p:cNvSpPr>
          <p:nvPr/>
        </p:nvSpPr>
        <p:spPr bwMode="auto">
          <a:xfrm>
            <a:off x="2424113" y="2744788"/>
            <a:ext cx="61198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设有取代基的碳原子为头，无取代基的碳原子为尾。</a:t>
            </a:r>
            <a:endPar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
        <p:nvSpPr>
          <p:cNvPr id="98307" name="Text Box 4"/>
          <p:cNvSpPr txBox="1">
            <a:spLocks noChangeArrowheads="1"/>
          </p:cNvSpPr>
          <p:nvPr/>
        </p:nvSpPr>
        <p:spPr bwMode="auto">
          <a:xfrm>
            <a:off x="2422525" y="5229225"/>
            <a:ext cx="4598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聚氯乙烯分子中的头－头结构多达16％</a:t>
            </a:r>
            <a:endPar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graphicFrame>
        <p:nvGraphicFramePr>
          <p:cNvPr id="98308" name="Object 5"/>
          <p:cNvGraphicFramePr>
            <a:graphicFrameLocks noChangeAspect="1"/>
          </p:cNvGraphicFramePr>
          <p:nvPr/>
        </p:nvGraphicFramePr>
        <p:xfrm>
          <a:off x="1981200" y="3573464"/>
          <a:ext cx="8229600" cy="1076325"/>
        </p:xfrm>
        <a:graphic>
          <a:graphicData uri="http://schemas.openxmlformats.org/presentationml/2006/ole">
            <mc:AlternateContent xmlns:mc="http://schemas.openxmlformats.org/markup-compatibility/2006">
              <mc:Choice xmlns:v="urn:schemas-microsoft-com:vml" Requires="v">
                <p:oleObj spid="_x0000_s20482" r:id="rId3" imgW="4574540" imgH="596900" progId="ChemDraw.Document.5.0">
                  <p:embed/>
                </p:oleObj>
              </mc:Choice>
              <mc:Fallback>
                <p:oleObj r:id="rId3" imgW="4574540" imgH="596900" progId="ChemDraw.Document.5.0">
                  <p:embed/>
                  <p:pic>
                    <p:nvPicPr>
                      <p:cNvPr id="9830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73464"/>
                        <a:ext cx="82296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6678" name="Text Box 6">
            <a:extLst>
              <a:ext uri="{FF2B5EF4-FFF2-40B4-BE49-F238E27FC236}">
                <a16:creationId xmlns:a16="http://schemas.microsoft.com/office/drawing/2014/main" id="{3045F432-B62C-4B6D-A0DC-53D03168E7FA}"/>
              </a:ext>
            </a:extLst>
          </p:cNvPr>
          <p:cNvSpPr txBox="1">
            <a:spLocks noChangeArrowheads="1"/>
          </p:cNvSpPr>
          <p:nvPr/>
        </p:nvSpPr>
        <p:spPr bwMode="auto">
          <a:xfrm>
            <a:off x="2133600" y="1556793"/>
            <a:ext cx="7924800" cy="97513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5000"/>
              </a:lnSpc>
              <a:spcBef>
                <a:spcPct val="50000"/>
              </a:spcBef>
              <a:buClr>
                <a:schemeClr val="folHlink"/>
              </a:buClr>
              <a:buSzPct val="80000"/>
              <a:buFont typeface="Monotype Sorts" pitchFamily="2" charset="2"/>
              <a:buNone/>
              <a:defRPr/>
            </a:pPr>
            <a:r>
              <a:rPr lang="zh-CN" altLang="en-US" sz="2000" b="1" dirty="0">
                <a:solidFill>
                  <a:srgbClr val="A50021"/>
                </a:solidFill>
                <a:latin typeface="Arial" panose="020B0604020202020204" pitchFamily="34" charset="0"/>
                <a:ea typeface="楷体" panose="02010609060101010101" pitchFamily="49" charset="-122"/>
                <a:cs typeface="Arial" panose="020B0604020202020204" pitchFamily="34" charset="0"/>
              </a:rPr>
              <a:t>1</a:t>
            </a:r>
            <a:r>
              <a:rPr lang="en-US" altLang="zh-CN" sz="2000" b="1" dirty="0">
                <a:solidFill>
                  <a:srgbClr val="A50021"/>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solidFill>
                  <a:srgbClr val="A50021"/>
                </a:solidFill>
                <a:latin typeface="Arial" panose="020B0604020202020204" pitchFamily="34" charset="0"/>
                <a:ea typeface="楷体" panose="02010609060101010101" pitchFamily="49" charset="-122"/>
                <a:cs typeface="Arial" panose="020B0604020202020204" pitchFamily="34" charset="0"/>
              </a:rPr>
              <a:t>序列结构（重复单元的连接顺序）</a:t>
            </a:r>
          </a:p>
          <a:p>
            <a:pPr eaLnBrk="1" hangingPunct="1">
              <a:lnSpc>
                <a:spcPct val="125000"/>
              </a:lnSpc>
              <a:spcBef>
                <a:spcPct val="50000"/>
              </a:spcBef>
              <a:buClr>
                <a:schemeClr val="folHlink"/>
              </a:buClr>
              <a:buSzPct val="80000"/>
              <a:buFont typeface="Monotype Sorts" pitchFamily="2" charset="2"/>
              <a:buNone/>
              <a:defRPr/>
            </a:pPr>
            <a:r>
              <a:rPr lang="zh-CN" altLang="en-US" sz="2000" b="1" dirty="0">
                <a:latin typeface="Arial" panose="020B0604020202020204" pitchFamily="34" charset="0"/>
                <a:ea typeface="楷体" panose="02010609060101010101" pitchFamily="49" charset="-122"/>
                <a:cs typeface="Arial" panose="020B0604020202020204" pitchFamily="34" charset="0"/>
              </a:rPr>
              <a:t>    具有取代基的乙烯基单体可能存在头－尾、头－头或尾－尾的连接</a:t>
            </a:r>
            <a:endParaRPr lang="zh-CN" altLang="en-US" sz="2000" dirty="0">
              <a:effectLst>
                <a:outerShdw blurRad="38100" dist="38100" dir="2700000" algn="tl">
                  <a:srgbClr val="C0C0C0"/>
                </a:outerShdw>
              </a:effectLst>
              <a:latin typeface="Arial" panose="020B0604020202020204" pitchFamily="34" charset="0"/>
              <a:ea typeface="楷体" panose="02010609060101010101" pitchFamily="49" charset="-122"/>
              <a:cs typeface="Arial" panose="020B0604020202020204" pitchFamily="34" charset="0"/>
            </a:endParaRPr>
          </a:p>
        </p:txBody>
      </p:sp>
      <p:sp>
        <p:nvSpPr>
          <p:cNvPr id="8" name="Rectangle 2">
            <a:extLst>
              <a:ext uri="{FF2B5EF4-FFF2-40B4-BE49-F238E27FC236}">
                <a16:creationId xmlns:a16="http://schemas.microsoft.com/office/drawing/2014/main" id="{9AB2BBDD-B976-4DDE-988E-FFC461D8845B}"/>
              </a:ext>
            </a:extLst>
          </p:cNvPr>
          <p:cNvSpPr txBox="1">
            <a:spLocks noChangeArrowheads="1"/>
          </p:cNvSpPr>
          <p:nvPr/>
        </p:nvSpPr>
        <p:spPr>
          <a:xfrm>
            <a:off x="1703512" y="524917"/>
            <a:ext cx="5054600" cy="603250"/>
          </a:xfrm>
          <a:prstGeom prst="rect">
            <a:avLst/>
          </a:prstGeom>
        </p:spPr>
        <p:txBody>
          <a:bodyPr anchor="b"/>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marL="342900" indent="-342900" eaLnBrk="1" hangingPunct="1">
              <a:buFont typeface="Wingdings" panose="05000000000000000000" pitchFamily="2" charset="2"/>
              <a:buChar char="l"/>
              <a:defRPr/>
            </a:pPr>
            <a:r>
              <a:rPr lang="zh-CN" altLang="en-US" sz="2400" b="1" dirty="0">
                <a:solidFill>
                  <a:srgbClr val="FF0000"/>
                </a:solidFill>
                <a:latin typeface="Arial" panose="020B0604020202020204" pitchFamily="34" charset="0"/>
                <a:ea typeface="楷体" panose="02010609060101010101" pitchFamily="49" charset="-122"/>
                <a:cs typeface="Arial" panose="020B0604020202020204" pitchFamily="34" charset="0"/>
              </a:rPr>
              <a:t>序列分布和立体异构</a:t>
            </a:r>
          </a:p>
        </p:txBody>
      </p:sp>
    </p:spTree>
    <p:extLst>
      <p:ext uri="{BB962C8B-B14F-4D97-AF65-F5344CB8AC3E}">
        <p14:creationId xmlns:p14="http://schemas.microsoft.com/office/powerpoint/2010/main" val="4054293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a:extLst>
              <a:ext uri="{FF2B5EF4-FFF2-40B4-BE49-F238E27FC236}">
                <a16:creationId xmlns:a16="http://schemas.microsoft.com/office/drawing/2014/main" id="{CA989F45-8D59-4DB1-A882-14909535F93D}"/>
              </a:ext>
            </a:extLst>
          </p:cNvPr>
          <p:cNvSpPr txBox="1">
            <a:spLocks noChangeArrowheads="1"/>
          </p:cNvSpPr>
          <p:nvPr/>
        </p:nvSpPr>
        <p:spPr bwMode="auto">
          <a:xfrm>
            <a:off x="1992313" y="1196752"/>
            <a:ext cx="8002588"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lnSpc>
                <a:spcPct val="125000"/>
              </a:lnSpc>
              <a:spcBef>
                <a:spcPct val="50000"/>
              </a:spcBef>
              <a:buClr>
                <a:srgbClr val="A50021"/>
              </a:buClr>
              <a:buSzPct val="80000"/>
              <a:buFont typeface="Monotype Sorts" pitchFamily="2" charset="2"/>
              <a:buNone/>
              <a:defRPr/>
            </a:pPr>
            <a:r>
              <a:rPr lang="zh-CN" altLang="en-US" sz="2000" b="1" dirty="0">
                <a:solidFill>
                  <a:srgbClr val="C00000"/>
                </a:solidFill>
                <a:latin typeface="Arial" panose="020B0604020202020204" pitchFamily="34" charset="0"/>
                <a:ea typeface="楷体" panose="02010609060101010101" pitchFamily="49" charset="-122"/>
                <a:cs typeface="Arial" panose="020B0604020202020204" pitchFamily="34" charset="0"/>
              </a:rPr>
              <a:t>2</a:t>
            </a:r>
            <a:r>
              <a:rPr lang="en-US" altLang="zh-CN" sz="2000" b="1" dirty="0">
                <a:solidFill>
                  <a:srgbClr val="C00000"/>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solidFill>
                  <a:srgbClr val="C00000"/>
                </a:solidFill>
                <a:latin typeface="Arial" panose="020B0604020202020204" pitchFamily="34" charset="0"/>
                <a:ea typeface="楷体" panose="02010609060101010101" pitchFamily="49" charset="-122"/>
                <a:cs typeface="Arial" panose="020B0604020202020204" pitchFamily="34" charset="0"/>
              </a:rPr>
              <a:t>立体异构</a:t>
            </a:r>
          </a:p>
          <a:p>
            <a:pPr eaLnBrk="1" hangingPunct="1">
              <a:lnSpc>
                <a:spcPct val="125000"/>
              </a:lnSpc>
              <a:spcBef>
                <a:spcPct val="50000"/>
              </a:spcBef>
              <a:buClr>
                <a:srgbClr val="A50021"/>
              </a:buClr>
              <a:buSzPct val="80000"/>
              <a:buFont typeface="Monotype Sorts" pitchFamily="2" charset="2"/>
              <a:buNone/>
              <a:defRPr/>
            </a:pPr>
            <a:r>
              <a:rPr lang="zh-CN" altLang="en-US" sz="2000" b="1" dirty="0">
                <a:latin typeface="Arial" panose="020B0604020202020204" pitchFamily="34" charset="0"/>
                <a:ea typeface="楷体" panose="02010609060101010101" pitchFamily="49" charset="-122"/>
                <a:cs typeface="Arial" panose="020B0604020202020204" pitchFamily="34" charset="0"/>
              </a:rPr>
              <a:t>     原子在大分子中不同空间排列</a:t>
            </a:r>
            <a:r>
              <a:rPr lang="en-US" altLang="zh-CN" sz="2000" b="1" dirty="0">
                <a:latin typeface="Arial" panose="020B0604020202020204" pitchFamily="34" charset="0"/>
                <a:ea typeface="楷体" panose="02010609060101010101" pitchFamily="49" charset="-122"/>
                <a:cs typeface="Arial" panose="020B0604020202020204" pitchFamily="34" charset="0"/>
              </a:rPr>
              <a:t>(</a:t>
            </a:r>
            <a:r>
              <a:rPr lang="zh-CN" altLang="en-US" sz="2000" b="1" dirty="0">
                <a:latin typeface="Arial" panose="020B0604020202020204" pitchFamily="34" charset="0"/>
                <a:ea typeface="楷体" panose="02010609060101010101" pitchFamily="49" charset="-122"/>
                <a:cs typeface="Arial" panose="020B0604020202020204" pitchFamily="34" charset="0"/>
              </a:rPr>
              <a:t>构型，</a:t>
            </a:r>
            <a:r>
              <a:rPr lang="en-US" altLang="zh-CN" sz="2000" b="1" dirty="0">
                <a:latin typeface="Arial" panose="020B0604020202020204" pitchFamily="34" charset="0"/>
                <a:ea typeface="楷体" panose="02010609060101010101" pitchFamily="49" charset="-122"/>
                <a:cs typeface="Arial" panose="020B0604020202020204" pitchFamily="34" charset="0"/>
              </a:rPr>
              <a:t>Configuration)</a:t>
            </a:r>
            <a:r>
              <a:rPr lang="zh-CN" altLang="en-US" sz="2000" b="1" dirty="0">
                <a:latin typeface="Arial" panose="020B0604020202020204" pitchFamily="34" charset="0"/>
                <a:ea typeface="楷体" panose="02010609060101010101" pitchFamily="49" charset="-122"/>
                <a:cs typeface="Arial" panose="020B0604020202020204" pitchFamily="34" charset="0"/>
              </a:rPr>
              <a:t>所产生的异构现象，分：</a:t>
            </a:r>
          </a:p>
          <a:p>
            <a:pPr marL="342900" indent="-342900">
              <a:lnSpc>
                <a:spcPct val="125000"/>
              </a:lnSpc>
              <a:spcBef>
                <a:spcPct val="50000"/>
              </a:spcBef>
              <a:buClr>
                <a:srgbClr val="A50021"/>
              </a:buClr>
              <a:buSzPct val="90000"/>
              <a:buFont typeface="Wingdings" panose="05000000000000000000" pitchFamily="2" charset="2"/>
              <a:buChar char="u"/>
              <a:defRPr/>
            </a:pPr>
            <a:r>
              <a:rPr lang="zh-CN" altLang="en-US" sz="2000" b="1" dirty="0">
                <a:latin typeface="Arial" panose="020B0604020202020204" pitchFamily="34" charset="0"/>
                <a:ea typeface="楷体" panose="02010609060101010101" pitchFamily="49" charset="-122"/>
                <a:cs typeface="Arial" panose="020B0604020202020204" pitchFamily="34" charset="0"/>
              </a:rPr>
              <a:t> 对映体异构</a:t>
            </a:r>
            <a:r>
              <a:rPr lang="en-US" altLang="zh-CN" sz="2000" b="1" dirty="0">
                <a:latin typeface="Arial" panose="020B0604020202020204" pitchFamily="34" charset="0"/>
                <a:ea typeface="楷体" panose="02010609060101010101" pitchFamily="49" charset="-122"/>
                <a:cs typeface="Arial" panose="020B0604020202020204" pitchFamily="34" charset="0"/>
              </a:rPr>
              <a:t>(</a:t>
            </a:r>
            <a:r>
              <a:rPr lang="zh-CN" altLang="en-US" sz="2000" b="1" dirty="0">
                <a:latin typeface="Arial" panose="020B0604020202020204" pitchFamily="34" charset="0"/>
                <a:ea typeface="楷体" panose="02010609060101010101" pitchFamily="49" charset="-122"/>
                <a:cs typeface="Arial" panose="020B0604020202020204" pitchFamily="34" charset="0"/>
              </a:rPr>
              <a:t>不对称碳原子上基团空间排列所引起的异构现象</a:t>
            </a:r>
            <a:r>
              <a:rPr lang="en-US" altLang="zh-CN" sz="2000" b="1" dirty="0">
                <a:latin typeface="Arial" panose="020B0604020202020204" pitchFamily="34" charset="0"/>
                <a:ea typeface="楷体" panose="02010609060101010101" pitchFamily="49" charset="-122"/>
                <a:cs typeface="Arial" panose="020B0604020202020204" pitchFamily="34" charset="0"/>
              </a:rPr>
              <a:t>)</a:t>
            </a:r>
            <a:r>
              <a:rPr lang="zh-CN" altLang="en-US" sz="2000" b="1" dirty="0">
                <a:effectLst>
                  <a:outerShdw blurRad="38100" dist="38100" dir="2700000" algn="tl">
                    <a:srgbClr val="C0C0C0"/>
                  </a:outerShdw>
                </a:effectLst>
                <a:latin typeface="Arial" panose="020B0604020202020204" pitchFamily="34" charset="0"/>
                <a:ea typeface="楷体" panose="02010609060101010101" pitchFamily="49" charset="-122"/>
                <a:cs typeface="Arial" panose="020B0604020202020204" pitchFamily="34" charset="0"/>
              </a:rPr>
              <a:t>    </a:t>
            </a:r>
          </a:p>
          <a:p>
            <a:pPr marL="342900" indent="-342900">
              <a:lnSpc>
                <a:spcPct val="125000"/>
              </a:lnSpc>
              <a:spcBef>
                <a:spcPct val="50000"/>
              </a:spcBef>
              <a:buClr>
                <a:srgbClr val="A50021"/>
              </a:buClr>
              <a:buSzPct val="90000"/>
              <a:buFont typeface="Wingdings" panose="05000000000000000000" pitchFamily="2" charset="2"/>
              <a:buChar char="u"/>
              <a:defRPr/>
            </a:pPr>
            <a:r>
              <a:rPr lang="zh-CN" altLang="en-US" sz="2000" b="1" dirty="0">
                <a:latin typeface="Arial" panose="020B0604020202020204" pitchFamily="34" charset="0"/>
                <a:ea typeface="楷体" panose="02010609060101010101" pitchFamily="49" charset="-122"/>
                <a:cs typeface="Arial" panose="020B0604020202020204" pitchFamily="34" charset="0"/>
              </a:rPr>
              <a:t> 几何异构</a:t>
            </a:r>
            <a:r>
              <a:rPr lang="en-US" altLang="zh-CN" sz="2000" b="1" dirty="0">
                <a:latin typeface="Arial" panose="020B0604020202020204" pitchFamily="34" charset="0"/>
                <a:ea typeface="楷体" panose="02010609060101010101" pitchFamily="49" charset="-122"/>
                <a:cs typeface="Arial" panose="020B0604020202020204" pitchFamily="34" charset="0"/>
              </a:rPr>
              <a:t>(</a:t>
            </a:r>
            <a:r>
              <a:rPr lang="zh-CN" altLang="en-US" sz="2000" b="1" dirty="0">
                <a:latin typeface="Arial" panose="020B0604020202020204" pitchFamily="34" charset="0"/>
                <a:ea typeface="楷体" panose="02010609060101010101" pitchFamily="49" charset="-122"/>
                <a:cs typeface="Arial" panose="020B0604020202020204" pitchFamily="34" charset="0"/>
              </a:rPr>
              <a:t>主链上不饱和键所引起的异构现象，多为顺反异构</a:t>
            </a:r>
            <a:r>
              <a:rPr lang="en-US" altLang="zh-CN" sz="2000" b="1" dirty="0">
                <a:latin typeface="Arial" panose="020B0604020202020204" pitchFamily="34" charset="0"/>
                <a:ea typeface="楷体" panose="02010609060101010101" pitchFamily="49" charset="-122"/>
                <a:cs typeface="Arial" panose="020B0604020202020204" pitchFamily="34" charset="0"/>
              </a:rPr>
              <a:t>)</a:t>
            </a:r>
            <a:endParaRPr lang="zh-CN" altLang="en-US" sz="2000" b="1" dirty="0">
              <a:latin typeface="Arial" panose="020B0604020202020204" pitchFamily="34" charset="0"/>
              <a:ea typeface="楷体" panose="02010609060101010101" pitchFamily="49" charset="-122"/>
              <a:cs typeface="Arial" panose="020B0604020202020204" pitchFamily="34" charset="0"/>
            </a:endParaRPr>
          </a:p>
        </p:txBody>
      </p:sp>
      <p:sp>
        <p:nvSpPr>
          <p:cNvPr id="99331" name="Text Box 3"/>
          <p:cNvSpPr txBox="1">
            <a:spLocks noChangeArrowheads="1"/>
          </p:cNvSpPr>
          <p:nvPr/>
        </p:nvSpPr>
        <p:spPr bwMode="auto">
          <a:xfrm>
            <a:off x="1992313" y="3792538"/>
            <a:ext cx="85344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 typeface="Monotype Sorts"/>
              <a:buNone/>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对映体异构</a:t>
            </a:r>
            <a:r>
              <a:rPr lang="en-US" altLang="zh-CN" sz="2000" b="1">
                <a:solidFill>
                  <a:schemeClr val="tx1"/>
                </a:solidFill>
                <a:latin typeface="Arial" panose="020B0604020202020204" pitchFamily="34" charset="0"/>
                <a:ea typeface="楷体" panose="02010609060101010101" pitchFamily="49" charset="-122"/>
                <a:cs typeface="Arial" panose="020B0604020202020204" pitchFamily="34" charset="0"/>
              </a:rPr>
              <a:t>(</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又称手性异构</a:t>
            </a:r>
            <a:r>
              <a:rPr lang="en-US" altLang="zh-CN" sz="2000" b="1">
                <a:solidFill>
                  <a:schemeClr val="tx1"/>
                </a:solidFill>
                <a:latin typeface="Arial" panose="020B0604020202020204" pitchFamily="34" charset="0"/>
                <a:ea typeface="楷体" panose="02010609060101010101" pitchFamily="49" charset="-122"/>
                <a:cs typeface="Arial" panose="020B0604020202020204" pitchFamily="34" charset="0"/>
              </a:rPr>
              <a:t>)</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a:t>
            </a:r>
          </a:p>
          <a:p>
            <a:pPr eaLnBrk="1" hangingPunct="1">
              <a:lnSpc>
                <a:spcPct val="125000"/>
              </a:lnSpc>
              <a:spcBef>
                <a:spcPct val="50000"/>
              </a:spcBef>
              <a:buFont typeface="Monotype Sorts"/>
              <a:buNone/>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     高分子链上有取代基的碳原子可以看成是不对称碳原子。    </a:t>
            </a:r>
          </a:p>
          <a:p>
            <a:pPr eaLnBrk="1" hangingPunct="1">
              <a:lnSpc>
                <a:spcPct val="125000"/>
              </a:lnSpc>
              <a:spcBef>
                <a:spcPct val="50000"/>
              </a:spcBef>
              <a:buFont typeface="Monotype Sorts"/>
              <a:buNone/>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     将锯齿形碳链排在一个平面上，取代基在空间则有不同的排列方式。</a:t>
            </a:r>
            <a:endPar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076560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050"/>
          <p:cNvSpPr txBox="1">
            <a:spLocks noChangeArrowheads="1"/>
          </p:cNvSpPr>
          <p:nvPr/>
        </p:nvSpPr>
        <p:spPr bwMode="auto">
          <a:xfrm>
            <a:off x="7167564" y="1844676"/>
            <a:ext cx="1881187" cy="708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rPr>
              <a:t>全同立构</a:t>
            </a:r>
          </a:p>
          <a:p>
            <a:pPr algn="ctr" eaLnBrk="1" hangingPunct="1"/>
            <a:r>
              <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rPr>
              <a:t>（</a:t>
            </a:r>
            <a:r>
              <a:rPr lang="en-US" altLang="zh-CN" sz="2000">
                <a:solidFill>
                  <a:srgbClr val="A50021"/>
                </a:solidFill>
                <a:latin typeface="Arial" panose="020B0604020202020204" pitchFamily="34" charset="0"/>
                <a:ea typeface="楷体" panose="02010609060101010101" pitchFamily="49" charset="-122"/>
                <a:cs typeface="Arial" panose="020B0604020202020204" pitchFamily="34" charset="0"/>
              </a:rPr>
              <a:t>Isotactic）</a:t>
            </a:r>
          </a:p>
        </p:txBody>
      </p:sp>
      <p:sp>
        <p:nvSpPr>
          <p:cNvPr id="100355" name="Text Box 2051"/>
          <p:cNvSpPr txBox="1">
            <a:spLocks noChangeArrowheads="1"/>
          </p:cNvSpPr>
          <p:nvPr/>
        </p:nvSpPr>
        <p:spPr bwMode="auto">
          <a:xfrm>
            <a:off x="7146925" y="3057526"/>
            <a:ext cx="2097088" cy="708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rPr>
              <a:t>间同立构</a:t>
            </a:r>
            <a:endParaRPr lang="en-US" altLang="zh-CN" sz="2000">
              <a:solidFill>
                <a:srgbClr val="A50021"/>
              </a:solidFill>
              <a:latin typeface="Arial" panose="020B0604020202020204" pitchFamily="34" charset="0"/>
              <a:ea typeface="楷体" panose="02010609060101010101" pitchFamily="49" charset="-122"/>
              <a:cs typeface="Arial" panose="020B0604020202020204" pitchFamily="34" charset="0"/>
            </a:endParaRPr>
          </a:p>
          <a:p>
            <a:pPr algn="ctr" eaLnBrk="1" hangingPunct="1"/>
            <a:r>
              <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rPr>
              <a:t>（</a:t>
            </a:r>
            <a:r>
              <a:rPr lang="en-US" altLang="zh-CN" sz="2000">
                <a:solidFill>
                  <a:srgbClr val="A50021"/>
                </a:solidFill>
                <a:latin typeface="Arial" panose="020B0604020202020204" pitchFamily="34" charset="0"/>
                <a:ea typeface="楷体" panose="02010609060101010101" pitchFamily="49" charset="-122"/>
                <a:cs typeface="Arial" panose="020B0604020202020204" pitchFamily="34" charset="0"/>
              </a:rPr>
              <a:t>Syndiotactic）</a:t>
            </a:r>
          </a:p>
        </p:txBody>
      </p:sp>
      <p:sp>
        <p:nvSpPr>
          <p:cNvPr id="100356" name="Text Box 2053"/>
          <p:cNvSpPr txBox="1">
            <a:spLocks noChangeArrowheads="1"/>
          </p:cNvSpPr>
          <p:nvPr/>
        </p:nvSpPr>
        <p:spPr bwMode="auto">
          <a:xfrm>
            <a:off x="7265988" y="4270376"/>
            <a:ext cx="1943100" cy="708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rPr>
              <a:t>无规立构</a:t>
            </a:r>
          </a:p>
          <a:p>
            <a:pPr algn="ctr" eaLnBrk="1" hangingPunct="1"/>
            <a:r>
              <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rPr>
              <a:t>（</a:t>
            </a:r>
            <a:r>
              <a:rPr lang="en-US" altLang="zh-CN" sz="2000">
                <a:solidFill>
                  <a:srgbClr val="A50021"/>
                </a:solidFill>
                <a:latin typeface="Arial" panose="020B0604020202020204" pitchFamily="34" charset="0"/>
                <a:ea typeface="楷体" panose="02010609060101010101" pitchFamily="49" charset="-122"/>
                <a:cs typeface="Arial" panose="020B0604020202020204" pitchFamily="34" charset="0"/>
              </a:rPr>
              <a:t>Atactic）</a:t>
            </a:r>
          </a:p>
        </p:txBody>
      </p:sp>
      <p:pic>
        <p:nvPicPr>
          <p:cNvPr id="100357" name="Picture 20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1" y="1628775"/>
            <a:ext cx="4003675" cy="3398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8" name="Rectangle 2055"/>
          <p:cNvSpPr>
            <a:spLocks noChangeArrowheads="1"/>
          </p:cNvSpPr>
          <p:nvPr/>
        </p:nvSpPr>
        <p:spPr bwMode="auto">
          <a:xfrm>
            <a:off x="3143251" y="5445126"/>
            <a:ext cx="2740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rPr>
              <a:t>高分子链的立构规整性</a:t>
            </a:r>
          </a:p>
        </p:txBody>
      </p:sp>
      <p:sp>
        <p:nvSpPr>
          <p:cNvPr id="100359" name="Text Box 2057"/>
          <p:cNvSpPr txBox="1">
            <a:spLocks noChangeArrowheads="1"/>
          </p:cNvSpPr>
          <p:nvPr/>
        </p:nvSpPr>
        <p:spPr bwMode="auto">
          <a:xfrm>
            <a:off x="2424114" y="863600"/>
            <a:ext cx="7056437" cy="43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nSpc>
                <a:spcPct val="125000"/>
              </a:lnSpc>
              <a:spcBef>
                <a:spcPct val="50000"/>
              </a:spcBef>
            </a:pPr>
            <a:r>
              <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rPr>
              <a:t>        由</a:t>
            </a:r>
            <a:r>
              <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rPr>
              <a:t>手性中心</a:t>
            </a:r>
            <a:r>
              <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rPr>
              <a:t>产生的</a:t>
            </a:r>
            <a:r>
              <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rPr>
              <a:t>光学异构体</a:t>
            </a:r>
            <a:r>
              <a:rPr lang="en-US" altLang="zh-CN" sz="2000">
                <a:solidFill>
                  <a:schemeClr val="tx1"/>
                </a:solidFill>
                <a:latin typeface="Arial" panose="020B0604020202020204" pitchFamily="34" charset="0"/>
                <a:ea typeface="楷体" panose="02010609060101010101" pitchFamily="49" charset="-122"/>
                <a:cs typeface="Arial" panose="020B0604020202020204" pitchFamily="34" charset="0"/>
              </a:rPr>
              <a:t>R（</a:t>
            </a:r>
            <a:r>
              <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rPr>
              <a:t>右）和</a:t>
            </a:r>
            <a:r>
              <a:rPr lang="en-US" altLang="zh-CN" sz="2000">
                <a:solidFill>
                  <a:schemeClr val="tx1"/>
                </a:solidFill>
                <a:latin typeface="Arial" panose="020B0604020202020204" pitchFamily="34" charset="0"/>
                <a:ea typeface="楷体" panose="02010609060101010101" pitchFamily="49" charset="-122"/>
                <a:cs typeface="Arial" panose="020B0604020202020204" pitchFamily="34" charset="0"/>
              </a:rPr>
              <a:t>S</a:t>
            </a:r>
            <a:r>
              <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rPr>
              <a:t>型（左型）</a:t>
            </a:r>
          </a:p>
        </p:txBody>
      </p:sp>
    </p:spTree>
    <p:extLst>
      <p:ext uri="{BB962C8B-B14F-4D97-AF65-F5344CB8AC3E}">
        <p14:creationId xmlns:p14="http://schemas.microsoft.com/office/powerpoint/2010/main" val="2388355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2" name="文本框 12"/>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根据</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单体名称来命名</a:t>
            </a:r>
          </a:p>
        </p:txBody>
      </p:sp>
      <p:sp>
        <p:nvSpPr>
          <p:cNvPr id="1048923" name="文本框 1"/>
          <p:cNvSpPr txBox="1"/>
          <p:nvPr/>
        </p:nvSpPr>
        <p:spPr>
          <a:xfrm>
            <a:off x="575310" y="1185545"/>
            <a:ext cx="11128375" cy="518159"/>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x-none"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rPr>
              <a:t>“单体简称+聚合物用途”或“单体简称+物性类别”命名法：</a:t>
            </a:r>
          </a:p>
        </p:txBody>
      </p:sp>
      <p:sp>
        <p:nvSpPr>
          <p:cNvPr id="1048924" name="文本框 9"/>
          <p:cNvSpPr txBox="1"/>
          <p:nvPr/>
        </p:nvSpPr>
        <p:spPr>
          <a:xfrm>
            <a:off x="876299" y="1736090"/>
            <a:ext cx="10827385" cy="518159"/>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x-none"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一些由两种或两种以上单体合成的混缩聚物，取“单体简称+树脂”</a:t>
            </a:r>
          </a:p>
        </p:txBody>
      </p:sp>
      <p:sp>
        <p:nvSpPr>
          <p:cNvPr id="1048925" name="文本框 10"/>
          <p:cNvSpPr txBox="1"/>
          <p:nvPr/>
        </p:nvSpPr>
        <p:spPr>
          <a:xfrm>
            <a:off x="4208145" y="2722245"/>
            <a:ext cx="5379085"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(苯)</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酚</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+(甲)</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醛</a:t>
            </a:r>
            <a:r>
              <a:rPr kumimoji="0" lang="x-none" altLang="zh-CN"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a:t>
            </a:r>
            <a:r>
              <a:rPr kumimoji="0" lang="x-none" altLang="zh-CN" sz="2400" b="1" i="0" u="none" strike="noStrike" kern="1200" cap="none" spc="0" normalizeH="0" baseline="0" noProof="0" dirty="0">
                <a:ln>
                  <a:noFill/>
                </a:ln>
                <a:solidFill>
                  <a:srgbClr val="0000FF"/>
                </a:solidFill>
                <a:effectLst/>
                <a:uLnTx/>
                <a:uFillTx/>
                <a:latin typeface="Symbol" panose="05050102010706020507" charset="0"/>
                <a:ea typeface="黑体" panose="02010609060101010101" pitchFamily="49" charset="-122"/>
                <a:cs typeface="Symbol" panose="05050102010706020507" charset="0"/>
                <a:sym typeface="+mn-ea"/>
              </a:rPr>
              <a:t> </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酚</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醛</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树脂</a:t>
            </a:r>
          </a:p>
        </p:txBody>
      </p:sp>
      <p:pic>
        <p:nvPicPr>
          <p:cNvPr id="2097248" name="图片 11" descr="Screenshot_20231203_214555_com.microsoft.emmx"/>
          <p:cNvPicPr>
            <a:picLocks noChangeAspect="1"/>
          </p:cNvPicPr>
          <p:nvPr/>
        </p:nvPicPr>
        <p:blipFill>
          <a:blip r:embed="rId3">
            <a:lum contrast="24000"/>
          </a:blip>
          <a:stretch>
            <a:fillRect/>
          </a:stretch>
        </p:blipFill>
        <p:spPr>
          <a:xfrm>
            <a:off x="1687195" y="2386965"/>
            <a:ext cx="1779270" cy="1242695"/>
          </a:xfrm>
          <a:prstGeom prst="rect">
            <a:avLst/>
          </a:prstGeom>
        </p:spPr>
      </p:pic>
      <p:sp>
        <p:nvSpPr>
          <p:cNvPr id="1048926" name="文本框 12"/>
          <p:cNvSpPr txBox="1"/>
          <p:nvPr/>
        </p:nvSpPr>
        <p:spPr>
          <a:xfrm>
            <a:off x="4954270" y="5321935"/>
            <a:ext cx="5746115"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三聚氰胺(</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蜜胺</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)+(甲)</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醛</a:t>
            </a:r>
            <a:r>
              <a:rPr kumimoji="0" lang="x-none" altLang="zh-CN"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a:t>
            </a:r>
            <a:r>
              <a:rPr kumimoji="0" lang="x-none" altLang="zh-CN"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 </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蜜</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醛</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树脂</a:t>
            </a:r>
          </a:p>
        </p:txBody>
      </p:sp>
      <p:sp>
        <p:nvSpPr>
          <p:cNvPr id="1048927" name="文本框 13"/>
          <p:cNvSpPr txBox="1"/>
          <p:nvPr/>
        </p:nvSpPr>
        <p:spPr>
          <a:xfrm>
            <a:off x="4737735" y="3987165"/>
            <a:ext cx="8722360"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(丙三)</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醇</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+(邻苯二甲)</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酸</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(酐)</a:t>
            </a:r>
            <a:r>
              <a:rPr kumimoji="0" lang="x-none"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a:t>
            </a:r>
            <a:r>
              <a:rPr kumimoji="0" lang="x-none" altLang="zh-CN"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 </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醇</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酸</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树脂</a:t>
            </a:r>
          </a:p>
        </p:txBody>
      </p:sp>
      <p:pic>
        <p:nvPicPr>
          <p:cNvPr id="2097249" name="图片 14" descr="Screenshot_20231203_215356_com.microsoft.emmx"/>
          <p:cNvPicPr>
            <a:picLocks noChangeAspect="1"/>
          </p:cNvPicPr>
          <p:nvPr/>
        </p:nvPicPr>
        <p:blipFill>
          <a:blip r:embed="rId4">
            <a:lum contrast="24000"/>
          </a:blip>
          <a:stretch>
            <a:fillRect/>
          </a:stretch>
        </p:blipFill>
        <p:spPr>
          <a:xfrm>
            <a:off x="1247775" y="3757930"/>
            <a:ext cx="2545715" cy="1261110"/>
          </a:xfrm>
          <a:prstGeom prst="rect">
            <a:avLst/>
          </a:prstGeom>
        </p:spPr>
      </p:pic>
      <p:pic>
        <p:nvPicPr>
          <p:cNvPr id="2097250" name="图片 15" descr="Screenshot_20231203_220001_com.microsoft.emmx"/>
          <p:cNvPicPr>
            <a:picLocks noChangeAspect="1"/>
          </p:cNvPicPr>
          <p:nvPr/>
        </p:nvPicPr>
        <p:blipFill>
          <a:blip r:embed="rId5">
            <a:lum contrast="36000"/>
          </a:blip>
          <a:stretch>
            <a:fillRect/>
          </a:stretch>
        </p:blipFill>
        <p:spPr>
          <a:xfrm>
            <a:off x="575310" y="5257165"/>
            <a:ext cx="3863975" cy="14605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5"/>
          <p:cNvSpPr txBox="1">
            <a:spLocks noChangeArrowheads="1"/>
          </p:cNvSpPr>
          <p:nvPr/>
        </p:nvSpPr>
        <p:spPr bwMode="auto">
          <a:xfrm>
            <a:off x="2209800" y="457200"/>
            <a:ext cx="7543800" cy="821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chemeClr val="folHlink"/>
              </a:buClr>
              <a:buSzPct val="80000"/>
              <a:buFont typeface="Monotype Sorts"/>
              <a:buNone/>
            </a:pPr>
            <a:r>
              <a:rPr lang="zh-CN" altLang="en-US" sz="2000" b="1">
                <a:solidFill>
                  <a:srgbClr val="A50021"/>
                </a:solidFill>
                <a:latin typeface="Arial" panose="020B0604020202020204" pitchFamily="34" charset="0"/>
                <a:ea typeface="楷体" panose="02010609060101010101" pitchFamily="49" charset="-122"/>
                <a:cs typeface="Arial" panose="020B0604020202020204" pitchFamily="34" charset="0"/>
              </a:rPr>
              <a:t>      顺反异构：</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由双键引起的</a:t>
            </a:r>
            <a:r>
              <a:rPr lang="zh-CN" altLang="en-US" sz="2000" b="1">
                <a:solidFill>
                  <a:srgbClr val="A50021"/>
                </a:solidFill>
                <a:latin typeface="Arial" panose="020B0604020202020204" pitchFamily="34" charset="0"/>
                <a:ea typeface="楷体" panose="02010609060101010101" pitchFamily="49" charset="-122"/>
                <a:cs typeface="Arial" panose="020B0604020202020204" pitchFamily="34" charset="0"/>
              </a:rPr>
              <a:t>顺式（</a:t>
            </a:r>
            <a:r>
              <a:rPr lang="en-US" altLang="zh-CN" sz="2000" b="1">
                <a:solidFill>
                  <a:srgbClr val="A50021"/>
                </a:solidFill>
                <a:latin typeface="Arial" panose="020B0604020202020204" pitchFamily="34" charset="0"/>
                <a:ea typeface="楷体" panose="02010609060101010101" pitchFamily="49" charset="-122"/>
                <a:cs typeface="Arial" panose="020B0604020202020204" pitchFamily="34" charset="0"/>
              </a:rPr>
              <a:t>Z）</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和</a:t>
            </a:r>
            <a:r>
              <a:rPr lang="zh-CN" altLang="en-US" sz="2000" b="1">
                <a:solidFill>
                  <a:srgbClr val="A50021"/>
                </a:solidFill>
                <a:latin typeface="Arial" panose="020B0604020202020204" pitchFamily="34" charset="0"/>
                <a:ea typeface="楷体" panose="02010609060101010101" pitchFamily="49" charset="-122"/>
                <a:cs typeface="Arial" panose="020B0604020202020204" pitchFamily="34" charset="0"/>
              </a:rPr>
              <a:t>反式（</a:t>
            </a:r>
            <a:r>
              <a:rPr lang="en-US" altLang="zh-CN" sz="2000" b="1">
                <a:solidFill>
                  <a:srgbClr val="A50021"/>
                </a:solidFill>
                <a:latin typeface="Arial" panose="020B0604020202020204" pitchFamily="34" charset="0"/>
                <a:ea typeface="楷体" panose="02010609060101010101" pitchFamily="49" charset="-122"/>
                <a:cs typeface="Arial" panose="020B0604020202020204" pitchFamily="34" charset="0"/>
              </a:rPr>
              <a:t>E）</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的</a:t>
            </a:r>
            <a:r>
              <a:rPr lang="zh-CN" altLang="en-US" sz="2000" b="1">
                <a:solidFill>
                  <a:srgbClr val="A50021"/>
                </a:solidFill>
                <a:latin typeface="Arial" panose="020B0604020202020204" pitchFamily="34" charset="0"/>
                <a:ea typeface="楷体" panose="02010609060101010101" pitchFamily="49" charset="-122"/>
                <a:cs typeface="Arial" panose="020B0604020202020204" pitchFamily="34" charset="0"/>
              </a:rPr>
              <a:t>几何异构</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，如聚二烯烃</a:t>
            </a:r>
          </a:p>
        </p:txBody>
      </p:sp>
      <p:sp>
        <p:nvSpPr>
          <p:cNvPr id="159750" name="Text Box 6">
            <a:extLst>
              <a:ext uri="{FF2B5EF4-FFF2-40B4-BE49-F238E27FC236}">
                <a16:creationId xmlns:a16="http://schemas.microsoft.com/office/drawing/2014/main" id="{D090CA60-26F4-47AB-AD44-9603CBD5BDB2}"/>
              </a:ext>
            </a:extLst>
          </p:cNvPr>
          <p:cNvSpPr txBox="1">
            <a:spLocks noChangeArrowheads="1"/>
          </p:cNvSpPr>
          <p:nvPr/>
        </p:nvSpPr>
        <p:spPr bwMode="auto">
          <a:xfrm>
            <a:off x="2782888" y="5032375"/>
            <a:ext cx="5365750" cy="15557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5000"/>
              </a:lnSpc>
              <a:spcBef>
                <a:spcPct val="50000"/>
              </a:spcBef>
              <a:buClr>
                <a:schemeClr val="folHlink"/>
              </a:buClr>
              <a:buSzPct val="60000"/>
              <a:buFont typeface="Wingdings" panose="05000000000000000000" pitchFamily="2" charset="2"/>
              <a:buNone/>
              <a:defRPr/>
            </a:pPr>
            <a:r>
              <a:rPr lang="zh-CN" altLang="en-US" sz="2000" b="1" dirty="0">
                <a:latin typeface="Arial" panose="020B0604020202020204" pitchFamily="34" charset="0"/>
                <a:ea typeface="楷体" panose="02010609060101010101" pitchFamily="49" charset="-122"/>
                <a:cs typeface="Arial" panose="020B0604020202020204" pitchFamily="34" charset="0"/>
              </a:rPr>
              <a:t>几何异构对聚合物的性能影响很大，如：</a:t>
            </a:r>
          </a:p>
          <a:p>
            <a:pPr marL="342900" indent="-342900">
              <a:lnSpc>
                <a:spcPct val="125000"/>
              </a:lnSpc>
              <a:spcBef>
                <a:spcPct val="50000"/>
              </a:spcBef>
              <a:buClr>
                <a:srgbClr val="A50021"/>
              </a:buClr>
              <a:buSzPct val="90000"/>
              <a:buFont typeface="Wingdings" panose="05000000000000000000" pitchFamily="2" charset="2"/>
              <a:buChar char="u"/>
              <a:defRPr/>
            </a:pPr>
            <a:r>
              <a:rPr lang="zh-CN" altLang="en-US" sz="2000" b="1" dirty="0">
                <a:latin typeface="Arial" panose="020B0604020202020204" pitchFamily="34" charset="0"/>
                <a:ea typeface="楷体" panose="02010609060101010101" pitchFamily="49" charset="-122"/>
                <a:cs typeface="Arial" panose="020B0604020202020204" pitchFamily="34" charset="0"/>
              </a:rPr>
              <a:t> 顺式聚丁二烯是性能很好的橡胶</a:t>
            </a:r>
          </a:p>
          <a:p>
            <a:pPr marL="342900" indent="-342900">
              <a:lnSpc>
                <a:spcPct val="125000"/>
              </a:lnSpc>
              <a:spcBef>
                <a:spcPct val="50000"/>
              </a:spcBef>
              <a:buClr>
                <a:srgbClr val="A50021"/>
              </a:buClr>
              <a:buSzPct val="90000"/>
              <a:buFont typeface="Wingdings" panose="05000000000000000000" pitchFamily="2" charset="2"/>
              <a:buChar char="u"/>
              <a:defRPr/>
            </a:pPr>
            <a:r>
              <a:rPr lang="zh-CN" altLang="en-US" sz="2000" b="1" dirty="0">
                <a:latin typeface="Arial" panose="020B0604020202020204" pitchFamily="34" charset="0"/>
                <a:ea typeface="楷体" panose="02010609060101010101" pitchFamily="49" charset="-122"/>
                <a:cs typeface="Arial" panose="020B0604020202020204" pitchFamily="34" charset="0"/>
              </a:rPr>
              <a:t> 反式聚丁二烯则是塑料</a:t>
            </a:r>
            <a:endParaRPr lang="zh-CN" altLang="en-US" sz="2000" b="1" dirty="0">
              <a:effectLst>
                <a:outerShdw blurRad="38100" dist="38100" dir="2700000" algn="tl">
                  <a:srgbClr val="C0C0C0"/>
                </a:outerShdw>
              </a:effectLst>
              <a:latin typeface="Arial" panose="020B0604020202020204" pitchFamily="34" charset="0"/>
              <a:ea typeface="楷体" panose="02010609060101010101" pitchFamily="49" charset="-122"/>
              <a:cs typeface="Arial" panose="020B0604020202020204" pitchFamily="34" charset="0"/>
            </a:endParaRPr>
          </a:p>
        </p:txBody>
      </p:sp>
      <p:sp>
        <p:nvSpPr>
          <p:cNvPr id="101380" name="Text Box 8"/>
          <p:cNvSpPr txBox="1">
            <a:spLocks noChangeArrowheads="1"/>
          </p:cNvSpPr>
          <p:nvPr/>
        </p:nvSpPr>
        <p:spPr bwMode="auto">
          <a:xfrm>
            <a:off x="2286001" y="1600200"/>
            <a:ext cx="11461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spcBef>
                <a:spcPct val="50000"/>
              </a:spcBef>
            </a:pPr>
            <a:r>
              <a:rPr lang="zh-CN" altLang="en-US" sz="2000" b="1">
                <a:solidFill>
                  <a:srgbClr val="A50021"/>
                </a:solidFill>
                <a:latin typeface="楷体" panose="02010609060101010101" pitchFamily="49" charset="-122"/>
                <a:ea typeface="楷体" panose="02010609060101010101" pitchFamily="49" charset="-122"/>
              </a:rPr>
              <a:t>丁二烯</a:t>
            </a:r>
          </a:p>
        </p:txBody>
      </p:sp>
      <p:sp>
        <p:nvSpPr>
          <p:cNvPr id="101381" name="Text Box 9"/>
          <p:cNvSpPr txBox="1">
            <a:spLocks noChangeArrowheads="1"/>
          </p:cNvSpPr>
          <p:nvPr/>
        </p:nvSpPr>
        <p:spPr bwMode="auto">
          <a:xfrm>
            <a:off x="2286000" y="2057400"/>
            <a:ext cx="7697788"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nSpc>
                <a:spcPct val="125000"/>
              </a:lnSpc>
              <a:spcBef>
                <a:spcPct val="50000"/>
              </a:spcBef>
            </a:pPr>
            <a:r>
              <a:rPr lang="zh-CN" altLang="en-US" sz="2000" b="1">
                <a:solidFill>
                  <a:schemeClr val="tx1"/>
                </a:solidFill>
                <a:ea typeface="楷体_GB2312" pitchFamily="49" charset="-122"/>
              </a:rPr>
              <a:t>        </a:t>
            </a:r>
            <a:r>
              <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rPr>
              <a:t>1,4加成和1,2加成，得到4种立体异构，分别为：</a:t>
            </a:r>
            <a:r>
              <a:rPr lang="zh-CN" altLang="en-US" sz="2000">
                <a:solidFill>
                  <a:srgbClr val="A50021"/>
                </a:solidFill>
                <a:latin typeface="Arial" panose="020B0604020202020204" pitchFamily="34" charset="0"/>
                <a:ea typeface="楷体" panose="02010609060101010101" pitchFamily="49" charset="-122"/>
                <a:cs typeface="Arial" panose="020B0604020202020204" pitchFamily="34" charset="0"/>
              </a:rPr>
              <a:t>顺式1,4；反式1,4；全同1,2；间同1,2聚丁二烯。</a:t>
            </a:r>
          </a:p>
        </p:txBody>
      </p:sp>
      <p:grpSp>
        <p:nvGrpSpPr>
          <p:cNvPr id="101382" name="Group 17"/>
          <p:cNvGrpSpPr>
            <a:grpSpLocks/>
          </p:cNvGrpSpPr>
          <p:nvPr/>
        </p:nvGrpSpPr>
        <p:grpSpPr bwMode="auto">
          <a:xfrm>
            <a:off x="2286000" y="3276600"/>
            <a:ext cx="7620000" cy="1524000"/>
            <a:chOff x="480" y="2064"/>
            <a:chExt cx="4800" cy="960"/>
          </a:xfrm>
        </p:grpSpPr>
        <p:sp>
          <p:nvSpPr>
            <p:cNvPr id="101383" name="Rectangle 11"/>
            <p:cNvSpPr>
              <a:spLocks noChangeArrowheads="1"/>
            </p:cNvSpPr>
            <p:nvPr/>
          </p:nvSpPr>
          <p:spPr bwMode="auto">
            <a:xfrm>
              <a:off x="480" y="2064"/>
              <a:ext cx="4800" cy="96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000">
                <a:solidFill>
                  <a:schemeClr val="tx1"/>
                </a:solidFill>
              </a:endParaRPr>
            </a:p>
          </p:txBody>
        </p:sp>
        <p:graphicFrame>
          <p:nvGraphicFramePr>
            <p:cNvPr id="101384" name="Object 10"/>
            <p:cNvGraphicFramePr>
              <a:graphicFrameLocks noChangeAspect="1"/>
            </p:cNvGraphicFramePr>
            <p:nvPr/>
          </p:nvGraphicFramePr>
          <p:xfrm>
            <a:off x="624" y="2112"/>
            <a:ext cx="4633" cy="867"/>
          </p:xfrm>
          <a:graphic>
            <a:graphicData uri="http://schemas.openxmlformats.org/presentationml/2006/ole">
              <mc:AlternateContent xmlns:mc="http://schemas.openxmlformats.org/markup-compatibility/2006">
                <mc:Choice xmlns:v="urn:schemas-microsoft-com:vml" Requires="v">
                  <p:oleObj spid="_x0000_s21506" r:id="rId3" imgW="8810625" imgH="1647825" progId="">
                    <p:embed/>
                  </p:oleObj>
                </mc:Choice>
                <mc:Fallback>
                  <p:oleObj r:id="rId3" imgW="8810625" imgH="1647825" progId="">
                    <p:embed/>
                    <p:pic>
                      <p:nvPicPr>
                        <p:cNvPr id="10138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112"/>
                          <a:ext cx="4633" cy="867"/>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ECFF"/>
                                </a:outerShdw>
                              </a:effectLst>
                            </a14:hiddenEffects>
                          </a:ext>
                        </a:extLst>
                      </p:spPr>
                    </p:pic>
                  </p:oleObj>
                </mc:Fallback>
              </mc:AlternateContent>
            </a:graphicData>
          </a:graphic>
        </p:graphicFrame>
        <p:sp>
          <p:nvSpPr>
            <p:cNvPr id="101385" name="Rectangle 12"/>
            <p:cNvSpPr>
              <a:spLocks noChangeArrowheads="1"/>
            </p:cNvSpPr>
            <p:nvPr/>
          </p:nvSpPr>
          <p:spPr bwMode="auto">
            <a:xfrm>
              <a:off x="1610" y="2795"/>
              <a:ext cx="363" cy="18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000">
                <a:solidFill>
                  <a:schemeClr val="tx1"/>
                </a:solidFill>
              </a:endParaRPr>
            </a:p>
          </p:txBody>
        </p:sp>
        <p:sp>
          <p:nvSpPr>
            <p:cNvPr id="101386" name="Rectangle 13"/>
            <p:cNvSpPr>
              <a:spLocks noChangeArrowheads="1"/>
            </p:cNvSpPr>
            <p:nvPr/>
          </p:nvSpPr>
          <p:spPr bwMode="auto">
            <a:xfrm>
              <a:off x="4876" y="2795"/>
              <a:ext cx="363" cy="18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000">
                <a:solidFill>
                  <a:schemeClr val="tx1"/>
                </a:solidFill>
              </a:endParaRPr>
            </a:p>
          </p:txBody>
        </p:sp>
        <p:sp>
          <p:nvSpPr>
            <p:cNvPr id="101387" name="Text Box 15"/>
            <p:cNvSpPr txBox="1">
              <a:spLocks noChangeArrowheads="1"/>
            </p:cNvSpPr>
            <p:nvPr/>
          </p:nvSpPr>
          <p:spPr bwMode="auto">
            <a:xfrm>
              <a:off x="3469" y="2523"/>
              <a:ext cx="227" cy="26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nSpc>
                  <a:spcPct val="50000"/>
                </a:lnSpc>
              </a:pPr>
              <a:r>
                <a:rPr lang="en-US" altLang="zh-CN" sz="2000">
                  <a:solidFill>
                    <a:schemeClr val="tx1"/>
                  </a:solidFill>
                </a:rPr>
                <a:t> 1</a:t>
              </a:r>
            </a:p>
          </p:txBody>
        </p:sp>
        <p:sp>
          <p:nvSpPr>
            <p:cNvPr id="101388" name="Rectangle 16"/>
            <p:cNvSpPr>
              <a:spLocks noChangeArrowheads="1"/>
            </p:cNvSpPr>
            <p:nvPr/>
          </p:nvSpPr>
          <p:spPr bwMode="auto">
            <a:xfrm>
              <a:off x="3379" y="2523"/>
              <a:ext cx="136" cy="18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000">
                <a:solidFill>
                  <a:schemeClr val="tx1"/>
                </a:solidFill>
              </a:endParaRPr>
            </a:p>
          </p:txBody>
        </p:sp>
      </p:grpSp>
    </p:spTree>
    <p:extLst>
      <p:ext uri="{BB962C8B-B14F-4D97-AF65-F5344CB8AC3E}">
        <p14:creationId xmlns:p14="http://schemas.microsoft.com/office/powerpoint/2010/main" val="114583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5"/>
          <p:cNvSpPr txBox="1">
            <a:spLocks noChangeArrowheads="1"/>
          </p:cNvSpPr>
          <p:nvPr/>
        </p:nvSpPr>
        <p:spPr bwMode="auto">
          <a:xfrm>
            <a:off x="2628900" y="6122988"/>
            <a:ext cx="25606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顺式</a:t>
            </a:r>
            <a:r>
              <a:rPr lang="en-US" altLang="zh-CN" sz="2000" b="1">
                <a:solidFill>
                  <a:schemeClr val="tx1"/>
                </a:solidFill>
                <a:latin typeface="Arial" panose="020B0604020202020204" pitchFamily="34" charset="0"/>
                <a:ea typeface="楷体" panose="02010609060101010101" pitchFamily="49" charset="-122"/>
                <a:cs typeface="Arial" panose="020B0604020202020204" pitchFamily="34" charset="0"/>
              </a:rPr>
              <a:t>(Cis)：</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天然橡胶</a:t>
            </a:r>
            <a:endPar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
        <p:nvSpPr>
          <p:cNvPr id="102403" name="Text Box 6"/>
          <p:cNvSpPr txBox="1">
            <a:spLocks noChangeArrowheads="1"/>
          </p:cNvSpPr>
          <p:nvPr/>
        </p:nvSpPr>
        <p:spPr bwMode="auto">
          <a:xfrm>
            <a:off x="5951539" y="6122988"/>
            <a:ext cx="28463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反式</a:t>
            </a:r>
            <a:r>
              <a:rPr lang="en-US" altLang="zh-CN" sz="2000" b="1">
                <a:solidFill>
                  <a:schemeClr val="tx1"/>
                </a:solidFill>
                <a:latin typeface="Arial" panose="020B0604020202020204" pitchFamily="34" charset="0"/>
                <a:ea typeface="楷体" panose="02010609060101010101" pitchFamily="49" charset="-122"/>
                <a:cs typeface="Arial" panose="020B0604020202020204" pitchFamily="34" charset="0"/>
              </a:rPr>
              <a:t>(Trans)：</a:t>
            </a:r>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古塔波胶</a:t>
            </a:r>
            <a:endParaRPr lang="zh-CN" altLang="en-US" sz="200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sp>
        <p:nvSpPr>
          <p:cNvPr id="102404" name="Rectangle 8"/>
          <p:cNvSpPr>
            <a:spLocks noChangeArrowheads="1"/>
          </p:cNvSpPr>
          <p:nvPr/>
        </p:nvSpPr>
        <p:spPr bwMode="auto">
          <a:xfrm>
            <a:off x="1992313" y="390525"/>
            <a:ext cx="16430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r>
              <a:rPr lang="zh-CN" altLang="en-US" sz="2000" b="1">
                <a:solidFill>
                  <a:schemeClr val="tx1"/>
                </a:solidFill>
                <a:latin typeface="Arial" panose="020B0604020202020204" pitchFamily="34" charset="0"/>
                <a:ea typeface="楷体" panose="02010609060101010101" pitchFamily="49" charset="-122"/>
                <a:cs typeface="Arial" panose="020B0604020202020204" pitchFamily="34" charset="0"/>
              </a:rPr>
              <a:t>1,3 异戊二烯</a:t>
            </a:r>
          </a:p>
        </p:txBody>
      </p:sp>
      <p:graphicFrame>
        <p:nvGraphicFramePr>
          <p:cNvPr id="102405" name="Object 9"/>
          <p:cNvGraphicFramePr>
            <a:graphicFrameLocks noChangeAspect="1"/>
          </p:cNvGraphicFramePr>
          <p:nvPr/>
        </p:nvGraphicFramePr>
        <p:xfrm>
          <a:off x="3046413" y="3860800"/>
          <a:ext cx="6673850" cy="2006600"/>
        </p:xfrm>
        <a:graphic>
          <a:graphicData uri="http://schemas.openxmlformats.org/presentationml/2006/ole">
            <mc:AlternateContent xmlns:mc="http://schemas.openxmlformats.org/markup-compatibility/2006">
              <mc:Choice xmlns:v="urn:schemas-microsoft-com:vml" Requires="v">
                <p:oleObj spid="_x0000_s22530" name="CS ChemDraw Drawing" r:id="rId4" imgW="2874443" imgH="956065" progId="ChemDraw.Document.6.0">
                  <p:embed/>
                </p:oleObj>
              </mc:Choice>
              <mc:Fallback>
                <p:oleObj name="CS ChemDraw Drawing" r:id="rId4" imgW="2874443" imgH="956065" progId="ChemDraw.Document.6.0">
                  <p:embed/>
                  <p:pic>
                    <p:nvPicPr>
                      <p:cNvPr id="102405" name="Object 9"/>
                      <p:cNvPicPr>
                        <a:picLocks noChangeAspect="1" noChangeArrowheads="1"/>
                      </p:cNvPicPr>
                      <p:nvPr/>
                    </p:nvPicPr>
                    <p:blipFill>
                      <a:blip r:embed="rId5">
                        <a:extLst>
                          <a:ext uri="{28A0092B-C50C-407E-A947-70E740481C1C}">
                            <a14:useLocalDpi xmlns:a14="http://schemas.microsoft.com/office/drawing/2010/main" val="0"/>
                          </a:ext>
                        </a:extLst>
                      </a:blip>
                      <a:srcRect l="-3757" t="-3766" r="-16281" b="-3766"/>
                      <a:stretch>
                        <a:fillRect/>
                      </a:stretch>
                    </p:blipFill>
                    <p:spPr bwMode="auto">
                      <a:xfrm>
                        <a:off x="3046413" y="3860800"/>
                        <a:ext cx="667385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06" name="Object 11"/>
          <p:cNvGraphicFramePr>
            <a:graphicFrameLocks noChangeAspect="1"/>
          </p:cNvGraphicFramePr>
          <p:nvPr/>
        </p:nvGraphicFramePr>
        <p:xfrm>
          <a:off x="2711451" y="849313"/>
          <a:ext cx="6302375" cy="2608262"/>
        </p:xfrm>
        <a:graphic>
          <a:graphicData uri="http://schemas.openxmlformats.org/presentationml/2006/ole">
            <mc:AlternateContent xmlns:mc="http://schemas.openxmlformats.org/markup-compatibility/2006">
              <mc:Choice xmlns:v="urn:schemas-microsoft-com:vml" Requires="v">
                <p:oleObj spid="_x0000_s22531" name="CS ChemDraw Drawing" r:id="rId6" imgW="2999073" imgH="1245492" progId="ChemDraw.Document.6.0">
                  <p:embed/>
                </p:oleObj>
              </mc:Choice>
              <mc:Fallback>
                <p:oleObj name="CS ChemDraw Drawing" r:id="rId6" imgW="2999073" imgH="1245492" progId="ChemDraw.Document.6.0">
                  <p:embed/>
                  <p:pic>
                    <p:nvPicPr>
                      <p:cNvPr id="102406" name="Object 11"/>
                      <p:cNvPicPr>
                        <a:picLocks noChangeAspect="1" noChangeArrowheads="1"/>
                      </p:cNvPicPr>
                      <p:nvPr/>
                    </p:nvPicPr>
                    <p:blipFill>
                      <a:blip r:embed="rId7">
                        <a:extLst>
                          <a:ext uri="{28A0092B-C50C-407E-A947-70E740481C1C}">
                            <a14:useLocalDpi xmlns:a14="http://schemas.microsoft.com/office/drawing/2010/main" val="0"/>
                          </a:ext>
                        </a:extLst>
                      </a:blip>
                      <a:srcRect l="-3601" t="-5782" r="-3601"/>
                      <a:stretch>
                        <a:fillRect/>
                      </a:stretch>
                    </p:blipFill>
                    <p:spPr bwMode="auto">
                      <a:xfrm>
                        <a:off x="2711451" y="849313"/>
                        <a:ext cx="6302375"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039433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8" descr="Fig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689" y="4798865"/>
            <a:ext cx="1793875"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Rectangle 3"/>
          <p:cNvSpPr>
            <a:spLocks noGrp="1"/>
          </p:cNvSpPr>
          <p:nvPr>
            <p:ph sz="quarter" idx="1"/>
          </p:nvPr>
        </p:nvSpPr>
        <p:spPr>
          <a:xfrm>
            <a:off x="1834952" y="1319064"/>
            <a:ext cx="8382000" cy="5638800"/>
          </a:xfrm>
        </p:spPr>
        <p:txBody>
          <a:bodyPr>
            <a:normAutofit lnSpcReduction="10000"/>
          </a:bodyPr>
          <a:lstStyle/>
          <a:p>
            <a:pPr eaLnBrk="1" hangingPunct="1">
              <a:buFontTx/>
              <a:buNone/>
            </a:pPr>
            <a:r>
              <a:rPr lang="en-US" altLang="zh-CN" b="1" dirty="0">
                <a:latin typeface="Arial" panose="020B0604020202020204" pitchFamily="34" charset="0"/>
                <a:ea typeface="楷体" panose="02010609060101010101" pitchFamily="49" charset="-122"/>
                <a:cs typeface="Arial" panose="020B0604020202020204" pitchFamily="34" charset="0"/>
              </a:rPr>
              <a:t>2.</a:t>
            </a:r>
            <a:r>
              <a:rPr lang="en-US" altLang="zh-CN" b="1" dirty="0">
                <a:solidFill>
                  <a:srgbClr val="990099"/>
                </a:solidFill>
                <a:latin typeface="Arial" panose="020B0604020202020204" pitchFamily="34" charset="0"/>
                <a:ea typeface="楷体" panose="02010609060101010101" pitchFamily="49" charset="-122"/>
                <a:cs typeface="Arial" panose="020B0604020202020204" pitchFamily="34" charset="0"/>
              </a:rPr>
              <a:t> </a:t>
            </a:r>
            <a:r>
              <a:rPr lang="zh-CN" altLang="en-US" b="1" dirty="0">
                <a:latin typeface="Arial" panose="020B0604020202020204" pitchFamily="34" charset="0"/>
                <a:ea typeface="楷体" panose="02010609060101010101" pitchFamily="49" charset="-122"/>
                <a:cs typeface="Arial" panose="020B0604020202020204" pitchFamily="34" charset="0"/>
              </a:rPr>
              <a:t>二级结构（</a:t>
            </a:r>
            <a:r>
              <a:rPr lang="zh-CN" altLang="en-US" dirty="0">
                <a:latin typeface="Arial" panose="020B0604020202020204" pitchFamily="34" charset="0"/>
                <a:ea typeface="楷体" panose="02010609060101010101" pitchFamily="49" charset="-122"/>
                <a:cs typeface="Arial" panose="020B0604020202020204" pitchFamily="34" charset="0"/>
              </a:rPr>
              <a:t>高分子的</a:t>
            </a:r>
            <a:r>
              <a:rPr lang="zh-CN" altLang="en-US" b="1" dirty="0">
                <a:latin typeface="Arial" panose="020B0604020202020204" pitchFamily="34" charset="0"/>
                <a:ea typeface="楷体" panose="02010609060101010101" pitchFamily="49" charset="-122"/>
                <a:cs typeface="Arial" panose="020B0604020202020204" pitchFamily="34" charset="0"/>
              </a:rPr>
              <a:t>构象 </a:t>
            </a:r>
            <a:r>
              <a:rPr lang="en-US" altLang="zh-CN" sz="1800" b="1" dirty="0">
                <a:latin typeface="Arial" panose="020B0604020202020204" pitchFamily="34" charset="0"/>
                <a:ea typeface="楷体" panose="02010609060101010101" pitchFamily="49" charset="-122"/>
                <a:cs typeface="Arial" panose="020B0604020202020204" pitchFamily="34" charset="0"/>
              </a:rPr>
              <a:t>conformation</a:t>
            </a:r>
            <a:r>
              <a:rPr lang="zh-CN" altLang="en-US" b="1" dirty="0">
                <a:latin typeface="Arial" panose="020B0604020202020204" pitchFamily="34" charset="0"/>
                <a:ea typeface="楷体" panose="02010609060101010101" pitchFamily="49" charset="-122"/>
                <a:cs typeface="Arial" panose="020B0604020202020204" pitchFamily="34" charset="0"/>
              </a:rPr>
              <a:t>） </a:t>
            </a:r>
            <a:r>
              <a:rPr lang="zh-CN" altLang="en-US" b="1" dirty="0">
                <a:solidFill>
                  <a:srgbClr val="FF0000"/>
                </a:solidFill>
                <a:latin typeface="Arial" panose="020B0604020202020204" pitchFamily="34" charset="0"/>
                <a:ea typeface="楷体" panose="02010609060101010101" pitchFamily="49" charset="-122"/>
                <a:cs typeface="Arial" panose="020B0604020202020204" pitchFamily="34" charset="0"/>
              </a:rPr>
              <a:t>远程结构</a:t>
            </a:r>
          </a:p>
          <a:p>
            <a:pPr eaLnBrk="1" hangingPunct="1">
              <a:spcBef>
                <a:spcPct val="50000"/>
              </a:spcBef>
              <a:buFontTx/>
              <a:buNone/>
            </a:pPr>
            <a:r>
              <a:rPr lang="zh-CN" altLang="en-US" sz="2000" b="1" dirty="0">
                <a:solidFill>
                  <a:srgbClr val="990099"/>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latin typeface="Arial" panose="020B0604020202020204" pitchFamily="34" charset="0"/>
                <a:ea typeface="楷体" panose="02010609060101010101" pitchFamily="49" charset="-122"/>
                <a:cs typeface="Arial" panose="020B0604020202020204" pitchFamily="34" charset="0"/>
              </a:rPr>
              <a:t>产生高分子构象的原因：主链上单键的内旋转</a:t>
            </a:r>
            <a:endParaRPr lang="zh-CN" altLang="en-US" b="1" dirty="0">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sz="1400" b="1"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r>
              <a:rPr lang="zh-CN" altLang="en-US" sz="2000" dirty="0">
                <a:latin typeface="Arial" panose="020B0604020202020204" pitchFamily="34" charset="0"/>
                <a:ea typeface="楷体" panose="02010609060101010101" pitchFamily="49" charset="-122"/>
                <a:cs typeface="Arial" panose="020B0604020202020204" pitchFamily="34" charset="0"/>
              </a:rPr>
              <a:t>一些高分子的构象举例：</a:t>
            </a: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spcBef>
                <a:spcPct val="50000"/>
              </a:spcBef>
              <a:buFontTx/>
              <a:buNone/>
            </a:pPr>
            <a:r>
              <a:rPr lang="zh-CN" altLang="en-US" sz="2000" b="1" dirty="0">
                <a:latin typeface="Arial" panose="020B0604020202020204" pitchFamily="34" charset="0"/>
                <a:ea typeface="楷体" panose="02010609060101010101" pitchFamily="49" charset="-122"/>
                <a:cs typeface="Arial" panose="020B0604020202020204" pitchFamily="34" charset="0"/>
              </a:rPr>
              <a:t>平面锯齿链构象</a:t>
            </a: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r>
              <a:rPr lang="zh-CN" altLang="en-US" sz="2000" b="1" dirty="0">
                <a:latin typeface="Arial" panose="020B0604020202020204" pitchFamily="34" charset="0"/>
                <a:ea typeface="楷体" panose="02010609060101010101" pitchFamily="49" charset="-122"/>
                <a:cs typeface="Arial" panose="020B0604020202020204" pitchFamily="34" charset="0"/>
              </a:rPr>
              <a:t>无规线团构象</a:t>
            </a: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r>
              <a:rPr lang="zh-CN" altLang="en-US" sz="2000" b="1" dirty="0">
                <a:latin typeface="Arial" panose="020B0604020202020204" pitchFamily="34" charset="0"/>
                <a:ea typeface="楷体" panose="02010609060101010101" pitchFamily="49" charset="-122"/>
                <a:cs typeface="Arial" panose="020B0604020202020204" pitchFamily="34" charset="0"/>
              </a:rPr>
              <a:t>螺旅链构象</a:t>
            </a: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eaLnBrk="1" hangingPunct="1">
              <a:buFontTx/>
              <a:buNone/>
            </a:pPr>
            <a:r>
              <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latin typeface="Arial" panose="020B0604020202020204" pitchFamily="34" charset="0"/>
                <a:ea typeface="楷体" panose="02010609060101010101" pitchFamily="49" charset="-122"/>
                <a:cs typeface="Arial" panose="020B0604020202020204" pitchFamily="34" charset="0"/>
              </a:rPr>
              <a:t>尼龙</a:t>
            </a:r>
            <a:r>
              <a:rPr lang="en-US" altLang="zh-CN" sz="2000" b="1" dirty="0">
                <a:latin typeface="Arial" panose="020B0604020202020204" pitchFamily="34" charset="0"/>
                <a:ea typeface="楷体" panose="02010609060101010101" pitchFamily="49" charset="-122"/>
                <a:cs typeface="Arial" panose="020B0604020202020204" pitchFamily="34" charset="0"/>
              </a:rPr>
              <a:t>-6</a:t>
            </a:r>
            <a:r>
              <a:rPr lang="zh-CN" altLang="en-US" sz="2000" b="1" dirty="0">
                <a:latin typeface="Arial" panose="020B0604020202020204" pitchFamily="34" charset="0"/>
                <a:ea typeface="楷体" panose="02010609060101010101" pitchFamily="49" charset="-122"/>
                <a:cs typeface="Arial" panose="020B0604020202020204" pitchFamily="34" charset="0"/>
              </a:rPr>
              <a:t>的构象</a:t>
            </a:r>
            <a:endParaRPr lang="zh-CN" altLang="en-US" sz="2000" dirty="0">
              <a:solidFill>
                <a:srgbClr val="990099"/>
              </a:solidFill>
              <a:latin typeface="Arial" panose="020B0604020202020204" pitchFamily="34" charset="0"/>
              <a:ea typeface="楷体" panose="02010609060101010101" pitchFamily="49" charset="-122"/>
              <a:cs typeface="Arial" panose="020B0604020202020204" pitchFamily="34" charset="0"/>
            </a:endParaRPr>
          </a:p>
        </p:txBody>
      </p:sp>
      <p:pic>
        <p:nvPicPr>
          <p:cNvPr id="1044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553" y="3071665"/>
            <a:ext cx="23145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514" y="2636912"/>
            <a:ext cx="311943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9465" y="3586015"/>
            <a:ext cx="1712912"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F891F792-69CD-4740-BA96-5C4CDEFD434A}"/>
              </a:ext>
            </a:extLst>
          </p:cNvPr>
          <p:cNvSpPr txBox="1">
            <a:spLocks noChangeArrowheads="1"/>
          </p:cNvSpPr>
          <p:nvPr/>
        </p:nvSpPr>
        <p:spPr>
          <a:xfrm>
            <a:off x="2063552" y="404664"/>
            <a:ext cx="7772400" cy="609600"/>
          </a:xfrm>
          <a:prstGeom prst="rect">
            <a:avLst/>
          </a:prstGeom>
        </p:spPr>
        <p:txBody>
          <a:bodyPr anchor="b">
            <a:normAutofit/>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eaLnBrk="1" fontAlgn="auto" hangingPunct="1">
              <a:spcAft>
                <a:spcPts val="0"/>
              </a:spcAft>
              <a:defRPr/>
            </a:pPr>
            <a:r>
              <a:rPr lang="zh-CN" altLang="en-US" sz="2800" b="1">
                <a:solidFill>
                  <a:srgbClr val="FF0000"/>
                </a:solidFill>
                <a:latin typeface="黑体" panose="02010609060101010101" pitchFamily="49" charset="-122"/>
                <a:ea typeface="黑体" panose="02010609060101010101" pitchFamily="49" charset="-122"/>
              </a:rPr>
              <a:t>六、高分子的三级结构</a:t>
            </a:r>
            <a:endParaRPr lang="zh-CN" altLang="en-US" sz="28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78958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a:extLst>
              <a:ext uri="{FF2B5EF4-FFF2-40B4-BE49-F238E27FC236}">
                <a16:creationId xmlns:a16="http://schemas.microsoft.com/office/drawing/2014/main" id="{F3329339-9962-4E7C-94A5-7911BF288AF9}"/>
              </a:ext>
            </a:extLst>
          </p:cNvPr>
          <p:cNvSpPr>
            <a:spLocks noGrp="1" noChangeArrowheads="1"/>
          </p:cNvSpPr>
          <p:nvPr>
            <p:ph sz="quarter" idx="1"/>
          </p:nvPr>
        </p:nvSpPr>
        <p:spPr>
          <a:xfrm>
            <a:off x="2208213" y="1268413"/>
            <a:ext cx="7772400" cy="3384550"/>
          </a:xfrm>
        </p:spPr>
        <p:txBody>
          <a:bodyPr>
            <a:normAutofit fontScale="77500" lnSpcReduction="20000"/>
          </a:bodyPr>
          <a:lstStyle/>
          <a:p>
            <a:pPr eaLnBrk="1" hangingPunct="1">
              <a:buFontTx/>
              <a:buNone/>
              <a:defRPr/>
            </a:pPr>
            <a:r>
              <a:rPr lang="zh-CN" altLang="en-US" b="1" dirty="0">
                <a:latin typeface="Arial" panose="020B0604020202020204" pitchFamily="34" charset="0"/>
                <a:ea typeface="楷体" panose="02010609060101010101" pitchFamily="49" charset="-122"/>
                <a:cs typeface="Arial" panose="020B0604020202020204" pitchFamily="34" charset="0"/>
              </a:rPr>
              <a:t>链结构的多分散性：</a:t>
            </a:r>
          </a:p>
          <a:p>
            <a:pPr eaLnBrk="1" hangingPunct="1">
              <a:lnSpc>
                <a:spcPct val="135000"/>
              </a:lnSpc>
              <a:buFontTx/>
              <a:buBlip>
                <a:blip r:embed="rId3"/>
              </a:buBlip>
              <a:defRPr/>
            </a:pPr>
            <a:r>
              <a:rPr lang="zh-CN" altLang="en-US" b="1" dirty="0">
                <a:latin typeface="Arial" panose="020B0604020202020204" pitchFamily="34" charset="0"/>
                <a:ea typeface="楷体" panose="02010609060101010101" pitchFamily="49" charset="-122"/>
                <a:cs typeface="Arial" panose="020B0604020202020204" pitchFamily="34" charset="0"/>
              </a:rPr>
              <a:t>共聚物的组成分布（链之间组成的差别）</a:t>
            </a:r>
          </a:p>
          <a:p>
            <a:pPr eaLnBrk="1" hangingPunct="1">
              <a:lnSpc>
                <a:spcPct val="135000"/>
              </a:lnSpc>
              <a:buFontTx/>
              <a:buBlip>
                <a:blip r:embed="rId3"/>
              </a:buBlip>
              <a:defRPr/>
            </a:pPr>
            <a:r>
              <a:rPr lang="zh-CN" altLang="en-US" b="1" dirty="0">
                <a:latin typeface="Arial" panose="020B0604020202020204" pitchFamily="34" charset="0"/>
                <a:ea typeface="楷体" panose="02010609060101010101" pitchFamily="49" charset="-122"/>
                <a:cs typeface="Arial" panose="020B0604020202020204" pitchFamily="34" charset="0"/>
              </a:rPr>
              <a:t>立构规整度分布（链之间立体异构的差别）</a:t>
            </a:r>
          </a:p>
          <a:p>
            <a:pPr eaLnBrk="1" hangingPunct="1">
              <a:lnSpc>
                <a:spcPct val="135000"/>
              </a:lnSpc>
              <a:buFontTx/>
              <a:buBlip>
                <a:blip r:embed="rId3"/>
              </a:buBlip>
              <a:defRPr/>
            </a:pPr>
            <a:r>
              <a:rPr lang="zh-CN" altLang="en-US" b="1" dirty="0">
                <a:latin typeface="Arial" panose="020B0604020202020204" pitchFamily="34" charset="0"/>
                <a:ea typeface="楷体" panose="02010609060101010101" pitchFamily="49" charset="-122"/>
                <a:cs typeface="Arial" panose="020B0604020202020204" pitchFamily="34" charset="0"/>
              </a:rPr>
              <a:t>其它链结构的分子间分布</a:t>
            </a:r>
          </a:p>
          <a:p>
            <a:pPr marL="0" indent="0">
              <a:lnSpc>
                <a:spcPct val="135000"/>
              </a:lnSpc>
              <a:buNone/>
              <a:defRPr/>
            </a:pPr>
            <a:r>
              <a:rPr lang="zh-CN" altLang="en-US" sz="2400" b="1" dirty="0">
                <a:solidFill>
                  <a:srgbClr val="000099"/>
                </a:solidFill>
                <a:latin typeface="Arial" panose="020B0604020202020204" pitchFamily="34" charset="0"/>
                <a:ea typeface="楷体" panose="02010609060101010101" pitchFamily="49" charset="-122"/>
                <a:cs typeface="Arial" panose="020B0604020202020204" pitchFamily="34" charset="0"/>
              </a:rPr>
              <a:t>链</a:t>
            </a:r>
            <a:r>
              <a:rPr lang="zh-CN" altLang="en-US" b="1" dirty="0">
                <a:solidFill>
                  <a:srgbClr val="000099"/>
                </a:solidFill>
                <a:latin typeface="Arial" panose="020B0604020202020204" pitchFamily="34" charset="0"/>
                <a:ea typeface="楷体" panose="02010609060101010101" pitchFamily="49" charset="-122"/>
                <a:cs typeface="Arial" panose="020B0604020202020204" pitchFamily="34" charset="0"/>
              </a:rPr>
              <a:t>结构的分子间分布对高分子材料性能的影响程度不亚于分子量分布</a:t>
            </a:r>
            <a:endParaRPr lang="en-US" altLang="zh-CN" b="1" dirty="0">
              <a:solidFill>
                <a:srgbClr val="000099"/>
              </a:solidFill>
              <a:latin typeface="Arial" panose="020B0604020202020204" pitchFamily="34" charset="0"/>
              <a:ea typeface="楷体" panose="02010609060101010101" pitchFamily="49" charset="-122"/>
              <a:cs typeface="Arial" panose="020B0604020202020204" pitchFamily="34" charset="0"/>
            </a:endParaRPr>
          </a:p>
          <a:p>
            <a:pPr marL="0" indent="0">
              <a:lnSpc>
                <a:spcPct val="135000"/>
              </a:lnSpc>
              <a:spcBef>
                <a:spcPts val="1200"/>
              </a:spcBef>
              <a:buNone/>
              <a:defRPr/>
            </a:pPr>
            <a:r>
              <a:rPr lang="zh-CN" altLang="en-US" b="1" dirty="0">
                <a:solidFill>
                  <a:srgbClr val="990099"/>
                </a:solidFill>
              </a:rPr>
              <a:t>       </a:t>
            </a:r>
          </a:p>
        </p:txBody>
      </p:sp>
      <p:sp>
        <p:nvSpPr>
          <p:cNvPr id="105475"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A58C23C5-043C-4332-BD5C-0F249A80C276}" type="slidenum">
              <a:rPr lang="en-US" altLang="zh-CN" sz="1400">
                <a:solidFill>
                  <a:srgbClr val="FFFFFF"/>
                </a:solidFill>
                <a:latin typeface="Times New Roman" panose="02020603050405020304" pitchFamily="18" charset="0"/>
              </a:rPr>
              <a:pPr>
                <a:spcBef>
                  <a:spcPct val="0"/>
                </a:spcBef>
                <a:buClrTx/>
                <a:buSzTx/>
                <a:buFontTx/>
                <a:buNone/>
              </a:pPr>
              <a:t>83</a:t>
            </a:fld>
            <a:endParaRPr lang="en-US" altLang="zh-CN" sz="1400">
              <a:solidFill>
                <a:srgbClr val="FFFFFF"/>
              </a:solidFill>
              <a:latin typeface="Times New Roman" panose="02020603050405020304" pitchFamily="18" charset="0"/>
            </a:endParaRPr>
          </a:p>
        </p:txBody>
      </p:sp>
      <p:sp>
        <p:nvSpPr>
          <p:cNvPr id="5" name="圆角矩形 4">
            <a:extLst>
              <a:ext uri="{FF2B5EF4-FFF2-40B4-BE49-F238E27FC236}">
                <a16:creationId xmlns:a16="http://schemas.microsoft.com/office/drawing/2014/main" id="{4D0134C4-3872-4353-8FC7-8920BC119082}"/>
              </a:ext>
            </a:extLst>
          </p:cNvPr>
          <p:cNvSpPr/>
          <p:nvPr/>
        </p:nvSpPr>
        <p:spPr>
          <a:xfrm>
            <a:off x="2422526" y="4797426"/>
            <a:ext cx="7343775" cy="13684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sz="2400" b="1" dirty="0">
                <a:solidFill>
                  <a:schemeClr val="bg1"/>
                </a:solidFill>
              </a:rPr>
              <a:t>       </a:t>
            </a:r>
            <a:r>
              <a:rPr lang="zh-CN" altLang="en-US" sz="2400" b="1" dirty="0">
                <a:solidFill>
                  <a:srgbClr val="FF0000"/>
                </a:solidFill>
                <a:latin typeface="楷体" panose="02010609060101010101" pitchFamily="49" charset="-122"/>
                <a:ea typeface="楷体" panose="02010609060101010101" pitchFamily="49" charset="-122"/>
              </a:rPr>
              <a:t>链结构（微观结构）对聚合物的亚微观和宏观结构及性能有决定性的影响，是影响高分子材料性能及应用领域的根本性因素。</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8" name="Rectangle 2">
            <a:extLst>
              <a:ext uri="{FF2B5EF4-FFF2-40B4-BE49-F238E27FC236}">
                <a16:creationId xmlns:a16="http://schemas.microsoft.com/office/drawing/2014/main" id="{7B61653E-54E1-4C8E-9083-655A68337594}"/>
              </a:ext>
            </a:extLst>
          </p:cNvPr>
          <p:cNvSpPr txBox="1">
            <a:spLocks noChangeArrowheads="1"/>
          </p:cNvSpPr>
          <p:nvPr/>
        </p:nvSpPr>
        <p:spPr>
          <a:xfrm>
            <a:off x="1847528" y="586582"/>
            <a:ext cx="7772400" cy="609600"/>
          </a:xfrm>
          <a:prstGeom prst="rect">
            <a:avLst/>
          </a:prstGeom>
        </p:spPr>
        <p:txBody>
          <a:bodyPr anchor="b">
            <a:normAutofit/>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eaLnBrk="1" fontAlgn="auto" hangingPunct="1">
              <a:spcAft>
                <a:spcPts val="0"/>
              </a:spcAft>
              <a:defRPr/>
            </a:pPr>
            <a:r>
              <a:rPr lang="zh-CN" altLang="en-US" sz="2800" b="1" dirty="0">
                <a:solidFill>
                  <a:srgbClr val="FF0000"/>
                </a:solidFill>
                <a:latin typeface="黑体" panose="02010609060101010101" pitchFamily="49" charset="-122"/>
                <a:ea typeface="黑体" panose="02010609060101010101" pitchFamily="49" charset="-122"/>
              </a:rPr>
              <a:t>六、高分子的三级结构</a:t>
            </a:r>
          </a:p>
        </p:txBody>
      </p:sp>
    </p:spTree>
    <p:extLst>
      <p:ext uri="{BB962C8B-B14F-4D97-AF65-F5344CB8AC3E}">
        <p14:creationId xmlns:p14="http://schemas.microsoft.com/office/powerpoint/2010/main" val="38625390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3"/>
          <p:cNvGraphicFramePr>
            <a:graphicFrameLocks noChangeAspect="1"/>
          </p:cNvGraphicFramePr>
          <p:nvPr/>
        </p:nvGraphicFramePr>
        <p:xfrm>
          <a:off x="1919289" y="404813"/>
          <a:ext cx="8162925" cy="5905500"/>
        </p:xfrm>
        <a:graphic>
          <a:graphicData uri="http://schemas.openxmlformats.org/presentationml/2006/ole">
            <mc:AlternateContent xmlns:mc="http://schemas.openxmlformats.org/markup-compatibility/2006">
              <mc:Choice xmlns:v="urn:schemas-microsoft-com:vml" Requires="v">
                <p:oleObj spid="_x0000_s23554" name="位图图像" r:id="rId3" imgW="4847619" imgH="3580952" progId="Paint.Picture">
                  <p:embed/>
                </p:oleObj>
              </mc:Choice>
              <mc:Fallback>
                <p:oleObj name="位图图像" r:id="rId3" imgW="4847619" imgH="3580952" progId="Paint.Picture">
                  <p:embed/>
                  <p:pic>
                    <p:nvPicPr>
                      <p:cNvPr id="10752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9" y="404813"/>
                        <a:ext cx="8162925" cy="5905500"/>
                      </a:xfrm>
                      <a:prstGeom prst="rect">
                        <a:avLst/>
                      </a:prstGeom>
                      <a:noFill/>
                      <a:ln w="9525">
                        <a:solidFill>
                          <a:srgbClr val="D9D9D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23" name="Line 5"/>
          <p:cNvSpPr>
            <a:spLocks noChangeShapeType="1"/>
          </p:cNvSpPr>
          <p:nvPr/>
        </p:nvSpPr>
        <p:spPr bwMode="auto">
          <a:xfrm>
            <a:off x="3538538" y="4149725"/>
            <a:ext cx="6013450" cy="0"/>
          </a:xfrm>
          <a:prstGeom prst="line">
            <a:avLst/>
          </a:prstGeom>
          <a:noFill/>
          <a:ln w="19050">
            <a:solidFill>
              <a:srgbClr val="F60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24" name="Text Box 6"/>
          <p:cNvSpPr txBox="1">
            <a:spLocks noChangeArrowheads="1"/>
          </p:cNvSpPr>
          <p:nvPr/>
        </p:nvSpPr>
        <p:spPr bwMode="auto">
          <a:xfrm>
            <a:off x="8256588" y="1373188"/>
            <a:ext cx="122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spcBef>
                <a:spcPct val="50000"/>
              </a:spcBef>
            </a:pPr>
            <a:r>
              <a:rPr lang="zh-CN" altLang="en-US" sz="2000" b="1">
                <a:solidFill>
                  <a:srgbClr val="C00000"/>
                </a:solidFill>
                <a:latin typeface="楷体" panose="02010609060101010101" pitchFamily="49" charset="-122"/>
                <a:ea typeface="楷体" panose="02010609060101010101" pitchFamily="49" charset="-122"/>
              </a:rPr>
              <a:t>微观结构</a:t>
            </a:r>
          </a:p>
        </p:txBody>
      </p:sp>
      <p:sp>
        <p:nvSpPr>
          <p:cNvPr id="107525" name="矩形 1"/>
          <p:cNvSpPr>
            <a:spLocks noChangeArrowheads="1"/>
          </p:cNvSpPr>
          <p:nvPr/>
        </p:nvSpPr>
        <p:spPr bwMode="auto">
          <a:xfrm>
            <a:off x="1919288" y="404814"/>
            <a:ext cx="2709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r>
              <a:rPr lang="zh-CN" altLang="en-US" sz="2800" b="1">
                <a:solidFill>
                  <a:srgbClr val="A50021"/>
                </a:solidFill>
                <a:latin typeface="黑体" panose="02010609060101010101" pitchFamily="49" charset="-122"/>
                <a:ea typeface="黑体" panose="02010609060101010101" pitchFamily="49" charset="-122"/>
              </a:rPr>
              <a:t>多层次结构特点</a:t>
            </a:r>
            <a:endParaRPr lang="zh-CN" altLang="en-US" sz="28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6420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p:cNvSpPr>
          <p:nvPr>
            <p:ph sz="quarter" idx="1"/>
          </p:nvPr>
        </p:nvSpPr>
        <p:spPr>
          <a:xfrm>
            <a:off x="1981200" y="762000"/>
            <a:ext cx="8458200" cy="5486400"/>
          </a:xfrm>
        </p:spPr>
        <p:txBody>
          <a:bodyPr/>
          <a:lstStyle/>
          <a:p>
            <a:pPr eaLnBrk="1" hangingPunct="1">
              <a:buFontTx/>
              <a:buNone/>
            </a:pPr>
            <a:r>
              <a:rPr lang="en-US" altLang="zh-CN" b="1" dirty="0">
                <a:latin typeface="Arial" panose="020B0604020202020204" pitchFamily="34" charset="0"/>
                <a:ea typeface="黑体" panose="02010609060101010101" pitchFamily="49" charset="-122"/>
                <a:cs typeface="Arial" panose="020B0604020202020204" pitchFamily="34" charset="0"/>
              </a:rPr>
              <a:t>3.</a:t>
            </a:r>
            <a:r>
              <a:rPr lang="en-US" altLang="zh-CN" b="1" dirty="0">
                <a:solidFill>
                  <a:srgbClr val="990099"/>
                </a:solidFill>
                <a:latin typeface="Arial" panose="020B0604020202020204" pitchFamily="34" charset="0"/>
                <a:ea typeface="黑体" panose="02010609060101010101" pitchFamily="49" charset="-122"/>
                <a:cs typeface="Arial" panose="020B0604020202020204" pitchFamily="34" charset="0"/>
              </a:rPr>
              <a:t> </a:t>
            </a:r>
            <a:r>
              <a:rPr lang="zh-CN" altLang="en-US" b="1" dirty="0">
                <a:latin typeface="Arial" panose="020B0604020202020204" pitchFamily="34" charset="0"/>
                <a:ea typeface="黑体" panose="02010609060101010101" pitchFamily="49" charset="-122"/>
                <a:cs typeface="Arial" panose="020B0604020202020204" pitchFamily="34" charset="0"/>
              </a:rPr>
              <a:t>三级结构</a:t>
            </a:r>
            <a:r>
              <a:rPr lang="zh-CN" altLang="en-US" b="1" dirty="0">
                <a:solidFill>
                  <a:srgbClr val="990099"/>
                </a:solidFill>
                <a:latin typeface="Arial" panose="020B0604020202020204" pitchFamily="34" charset="0"/>
                <a:ea typeface="黑体" panose="02010609060101010101" pitchFamily="49" charset="-122"/>
                <a:cs typeface="Arial" panose="020B0604020202020204" pitchFamily="34" charset="0"/>
              </a:rPr>
              <a:t>   </a:t>
            </a:r>
            <a:r>
              <a:rPr lang="zh-CN" altLang="en-US" b="1" dirty="0">
                <a:solidFill>
                  <a:srgbClr val="FF0000"/>
                </a:solidFill>
                <a:latin typeface="Arial" panose="020B0604020202020204" pitchFamily="34" charset="0"/>
                <a:ea typeface="黑体" panose="02010609060101010101" pitchFamily="49" charset="-122"/>
                <a:cs typeface="Arial" panose="020B0604020202020204" pitchFamily="34" charset="0"/>
              </a:rPr>
              <a:t>（聚集态结构）          </a:t>
            </a:r>
            <a:r>
              <a:rPr lang="zh-CN" altLang="en-US" dirty="0">
                <a:solidFill>
                  <a:srgbClr val="FF0000"/>
                </a:solidFill>
                <a:latin typeface="Arial" panose="020B0604020202020204" pitchFamily="34" charset="0"/>
                <a:ea typeface="黑体" panose="02010609060101010101" pitchFamily="49" charset="-122"/>
                <a:cs typeface="Arial" panose="020B0604020202020204" pitchFamily="34" charset="0"/>
              </a:rPr>
              <a:t>亚微观结构</a:t>
            </a:r>
          </a:p>
          <a:p>
            <a:pPr eaLnBrk="1" hangingPunct="1">
              <a:buFontTx/>
              <a:buNone/>
            </a:pPr>
            <a:r>
              <a:rPr lang="zh-CN" altLang="en-US" sz="2000" b="1" dirty="0">
                <a:solidFill>
                  <a:srgbClr val="990099"/>
                </a:solidFill>
                <a:latin typeface="Arial" panose="020B0604020202020204" pitchFamily="34" charset="0"/>
                <a:ea typeface="黑体" panose="02010609060101010101" pitchFamily="49" charset="-122"/>
                <a:cs typeface="Arial" panose="020B0604020202020204" pitchFamily="34" charset="0"/>
              </a:rPr>
              <a:t>       </a:t>
            </a:r>
            <a:r>
              <a:rPr lang="zh-CN" altLang="en-US" sz="2000" b="1" dirty="0">
                <a:solidFill>
                  <a:srgbClr val="FF0000"/>
                </a:solidFill>
                <a:latin typeface="Arial" panose="020B0604020202020204" pitchFamily="34" charset="0"/>
                <a:ea typeface="黑体" panose="02010609060101010101" pitchFamily="49" charset="-122"/>
                <a:cs typeface="Arial" panose="020B0604020202020204" pitchFamily="34" charset="0"/>
              </a:rPr>
              <a:t>许多高分子链聚集在一起的状态为聚集态结构</a:t>
            </a:r>
          </a:p>
          <a:p>
            <a:pPr eaLnBrk="1" hangingPunct="1">
              <a:buFontTx/>
              <a:buNone/>
            </a:pPr>
            <a:r>
              <a:rPr lang="zh-CN" altLang="en-US" sz="2000" b="1" dirty="0">
                <a:solidFill>
                  <a:schemeClr val="tx2"/>
                </a:solidFill>
                <a:latin typeface="Arial" panose="020B0604020202020204" pitchFamily="34" charset="0"/>
                <a:ea typeface="黑体" panose="02010609060101010101" pitchFamily="49" charset="-122"/>
                <a:cs typeface="Arial" panose="020B0604020202020204" pitchFamily="34" charset="0"/>
              </a:rPr>
              <a:t>主要类型有：</a:t>
            </a:r>
            <a:endParaRPr lang="zh-CN" altLang="en-US" sz="2000" b="1" dirty="0">
              <a:solidFill>
                <a:srgbClr val="990099"/>
              </a:solidFill>
              <a:latin typeface="Arial" panose="020B0604020202020204" pitchFamily="34" charset="0"/>
              <a:ea typeface="黑体" panose="02010609060101010101" pitchFamily="49" charset="-122"/>
              <a:cs typeface="Arial" panose="020B0604020202020204" pitchFamily="34" charset="0"/>
            </a:endParaRPr>
          </a:p>
          <a:p>
            <a:pPr eaLnBrk="1" hangingPunct="1">
              <a:buFontTx/>
              <a:buNone/>
            </a:pPr>
            <a:r>
              <a:rPr lang="zh-CN" altLang="en-US" sz="2000" b="1" dirty="0">
                <a:solidFill>
                  <a:srgbClr val="FF0000"/>
                </a:solidFill>
                <a:latin typeface="Arial" panose="020B0604020202020204" pitchFamily="34" charset="0"/>
                <a:ea typeface="黑体" panose="02010609060101010101" pitchFamily="49" charset="-122"/>
                <a:cs typeface="Arial" panose="020B0604020202020204" pitchFamily="34" charset="0"/>
              </a:rPr>
              <a:t>无定形 </a:t>
            </a:r>
            <a:r>
              <a:rPr lang="zh-CN" altLang="en-US" sz="2000" b="1" dirty="0">
                <a:latin typeface="Arial" panose="020B0604020202020204" pitchFamily="34" charset="0"/>
                <a:ea typeface="黑体" panose="02010609060101010101" pitchFamily="49" charset="-122"/>
                <a:cs typeface="Arial" panose="020B0604020202020204" pitchFamily="34" charset="0"/>
              </a:rPr>
              <a:t>（线团微胞结构，穿插交缠结构等）</a:t>
            </a:r>
          </a:p>
          <a:p>
            <a:pPr eaLnBrk="1" hangingPunct="1">
              <a:buFontTx/>
              <a:buNone/>
            </a:pPr>
            <a:r>
              <a:rPr lang="zh-CN" altLang="en-US" sz="2000" b="1" dirty="0">
                <a:solidFill>
                  <a:srgbClr val="FF0000"/>
                </a:solidFill>
                <a:latin typeface="Arial" panose="020B0604020202020204" pitchFamily="34" charset="0"/>
                <a:ea typeface="黑体" panose="02010609060101010101" pitchFamily="49" charset="-122"/>
                <a:cs typeface="Arial" panose="020B0604020202020204" pitchFamily="34" charset="0"/>
              </a:rPr>
              <a:t>结晶态、半结晶态 </a:t>
            </a:r>
            <a:r>
              <a:rPr lang="zh-CN" altLang="en-US" sz="2000" b="1" dirty="0">
                <a:latin typeface="Arial" panose="020B0604020202020204" pitchFamily="34" charset="0"/>
                <a:ea typeface="黑体" panose="02010609060101010101" pitchFamily="49" charset="-122"/>
                <a:cs typeface="Arial" panose="020B0604020202020204" pitchFamily="34" charset="0"/>
              </a:rPr>
              <a:t>（缨状微束结构，折叠链结晶，球晶，串晶结构，等）</a:t>
            </a:r>
            <a:r>
              <a:rPr lang="zh-CN" altLang="en-US" sz="2000" b="1" dirty="0">
                <a:solidFill>
                  <a:srgbClr val="990099"/>
                </a:solidFill>
                <a:latin typeface="Arial" panose="020B0604020202020204" pitchFamily="34" charset="0"/>
                <a:ea typeface="黑体" panose="02010609060101010101" pitchFamily="49" charset="-122"/>
                <a:cs typeface="Arial" panose="020B0604020202020204" pitchFamily="34" charset="0"/>
              </a:rPr>
              <a:t> </a:t>
            </a:r>
          </a:p>
          <a:p>
            <a:pPr eaLnBrk="1" hangingPunct="1">
              <a:buFontTx/>
              <a:buNone/>
            </a:pPr>
            <a:endParaRPr lang="zh-CN" altLang="en-US" sz="2000" b="1" dirty="0">
              <a:solidFill>
                <a:srgbClr val="990099"/>
              </a:solidFill>
              <a:ea typeface="黑体" panose="02010609060101010101" pitchFamily="49" charset="-122"/>
              <a:cs typeface="Arial" panose="020B0604020202020204" pitchFamily="34" charset="0"/>
            </a:endParaRPr>
          </a:p>
          <a:p>
            <a:pPr eaLnBrk="1" hangingPunct="1">
              <a:buFontTx/>
              <a:buNone/>
            </a:pPr>
            <a:endParaRPr lang="en-US" altLang="zh-CN" b="1" i="1" dirty="0">
              <a:ea typeface="黑体" panose="02010609060101010101" pitchFamily="49" charset="-122"/>
              <a:cs typeface="Arial" panose="020B0604020202020204" pitchFamily="34" charset="0"/>
            </a:endParaRPr>
          </a:p>
        </p:txBody>
      </p:sp>
      <p:pic>
        <p:nvPicPr>
          <p:cNvPr id="108547" name="Picture 4" descr="condensed-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3116264"/>
            <a:ext cx="5864225"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AE8A5502-595E-4078-B9EA-7E9F469939D4}" type="slidenum">
              <a:rPr lang="en-US" altLang="zh-CN" sz="1400">
                <a:solidFill>
                  <a:srgbClr val="FFFFFF"/>
                </a:solidFill>
                <a:latin typeface="Times New Roman" panose="02020603050405020304" pitchFamily="18" charset="0"/>
              </a:rPr>
              <a:pPr>
                <a:spcBef>
                  <a:spcPct val="0"/>
                </a:spcBef>
                <a:buClrTx/>
                <a:buSzTx/>
                <a:buFontTx/>
                <a:buNone/>
              </a:pPr>
              <a:t>85</a:t>
            </a:fld>
            <a:endParaRPr lang="en-US" altLang="zh-CN" sz="1400">
              <a:solidFill>
                <a:srgbClr val="FFFFFF"/>
              </a:solidFill>
              <a:latin typeface="Times New Roman" panose="02020603050405020304" pitchFamily="18" charset="0"/>
            </a:endParaRPr>
          </a:p>
        </p:txBody>
      </p:sp>
      <p:sp>
        <p:nvSpPr>
          <p:cNvPr id="8" name="Rectangle 2">
            <a:extLst>
              <a:ext uri="{FF2B5EF4-FFF2-40B4-BE49-F238E27FC236}">
                <a16:creationId xmlns:a16="http://schemas.microsoft.com/office/drawing/2014/main" id="{5826CD22-2DA2-44CC-A80B-9E1F3648BA16}"/>
              </a:ext>
            </a:extLst>
          </p:cNvPr>
          <p:cNvSpPr txBox="1">
            <a:spLocks noChangeArrowheads="1"/>
          </p:cNvSpPr>
          <p:nvPr/>
        </p:nvSpPr>
        <p:spPr>
          <a:xfrm>
            <a:off x="2133600" y="0"/>
            <a:ext cx="7772400" cy="609600"/>
          </a:xfrm>
          <a:prstGeom prst="rect">
            <a:avLst/>
          </a:prstGeom>
        </p:spPr>
        <p:txBody>
          <a:bodyPr anchor="b">
            <a:normAutofit/>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eaLnBrk="1" fontAlgn="auto" hangingPunct="1">
              <a:spcAft>
                <a:spcPts val="0"/>
              </a:spcAft>
              <a:defRPr/>
            </a:pPr>
            <a:r>
              <a:rPr lang="zh-CN" altLang="en-US" sz="2800" b="1">
                <a:solidFill>
                  <a:srgbClr val="FF0000"/>
                </a:solidFill>
                <a:latin typeface="黑体" panose="02010609060101010101" pitchFamily="49" charset="-122"/>
                <a:ea typeface="黑体" panose="02010609060101010101" pitchFamily="49" charset="-122"/>
              </a:rPr>
              <a:t>六、高分子的三级结构</a:t>
            </a:r>
            <a:endParaRPr lang="zh-CN" altLang="en-US" sz="28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64807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p:cNvSpPr>
          <p:nvPr>
            <p:ph sz="quarter" idx="1"/>
          </p:nvPr>
        </p:nvSpPr>
        <p:spPr>
          <a:xfrm>
            <a:off x="2209800" y="1066800"/>
            <a:ext cx="7772400" cy="5029200"/>
          </a:xfrm>
        </p:spPr>
        <p:txBody>
          <a:bodyPr/>
          <a:lstStyle/>
          <a:p>
            <a:pPr eaLnBrk="1" hangingPunct="1">
              <a:buFontTx/>
              <a:buNone/>
            </a:pPr>
            <a:r>
              <a:rPr lang="zh-CN" altLang="en-US" sz="2000" b="1">
                <a:solidFill>
                  <a:srgbClr val="FF0000"/>
                </a:solidFill>
                <a:latin typeface="黑体" panose="02010609060101010101" pitchFamily="49" charset="-122"/>
                <a:ea typeface="黑体" panose="02010609060101010101" pitchFamily="49" charset="-122"/>
              </a:rPr>
              <a:t>液晶态</a:t>
            </a:r>
            <a:endParaRPr lang="zh-CN" altLang="en-US" sz="2000">
              <a:solidFill>
                <a:srgbClr val="FF0000"/>
              </a:solidFill>
              <a:latin typeface="黑体" panose="02010609060101010101" pitchFamily="49" charset="-122"/>
              <a:ea typeface="黑体" panose="02010609060101010101" pitchFamily="49" charset="-122"/>
            </a:endParaRPr>
          </a:p>
          <a:p>
            <a:pPr eaLnBrk="1" hangingPunct="1">
              <a:buFontTx/>
              <a:buNone/>
            </a:pPr>
            <a:endParaRPr lang="zh-CN" altLang="en-US" sz="2000"/>
          </a:p>
          <a:p>
            <a:pPr eaLnBrk="1" hangingPunct="1">
              <a:buFontTx/>
              <a:buNone/>
            </a:pPr>
            <a:endParaRPr lang="zh-CN" altLang="en-US" sz="2000"/>
          </a:p>
          <a:p>
            <a:pPr eaLnBrk="1" hangingPunct="1">
              <a:buFontTx/>
              <a:buNone/>
            </a:pPr>
            <a:endParaRPr lang="zh-CN" altLang="en-US" sz="2000"/>
          </a:p>
          <a:p>
            <a:pPr eaLnBrk="1" hangingPunct="1">
              <a:buFontTx/>
              <a:buNone/>
            </a:pPr>
            <a:endParaRPr lang="zh-CN" altLang="en-US" sz="2000"/>
          </a:p>
          <a:p>
            <a:pPr eaLnBrk="1" hangingPunct="1">
              <a:buFontTx/>
              <a:buNone/>
            </a:pPr>
            <a:endParaRPr lang="zh-CN" altLang="en-US" sz="2000"/>
          </a:p>
          <a:p>
            <a:pPr eaLnBrk="1" hangingPunct="1">
              <a:buFontTx/>
              <a:buNone/>
            </a:pPr>
            <a:endParaRPr lang="zh-CN" altLang="en-US" sz="2000"/>
          </a:p>
          <a:p>
            <a:pPr eaLnBrk="1" hangingPunct="1">
              <a:buFontTx/>
              <a:buNone/>
            </a:pPr>
            <a:endParaRPr lang="zh-CN" altLang="en-US" sz="2000"/>
          </a:p>
          <a:p>
            <a:pPr eaLnBrk="1" hangingPunct="1">
              <a:buFontTx/>
              <a:buNone/>
            </a:pPr>
            <a:r>
              <a:rPr lang="zh-CN" altLang="en-US" sz="2000" b="1">
                <a:solidFill>
                  <a:srgbClr val="FF0000"/>
                </a:solidFill>
                <a:latin typeface="黑体" panose="02010609060101010101" pitchFamily="49" charset="-122"/>
                <a:ea typeface="黑体" panose="02010609060101010101" pitchFamily="49" charset="-122"/>
              </a:rPr>
              <a:t>取向态</a:t>
            </a:r>
            <a:endParaRPr lang="zh-CN" altLang="en-US" sz="2000">
              <a:solidFill>
                <a:srgbClr val="FF0000"/>
              </a:solidFill>
              <a:latin typeface="黑体" panose="02010609060101010101" pitchFamily="49" charset="-122"/>
              <a:ea typeface="黑体" panose="02010609060101010101" pitchFamily="49" charset="-122"/>
            </a:endParaRPr>
          </a:p>
        </p:txBody>
      </p:sp>
      <p:pic>
        <p:nvPicPr>
          <p:cNvPr id="109571" name="Picture 4" descr="liq-cry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219200"/>
            <a:ext cx="50292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5" descr="oriant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873500"/>
            <a:ext cx="3048000"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灯片编号占位符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2929EF4A-6476-4653-B307-D86858D619BE}" type="slidenum">
              <a:rPr lang="en-US" altLang="zh-CN" sz="1400">
                <a:solidFill>
                  <a:srgbClr val="FFFFFF"/>
                </a:solidFill>
                <a:latin typeface="Times New Roman" panose="02020603050405020304" pitchFamily="18" charset="0"/>
              </a:rPr>
              <a:pPr>
                <a:spcBef>
                  <a:spcPct val="0"/>
                </a:spcBef>
                <a:buClrTx/>
                <a:buSzTx/>
                <a:buFontTx/>
                <a:buNone/>
              </a:pPr>
              <a:t>86</a:t>
            </a:fld>
            <a:endParaRPr lang="en-US" altLang="zh-CN" sz="1400">
              <a:solidFill>
                <a:srgbClr val="FFFFFF"/>
              </a:solidFill>
              <a:latin typeface="Times New Roman" panose="02020603050405020304" pitchFamily="18" charset="0"/>
            </a:endParaRPr>
          </a:p>
        </p:txBody>
      </p:sp>
      <p:sp>
        <p:nvSpPr>
          <p:cNvPr id="9" name="Rectangle 2">
            <a:extLst>
              <a:ext uri="{FF2B5EF4-FFF2-40B4-BE49-F238E27FC236}">
                <a16:creationId xmlns:a16="http://schemas.microsoft.com/office/drawing/2014/main" id="{C1CBE5E3-EF2B-407B-982F-C2BB7A89ACC6}"/>
              </a:ext>
            </a:extLst>
          </p:cNvPr>
          <p:cNvSpPr txBox="1">
            <a:spLocks noChangeArrowheads="1"/>
          </p:cNvSpPr>
          <p:nvPr/>
        </p:nvSpPr>
        <p:spPr>
          <a:xfrm>
            <a:off x="1881188" y="76200"/>
            <a:ext cx="7772400" cy="609600"/>
          </a:xfrm>
          <a:prstGeom prst="rect">
            <a:avLst/>
          </a:prstGeom>
        </p:spPr>
        <p:txBody>
          <a:bodyPr anchor="b">
            <a:normAutofit/>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eaLnBrk="1" fontAlgn="auto" hangingPunct="1">
              <a:spcAft>
                <a:spcPts val="0"/>
              </a:spcAft>
              <a:defRPr/>
            </a:pPr>
            <a:r>
              <a:rPr lang="zh-CN" altLang="en-US" sz="2800" b="1" dirty="0">
                <a:solidFill>
                  <a:srgbClr val="FF0000"/>
                </a:solidFill>
                <a:latin typeface="黑体" panose="02010609060101010101" pitchFamily="49" charset="-122"/>
                <a:ea typeface="黑体" panose="02010609060101010101" pitchFamily="49" charset="-122"/>
              </a:rPr>
              <a:t>六、高分子的三级结构</a:t>
            </a:r>
          </a:p>
        </p:txBody>
      </p:sp>
    </p:spTree>
    <p:extLst>
      <p:ext uri="{BB962C8B-B14F-4D97-AF65-F5344CB8AC3E}">
        <p14:creationId xmlns:p14="http://schemas.microsoft.com/office/powerpoint/2010/main" val="35763947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p:cNvSpPr>
          <p:nvPr>
            <p:ph sz="quarter" idx="1"/>
          </p:nvPr>
        </p:nvSpPr>
        <p:spPr>
          <a:xfrm>
            <a:off x="2209800" y="1066800"/>
            <a:ext cx="7772400" cy="5029200"/>
          </a:xfrm>
        </p:spPr>
        <p:txBody>
          <a:bodyPr/>
          <a:lstStyle/>
          <a:p>
            <a:pPr eaLnBrk="1" hangingPunct="1">
              <a:buFontTx/>
              <a:buNone/>
            </a:pPr>
            <a:r>
              <a:rPr lang="zh-CN" altLang="en-US" sz="2000" b="1">
                <a:solidFill>
                  <a:srgbClr val="FF0000"/>
                </a:solidFill>
                <a:latin typeface="黑体" panose="02010609060101010101" pitchFamily="49" charset="-122"/>
                <a:ea typeface="黑体" panose="02010609060101010101" pitchFamily="49" charset="-122"/>
              </a:rPr>
              <a:t>多相结构</a:t>
            </a:r>
            <a:endParaRPr lang="zh-CN" altLang="en-US">
              <a:solidFill>
                <a:srgbClr val="FF0000"/>
              </a:solidFill>
              <a:latin typeface="黑体" panose="02010609060101010101" pitchFamily="49" charset="-122"/>
              <a:ea typeface="黑体" panose="02010609060101010101" pitchFamily="49" charset="-122"/>
            </a:endParaRPr>
          </a:p>
        </p:txBody>
      </p:sp>
      <p:pic>
        <p:nvPicPr>
          <p:cNvPr id="110595" name="Picture 4" descr="blend-morp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1295401"/>
            <a:ext cx="57912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Picture 5" descr="PS-b-P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1" y="3124200"/>
            <a:ext cx="1895475"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Picture 6" descr="PS-b-PB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124200"/>
            <a:ext cx="29718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8" name="Text Box 7"/>
          <p:cNvSpPr txBox="1">
            <a:spLocks noChangeArrowheads="1"/>
          </p:cNvSpPr>
          <p:nvPr/>
        </p:nvSpPr>
        <p:spPr bwMode="auto">
          <a:xfrm>
            <a:off x="3359150" y="5734051"/>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spcBef>
                <a:spcPct val="0"/>
              </a:spcBef>
              <a:buClrTx/>
              <a:buSzTx/>
              <a:buFontTx/>
              <a:buNone/>
            </a:pPr>
            <a:r>
              <a:rPr lang="en-US" altLang="en-US" sz="1800">
                <a:latin typeface="Times New Roman" panose="02020603050405020304" pitchFamily="18" charset="0"/>
              </a:rPr>
              <a:t>PS-</a:t>
            </a:r>
            <a:r>
              <a:rPr lang="en-US" altLang="en-US" sz="1800" i="1">
                <a:latin typeface="Times New Roman" panose="02020603050405020304" pitchFamily="18" charset="0"/>
              </a:rPr>
              <a:t>b</a:t>
            </a:r>
            <a:r>
              <a:rPr lang="en-US" altLang="en-US" sz="1800">
                <a:latin typeface="Times New Roman" panose="02020603050405020304" pitchFamily="18" charset="0"/>
              </a:rPr>
              <a:t>-PIp</a:t>
            </a:r>
            <a:endParaRPr lang="en-US" altLang="zh-CN" i="1">
              <a:latin typeface="Times New Roman" panose="02020603050405020304" pitchFamily="18" charset="0"/>
            </a:endParaRPr>
          </a:p>
        </p:txBody>
      </p:sp>
      <p:sp>
        <p:nvSpPr>
          <p:cNvPr id="110599" name="Text Box 8"/>
          <p:cNvSpPr txBox="1">
            <a:spLocks noChangeArrowheads="1"/>
          </p:cNvSpPr>
          <p:nvPr/>
        </p:nvSpPr>
        <p:spPr bwMode="auto">
          <a:xfrm>
            <a:off x="6808565" y="5683528"/>
            <a:ext cx="16546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spcBef>
                <a:spcPct val="0"/>
              </a:spcBef>
              <a:buClrTx/>
              <a:buSzTx/>
              <a:buFontTx/>
              <a:buNone/>
            </a:pPr>
            <a:r>
              <a:rPr lang="en-US" altLang="zh-CN" sz="1800">
                <a:latin typeface="Times New Roman" panose="02020603050405020304" pitchFamily="18" charset="0"/>
              </a:rPr>
              <a:t>(PS-</a:t>
            </a:r>
            <a:r>
              <a:rPr lang="en-US" altLang="zh-CN" sz="1800" i="1">
                <a:latin typeface="Times New Roman" panose="02020603050405020304" pitchFamily="18" charset="0"/>
              </a:rPr>
              <a:t>b</a:t>
            </a:r>
            <a:r>
              <a:rPr lang="en-US" altLang="zh-CN" sz="1800">
                <a:latin typeface="Times New Roman" panose="02020603050405020304" pitchFamily="18" charset="0"/>
              </a:rPr>
              <a:t>-PnBA)</a:t>
            </a:r>
            <a:r>
              <a:rPr lang="en-US" altLang="zh-CN" sz="1400" baseline="-14000">
                <a:latin typeface="Times New Roman" panose="02020603050405020304" pitchFamily="18" charset="0"/>
              </a:rPr>
              <a:t>n</a:t>
            </a:r>
            <a:r>
              <a:rPr lang="en-US" altLang="zh-CN" sz="1800">
                <a:latin typeface="Times New Roman" panose="02020603050405020304" pitchFamily="18" charset="0"/>
              </a:rPr>
              <a:t>X</a:t>
            </a:r>
            <a:endParaRPr lang="en-US" altLang="zh-CN" i="1">
              <a:latin typeface="Times New Roman" panose="02020603050405020304" pitchFamily="18" charset="0"/>
            </a:endParaRPr>
          </a:p>
        </p:txBody>
      </p:sp>
      <p:sp>
        <p:nvSpPr>
          <p:cNvPr id="110600" name="灯片编号占位符 8"/>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5E1FCCD5-C13A-4968-9F5C-3D94BE1ACEEC}" type="slidenum">
              <a:rPr lang="en-US" altLang="zh-CN" sz="1400">
                <a:solidFill>
                  <a:srgbClr val="FFFFFF"/>
                </a:solidFill>
                <a:latin typeface="Times New Roman" panose="02020603050405020304" pitchFamily="18" charset="0"/>
              </a:rPr>
              <a:pPr>
                <a:spcBef>
                  <a:spcPct val="0"/>
                </a:spcBef>
                <a:buClrTx/>
                <a:buSzTx/>
                <a:buFontTx/>
                <a:buNone/>
              </a:pPr>
              <a:t>87</a:t>
            </a:fld>
            <a:endParaRPr lang="en-US" altLang="zh-CN" sz="1400">
              <a:solidFill>
                <a:srgbClr val="FFFFFF"/>
              </a:solidFill>
              <a:latin typeface="Times New Roman" panose="02020603050405020304" pitchFamily="18" charset="0"/>
            </a:endParaRPr>
          </a:p>
        </p:txBody>
      </p:sp>
      <p:sp>
        <p:nvSpPr>
          <p:cNvPr id="12" name="Rectangle 2">
            <a:extLst>
              <a:ext uri="{FF2B5EF4-FFF2-40B4-BE49-F238E27FC236}">
                <a16:creationId xmlns:a16="http://schemas.microsoft.com/office/drawing/2014/main" id="{3F9F72A6-6D29-489C-B33E-EA1CC4028D2A}"/>
              </a:ext>
            </a:extLst>
          </p:cNvPr>
          <p:cNvSpPr txBox="1">
            <a:spLocks noChangeArrowheads="1"/>
          </p:cNvSpPr>
          <p:nvPr/>
        </p:nvSpPr>
        <p:spPr>
          <a:xfrm>
            <a:off x="2133600" y="0"/>
            <a:ext cx="7772400" cy="609600"/>
          </a:xfrm>
          <a:prstGeom prst="rect">
            <a:avLst/>
          </a:prstGeom>
        </p:spPr>
        <p:txBody>
          <a:bodyPr anchor="b">
            <a:normAutofit/>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eaLnBrk="1" fontAlgn="auto" hangingPunct="1">
              <a:spcAft>
                <a:spcPts val="0"/>
              </a:spcAft>
              <a:defRPr/>
            </a:pPr>
            <a:r>
              <a:rPr lang="zh-CN" altLang="en-US" sz="2800" b="1">
                <a:solidFill>
                  <a:srgbClr val="FF0000"/>
                </a:solidFill>
                <a:latin typeface="黑体" panose="02010609060101010101" pitchFamily="49" charset="-122"/>
                <a:ea typeface="黑体" panose="02010609060101010101" pitchFamily="49" charset="-122"/>
              </a:rPr>
              <a:t>六、高分子的三级结构</a:t>
            </a:r>
            <a:endParaRPr lang="zh-CN" altLang="en-US" sz="28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89794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a:extLst>
              <a:ext uri="{FF2B5EF4-FFF2-40B4-BE49-F238E27FC236}">
                <a16:creationId xmlns:a16="http://schemas.microsoft.com/office/drawing/2014/main" id="{5D9369F2-A1A1-47D6-B496-3528F6266B4F}"/>
              </a:ext>
            </a:extLst>
          </p:cNvPr>
          <p:cNvSpPr txBox="1">
            <a:spLocks noChangeArrowheads="1"/>
          </p:cNvSpPr>
          <p:nvPr/>
        </p:nvSpPr>
        <p:spPr bwMode="auto">
          <a:xfrm>
            <a:off x="2063750" y="1412876"/>
            <a:ext cx="7696200" cy="42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900" indent="-342900">
              <a:lnSpc>
                <a:spcPct val="125000"/>
              </a:lnSpc>
              <a:spcBef>
                <a:spcPct val="50000"/>
              </a:spcBef>
              <a:buClr>
                <a:srgbClr val="A50021"/>
              </a:buClr>
              <a:buSzPct val="80000"/>
              <a:buFont typeface="Wingdings" panose="05000000000000000000" pitchFamily="2" charset="2"/>
              <a:buChar char="p"/>
              <a:defRPr/>
            </a:pPr>
            <a:r>
              <a:rPr lang="zh-CN" altLang="en-US" b="1" dirty="0">
                <a:latin typeface="+mj-ea"/>
                <a:ea typeface="+mj-ea"/>
              </a:rPr>
              <a:t>  高分子可以结晶，但不能达到</a:t>
            </a:r>
            <a:r>
              <a:rPr lang="zh-CN" altLang="en-US" dirty="0">
                <a:latin typeface="+mj-ea"/>
                <a:ea typeface="+mj-ea"/>
              </a:rPr>
              <a:t>100</a:t>
            </a:r>
            <a:r>
              <a:rPr lang="zh-CN" altLang="en-US" b="1" dirty="0">
                <a:latin typeface="+mj-ea"/>
                <a:ea typeface="+mj-ea"/>
              </a:rPr>
              <a:t>％，即结晶高分子多处于</a:t>
            </a:r>
            <a:r>
              <a:rPr lang="zh-CN" altLang="en-US" b="1" dirty="0">
                <a:solidFill>
                  <a:srgbClr val="A50021"/>
                </a:solidFill>
                <a:latin typeface="+mj-ea"/>
                <a:ea typeface="+mj-ea"/>
              </a:rPr>
              <a:t>晶态</a:t>
            </a:r>
            <a:r>
              <a:rPr lang="zh-CN" altLang="en-US" b="1" dirty="0">
                <a:latin typeface="+mj-ea"/>
                <a:ea typeface="+mj-ea"/>
              </a:rPr>
              <a:t>和</a:t>
            </a:r>
            <a:r>
              <a:rPr lang="zh-CN" altLang="en-US" b="1" dirty="0">
                <a:solidFill>
                  <a:srgbClr val="A50021"/>
                </a:solidFill>
                <a:latin typeface="+mj-ea"/>
                <a:ea typeface="+mj-ea"/>
              </a:rPr>
              <a:t>非晶态</a:t>
            </a:r>
            <a:r>
              <a:rPr lang="zh-CN" altLang="en-US" b="1" dirty="0">
                <a:latin typeface="+mj-ea"/>
                <a:ea typeface="+mj-ea"/>
              </a:rPr>
              <a:t>两相共存状态。</a:t>
            </a:r>
          </a:p>
          <a:p>
            <a:pPr marL="342900" indent="-342900">
              <a:lnSpc>
                <a:spcPct val="125000"/>
              </a:lnSpc>
              <a:spcBef>
                <a:spcPct val="50000"/>
              </a:spcBef>
              <a:buClr>
                <a:srgbClr val="A50021"/>
              </a:buClr>
              <a:buSzPct val="80000"/>
              <a:buFont typeface="Wingdings" panose="05000000000000000000" pitchFamily="2" charset="2"/>
              <a:buChar char="p"/>
              <a:defRPr/>
            </a:pPr>
            <a:r>
              <a:rPr lang="zh-CN" altLang="en-US" b="1" dirty="0">
                <a:latin typeface="+mj-ea"/>
                <a:ea typeface="+mj-ea"/>
              </a:rPr>
              <a:t>  高分子结晶能力与内因（大分子结构规整性、分子柔性和分子间力）和外因（取向、温度等）有关。</a:t>
            </a:r>
          </a:p>
          <a:p>
            <a:pPr marL="342900" indent="-342900">
              <a:lnSpc>
                <a:spcPct val="125000"/>
              </a:lnSpc>
              <a:spcBef>
                <a:spcPct val="50000"/>
              </a:spcBef>
              <a:buClr>
                <a:srgbClr val="A50021"/>
              </a:buClr>
              <a:buSzPct val="80000"/>
              <a:buFont typeface="Wingdings" panose="05000000000000000000" pitchFamily="2" charset="2"/>
              <a:buChar char="p"/>
              <a:defRPr/>
            </a:pPr>
            <a:r>
              <a:rPr lang="zh-CN" altLang="en-US" b="1" dirty="0">
                <a:latin typeface="+mj-ea"/>
                <a:ea typeface="+mj-ea"/>
              </a:rPr>
              <a:t>  熔融温度或称</a:t>
            </a:r>
            <a:r>
              <a:rPr lang="zh-CN" altLang="en-US" b="1" dirty="0">
                <a:solidFill>
                  <a:srgbClr val="990000"/>
                </a:solidFill>
                <a:latin typeface="+mj-ea"/>
                <a:ea typeface="+mj-ea"/>
              </a:rPr>
              <a:t>熔点（</a:t>
            </a:r>
            <a:r>
              <a:rPr lang="en-US" altLang="zh-CN" dirty="0">
                <a:solidFill>
                  <a:srgbClr val="990000"/>
                </a:solidFill>
                <a:latin typeface="+mj-ea"/>
                <a:ea typeface="+mj-ea"/>
              </a:rPr>
              <a:t>T</a:t>
            </a:r>
            <a:r>
              <a:rPr lang="en-US" altLang="zh-CN" baseline="-25000" dirty="0">
                <a:solidFill>
                  <a:srgbClr val="990000"/>
                </a:solidFill>
                <a:latin typeface="+mj-ea"/>
                <a:ea typeface="+mj-ea"/>
              </a:rPr>
              <a:t>m</a:t>
            </a:r>
            <a:r>
              <a:rPr lang="en-US" altLang="zh-CN" b="1" dirty="0">
                <a:solidFill>
                  <a:srgbClr val="990000"/>
                </a:solidFill>
                <a:latin typeface="+mj-ea"/>
                <a:ea typeface="+mj-ea"/>
              </a:rPr>
              <a:t>）</a:t>
            </a:r>
            <a:r>
              <a:rPr lang="zh-CN" altLang="zh-CN" b="1" dirty="0">
                <a:solidFill>
                  <a:srgbClr val="990000"/>
                </a:solidFill>
                <a:latin typeface="+mj-ea"/>
                <a:ea typeface="+mj-ea"/>
              </a:rPr>
              <a:t>是结晶高分子的热转变温度</a:t>
            </a:r>
            <a:r>
              <a:rPr lang="zh-CN" altLang="zh-CN" b="1" dirty="0">
                <a:latin typeface="+mj-ea"/>
                <a:ea typeface="+mj-ea"/>
              </a:rPr>
              <a:t>。由于高分子结晶存在缺陷，并有分子量分布等原因，结晶高分子的熔点通常有一范围。</a:t>
            </a:r>
          </a:p>
          <a:p>
            <a:pPr marL="342900" indent="-342900">
              <a:lnSpc>
                <a:spcPct val="125000"/>
              </a:lnSpc>
              <a:spcBef>
                <a:spcPct val="50000"/>
              </a:spcBef>
              <a:buClr>
                <a:srgbClr val="800000"/>
              </a:buClr>
              <a:buSzPct val="80000"/>
              <a:buFont typeface="Wingdings" panose="05000000000000000000" pitchFamily="2" charset="2"/>
              <a:buChar char="p"/>
              <a:defRPr/>
            </a:pPr>
            <a:r>
              <a:rPr lang="zh-CN" altLang="en-US" b="1" dirty="0">
                <a:solidFill>
                  <a:srgbClr val="A50021"/>
                </a:solidFill>
                <a:latin typeface="+mj-ea"/>
                <a:ea typeface="+mj-ea"/>
              </a:rPr>
              <a:t>液晶态：</a:t>
            </a:r>
            <a:r>
              <a:rPr lang="zh-CN" altLang="en-US" b="1" dirty="0">
                <a:latin typeface="+mj-ea"/>
                <a:ea typeface="+mj-ea"/>
              </a:rPr>
              <a:t>兼有晶体和液体性质的过渡态</a:t>
            </a:r>
          </a:p>
        </p:txBody>
      </p:sp>
      <p:sp>
        <p:nvSpPr>
          <p:cNvPr id="111619" name="矩形 1"/>
          <p:cNvSpPr>
            <a:spLocks noChangeArrowheads="1"/>
          </p:cNvSpPr>
          <p:nvPr/>
        </p:nvSpPr>
        <p:spPr bwMode="auto">
          <a:xfrm>
            <a:off x="1847851" y="260351"/>
            <a:ext cx="487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r>
              <a:rPr lang="zh-CN" altLang="en-US" sz="2800" b="1">
                <a:solidFill>
                  <a:srgbClr val="FF0000"/>
                </a:solidFill>
                <a:latin typeface="Arial" panose="020B0604020202020204" pitchFamily="34" charset="0"/>
                <a:ea typeface="黑体" panose="02010609060101010101" pitchFamily="49" charset="-122"/>
                <a:cs typeface="Arial" panose="020B0604020202020204" pitchFamily="34" charset="0"/>
              </a:rPr>
              <a:t>高分子因聚集态而产生的性能</a:t>
            </a:r>
            <a:endParaRPr lang="zh-CN" altLang="en-US" sz="2800">
              <a:ea typeface="黑体" panose="02010609060101010101" pitchFamily="49" charset="-122"/>
              <a:cs typeface="Arial" panose="020B0604020202020204" pitchFamily="34" charset="0"/>
            </a:endParaRPr>
          </a:p>
        </p:txBody>
      </p:sp>
      <p:sp>
        <p:nvSpPr>
          <p:cNvPr id="111620" name="矩形 2"/>
          <p:cNvSpPr>
            <a:spLocks noChangeArrowheads="1"/>
          </p:cNvSpPr>
          <p:nvPr/>
        </p:nvSpPr>
        <p:spPr bwMode="auto">
          <a:xfrm>
            <a:off x="7270751" y="569913"/>
            <a:ext cx="17510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r>
              <a:rPr lang="en-US" altLang="zh-CN" i="1">
                <a:solidFill>
                  <a:srgbClr val="990000"/>
                </a:solidFill>
                <a:ea typeface="楷体_GB2312" pitchFamily="49" charset="-122"/>
              </a:rPr>
              <a:t>T</a:t>
            </a:r>
            <a:r>
              <a:rPr lang="en-US" altLang="zh-CN" baseline="-25000">
                <a:solidFill>
                  <a:srgbClr val="990000"/>
                </a:solidFill>
                <a:ea typeface="楷体_GB2312" pitchFamily="49" charset="-122"/>
              </a:rPr>
              <a:t>m</a:t>
            </a:r>
            <a:r>
              <a:rPr lang="en-US" altLang="zh-CN">
                <a:solidFill>
                  <a:srgbClr val="990000"/>
                </a:solidFill>
                <a:ea typeface="楷体_GB2312" pitchFamily="49" charset="-122"/>
              </a:rPr>
              <a:t> </a:t>
            </a:r>
            <a:r>
              <a:rPr lang="zh-CN" altLang="en-US">
                <a:solidFill>
                  <a:srgbClr val="990000"/>
                </a:solidFill>
                <a:ea typeface="楷体_GB2312" pitchFamily="49" charset="-122"/>
              </a:rPr>
              <a:t>和 </a:t>
            </a:r>
            <a:r>
              <a:rPr lang="en-US" altLang="zh-CN" i="1">
                <a:solidFill>
                  <a:srgbClr val="990000"/>
                </a:solidFill>
                <a:ea typeface="楷体_GB2312" pitchFamily="49" charset="-122"/>
              </a:rPr>
              <a:t>T</a:t>
            </a:r>
            <a:r>
              <a:rPr lang="en-US" altLang="zh-CN" baseline="-25000">
                <a:solidFill>
                  <a:srgbClr val="990000"/>
                </a:solidFill>
                <a:ea typeface="楷体_GB2312" pitchFamily="49" charset="-122"/>
              </a:rPr>
              <a:t>c</a:t>
            </a:r>
            <a:endParaRPr lang="zh-CN" altLang="en-US" baseline="-25000"/>
          </a:p>
        </p:txBody>
      </p:sp>
    </p:spTree>
    <p:extLst>
      <p:ext uri="{BB962C8B-B14F-4D97-AF65-F5344CB8AC3E}">
        <p14:creationId xmlns:p14="http://schemas.microsoft.com/office/powerpoint/2010/main" val="2473386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16"/>
          <p:cNvGrpSpPr>
            <a:grpSpLocks/>
          </p:cNvGrpSpPr>
          <p:nvPr/>
        </p:nvGrpSpPr>
        <p:grpSpPr bwMode="auto">
          <a:xfrm>
            <a:off x="7008592" y="1149351"/>
            <a:ext cx="2918047" cy="2811463"/>
            <a:chOff x="3859" y="1392"/>
            <a:chExt cx="1613" cy="1546"/>
          </a:xfrm>
        </p:grpSpPr>
        <p:sp>
          <p:nvSpPr>
            <p:cNvPr id="112647" name="Rectangle 3"/>
            <p:cNvSpPr>
              <a:spLocks noChangeArrowheads="1"/>
            </p:cNvSpPr>
            <p:nvPr/>
          </p:nvSpPr>
          <p:spPr bwMode="auto">
            <a:xfrm>
              <a:off x="4128" y="1392"/>
              <a:ext cx="1344" cy="124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400">
                <a:solidFill>
                  <a:schemeClr val="tx1"/>
                </a:solidFill>
              </a:endParaRPr>
            </a:p>
          </p:txBody>
        </p:sp>
        <p:sp>
          <p:nvSpPr>
            <p:cNvPr id="112648" name="Line 4"/>
            <p:cNvSpPr>
              <a:spLocks noChangeShapeType="1"/>
            </p:cNvSpPr>
            <p:nvPr/>
          </p:nvSpPr>
          <p:spPr bwMode="auto">
            <a:xfrm>
              <a:off x="5040" y="2016"/>
              <a:ext cx="0" cy="624"/>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9" name="Text Box 5"/>
            <p:cNvSpPr txBox="1">
              <a:spLocks noChangeArrowheads="1"/>
            </p:cNvSpPr>
            <p:nvPr/>
          </p:nvSpPr>
          <p:spPr bwMode="auto">
            <a:xfrm>
              <a:off x="4636" y="2719"/>
              <a:ext cx="454"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solidFill>
                    <a:schemeClr val="tx1"/>
                  </a:solidFill>
                  <a:ea typeface="楷体_GB2312" pitchFamily="49" charset="-122"/>
                </a:rPr>
                <a:t> </a:t>
              </a:r>
              <a:r>
                <a:rPr lang="zh-CN" altLang="en-US" sz="2000" b="1">
                  <a:solidFill>
                    <a:schemeClr val="tx1"/>
                  </a:solidFill>
                  <a:ea typeface="楷体_GB2312" pitchFamily="49" charset="-122"/>
                </a:rPr>
                <a:t>温 度</a:t>
              </a:r>
              <a:endParaRPr lang="zh-CN" altLang="en-US" sz="2400" b="1">
                <a:solidFill>
                  <a:schemeClr val="tx1"/>
                </a:solidFill>
              </a:endParaRPr>
            </a:p>
          </p:txBody>
        </p:sp>
        <p:sp>
          <p:nvSpPr>
            <p:cNvPr id="112650" name="Text Box 6"/>
            <p:cNvSpPr txBox="1">
              <a:spLocks noChangeArrowheads="1"/>
            </p:cNvSpPr>
            <p:nvPr/>
          </p:nvSpPr>
          <p:spPr bwMode="auto">
            <a:xfrm>
              <a:off x="3859" y="1705"/>
              <a:ext cx="27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solidFill>
                    <a:schemeClr val="tx1"/>
                  </a:solidFill>
                  <a:ea typeface="楷体_GB2312" pitchFamily="49" charset="-122"/>
                </a:rPr>
                <a:t> </a:t>
              </a:r>
              <a:r>
                <a:rPr lang="zh-CN" altLang="en-US" sz="2000" b="1">
                  <a:solidFill>
                    <a:schemeClr val="tx1"/>
                  </a:solidFill>
                  <a:ea typeface="楷体_GB2312" pitchFamily="49" charset="-122"/>
                </a:rPr>
                <a:t>比 容</a:t>
              </a:r>
              <a:endParaRPr lang="zh-CN" altLang="en-US" sz="2000" b="1">
                <a:solidFill>
                  <a:schemeClr val="tx1"/>
                </a:solidFill>
              </a:endParaRPr>
            </a:p>
          </p:txBody>
        </p:sp>
        <p:sp>
          <p:nvSpPr>
            <p:cNvPr id="112651" name="Freeform 7"/>
            <p:cNvSpPr>
              <a:spLocks/>
            </p:cNvSpPr>
            <p:nvPr/>
          </p:nvSpPr>
          <p:spPr bwMode="auto">
            <a:xfrm>
              <a:off x="4128" y="1536"/>
              <a:ext cx="1104" cy="1104"/>
            </a:xfrm>
            <a:custGeom>
              <a:avLst/>
              <a:gdLst>
                <a:gd name="T0" fmla="*/ 0 w 1104"/>
                <a:gd name="T1" fmla="*/ 1104 h 1104"/>
                <a:gd name="T2" fmla="*/ 816 w 1104"/>
                <a:gd name="T3" fmla="*/ 576 h 1104"/>
                <a:gd name="T4" fmla="*/ 1104 w 1104"/>
                <a:gd name="T5" fmla="*/ 0 h 1104"/>
                <a:gd name="T6" fmla="*/ 0 60000 65536"/>
                <a:gd name="T7" fmla="*/ 0 60000 65536"/>
                <a:gd name="T8" fmla="*/ 0 60000 65536"/>
              </a:gdLst>
              <a:ahLst/>
              <a:cxnLst>
                <a:cxn ang="T6">
                  <a:pos x="T0" y="T1"/>
                </a:cxn>
                <a:cxn ang="T7">
                  <a:pos x="T2" y="T3"/>
                </a:cxn>
                <a:cxn ang="T8">
                  <a:pos x="T4" y="T5"/>
                </a:cxn>
              </a:cxnLst>
              <a:rect l="0" t="0" r="r" b="b"/>
              <a:pathLst>
                <a:path w="1104" h="1104">
                  <a:moveTo>
                    <a:pt x="0" y="1104"/>
                  </a:moveTo>
                  <a:cubicBezTo>
                    <a:pt x="316" y="932"/>
                    <a:pt x="632" y="760"/>
                    <a:pt x="816" y="576"/>
                  </a:cubicBezTo>
                  <a:cubicBezTo>
                    <a:pt x="1000" y="392"/>
                    <a:pt x="1056" y="96"/>
                    <a:pt x="1104"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52" name="Text Box 9"/>
            <p:cNvSpPr txBox="1">
              <a:spLocks noChangeArrowheads="1"/>
            </p:cNvSpPr>
            <p:nvPr/>
          </p:nvSpPr>
          <p:spPr bwMode="auto">
            <a:xfrm>
              <a:off x="5081" y="2371"/>
              <a:ext cx="2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chemeClr val="tx1"/>
                  </a:solidFill>
                </a:rPr>
                <a:t>T</a:t>
              </a:r>
              <a:r>
                <a:rPr lang="en-US" altLang="zh-CN" sz="2800" baseline="-25000">
                  <a:solidFill>
                    <a:schemeClr val="tx1"/>
                  </a:solidFill>
                </a:rPr>
                <a:t>g</a:t>
              </a:r>
            </a:p>
          </p:txBody>
        </p:sp>
      </p:grpSp>
      <p:sp>
        <p:nvSpPr>
          <p:cNvPr id="112643" name="Text Box 10"/>
          <p:cNvSpPr txBox="1">
            <a:spLocks noChangeArrowheads="1"/>
          </p:cNvSpPr>
          <p:nvPr/>
        </p:nvSpPr>
        <p:spPr bwMode="auto">
          <a:xfrm>
            <a:off x="6946901" y="3992563"/>
            <a:ext cx="35290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a:solidFill>
                  <a:schemeClr val="tx1"/>
                </a:solidFill>
                <a:latin typeface="楷体" panose="02010609060101010101" pitchFamily="49" charset="-122"/>
                <a:ea typeface="楷体" panose="02010609060101010101" pitchFamily="49" charset="-122"/>
              </a:rPr>
              <a:t>非晶态高分子的温度-比容曲线</a:t>
            </a:r>
            <a:endParaRPr lang="zh-CN" altLang="en-US" sz="1800">
              <a:solidFill>
                <a:schemeClr val="tx1"/>
              </a:solidFill>
              <a:latin typeface="楷体" panose="02010609060101010101" pitchFamily="49" charset="-122"/>
              <a:ea typeface="楷体" panose="02010609060101010101" pitchFamily="49" charset="-122"/>
            </a:endParaRPr>
          </a:p>
        </p:txBody>
      </p:sp>
      <p:sp>
        <p:nvSpPr>
          <p:cNvPr id="73733" name="Text Box 11">
            <a:extLst>
              <a:ext uri="{FF2B5EF4-FFF2-40B4-BE49-F238E27FC236}">
                <a16:creationId xmlns:a16="http://schemas.microsoft.com/office/drawing/2014/main" id="{B77FD81A-21AF-411D-BF52-C56F7BDC2837}"/>
              </a:ext>
            </a:extLst>
          </p:cNvPr>
          <p:cNvSpPr txBox="1">
            <a:spLocks noChangeArrowheads="1"/>
          </p:cNvSpPr>
          <p:nvPr/>
        </p:nvSpPr>
        <p:spPr bwMode="auto">
          <a:xfrm>
            <a:off x="2133601" y="533400"/>
            <a:ext cx="4970463"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rgbClr val="800000"/>
              </a:buClr>
              <a:buSzPct val="80000"/>
              <a:buFont typeface="Monotype Sorts"/>
              <a:buNone/>
              <a:defRPr/>
            </a:pPr>
            <a:r>
              <a:rPr lang="zh-CN" altLang="en-US" b="1" dirty="0">
                <a:solidFill>
                  <a:srgbClr val="A50021"/>
                </a:solidFill>
                <a:latin typeface="华文楷体" panose="02010600040101010101" pitchFamily="2" charset="-122"/>
                <a:ea typeface="华文楷体" panose="02010600040101010101" pitchFamily="2" charset="-122"/>
              </a:rPr>
              <a:t>2）无定型态（非晶态）</a:t>
            </a:r>
          </a:p>
          <a:p>
            <a:pPr marL="342900" indent="-342900">
              <a:lnSpc>
                <a:spcPct val="125000"/>
              </a:lnSpc>
              <a:spcBef>
                <a:spcPct val="50000"/>
              </a:spcBef>
              <a:buClr>
                <a:srgbClr val="800000"/>
              </a:buClr>
              <a:buSzPct val="90000"/>
              <a:buFont typeface="Wingdings" panose="05000000000000000000" pitchFamily="2" charset="2"/>
              <a:buChar char="p"/>
              <a:defRPr/>
            </a:pPr>
            <a:r>
              <a:rPr lang="zh-CN" altLang="en-US" b="1" dirty="0">
                <a:latin typeface="华文楷体" panose="02010600040101010101" pitchFamily="2" charset="-122"/>
                <a:ea typeface="华文楷体" panose="02010600040101010101" pitchFamily="2" charset="-122"/>
              </a:rPr>
              <a:t> 高分子可以是完全的非晶态</a:t>
            </a:r>
          </a:p>
          <a:p>
            <a:pPr marL="342900" indent="-342900">
              <a:lnSpc>
                <a:spcPct val="125000"/>
              </a:lnSpc>
              <a:spcBef>
                <a:spcPct val="50000"/>
              </a:spcBef>
              <a:buClr>
                <a:srgbClr val="800000"/>
              </a:buClr>
              <a:buSzPct val="90000"/>
              <a:buFont typeface="Wingdings" panose="05000000000000000000" pitchFamily="2" charset="2"/>
              <a:buChar char="p"/>
              <a:defRPr/>
            </a:pPr>
            <a:r>
              <a:rPr lang="zh-CN" altLang="en-US" b="1" dirty="0">
                <a:latin typeface="华文楷体" panose="02010600040101010101" pitchFamily="2" charset="-122"/>
                <a:ea typeface="华文楷体" panose="02010600040101010101" pitchFamily="2" charset="-122"/>
              </a:rPr>
              <a:t> 非晶态高分子的分子链处于无规线团状态。这种缠结、混杂的状态也可能存在着一定程度的有序性。</a:t>
            </a:r>
            <a:endParaRPr lang="zh-CN" altLang="en-US" dirty="0">
              <a:latin typeface="华文楷体" panose="02010600040101010101" pitchFamily="2" charset="-122"/>
              <a:ea typeface="华文楷体" panose="02010600040101010101" pitchFamily="2" charset="-122"/>
            </a:endParaRPr>
          </a:p>
        </p:txBody>
      </p:sp>
      <p:sp>
        <p:nvSpPr>
          <p:cNvPr id="112645" name="Text Box 12"/>
          <p:cNvSpPr txBox="1">
            <a:spLocks noChangeArrowheads="1"/>
          </p:cNvSpPr>
          <p:nvPr/>
        </p:nvSpPr>
        <p:spPr bwMode="auto">
          <a:xfrm>
            <a:off x="1952626" y="5037138"/>
            <a:ext cx="79740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nSpc>
                <a:spcPct val="125000"/>
              </a:lnSpc>
              <a:spcBef>
                <a:spcPct val="50000"/>
              </a:spcBef>
            </a:pPr>
            <a:r>
              <a:rPr lang="zh-CN" altLang="en-US" sz="2400" b="1">
                <a:solidFill>
                  <a:schemeClr val="tx1"/>
                </a:solidFill>
                <a:latin typeface="华文楷体" panose="02010600040101010101" pitchFamily="2" charset="-122"/>
                <a:ea typeface="华文楷体" panose="02010600040101010101" pitchFamily="2" charset="-122"/>
              </a:rPr>
              <a:t>        非晶态高分子没有熔点，在比容-温度曲线上有一转折点，此点对应的温度称为</a:t>
            </a:r>
            <a:r>
              <a:rPr lang="zh-CN" altLang="en-US" sz="2400" b="1">
                <a:solidFill>
                  <a:srgbClr val="990000"/>
                </a:solidFill>
                <a:latin typeface="华文楷体" panose="02010600040101010101" pitchFamily="2" charset="-122"/>
                <a:ea typeface="华文楷体" panose="02010600040101010101" pitchFamily="2" charset="-122"/>
              </a:rPr>
              <a:t>玻璃化转变温度，用</a:t>
            </a:r>
            <a:r>
              <a:rPr lang="en-US" altLang="zh-CN" sz="2400" b="1" i="1">
                <a:solidFill>
                  <a:srgbClr val="990000"/>
                </a:solidFill>
                <a:latin typeface="华文楷体" panose="02010600040101010101" pitchFamily="2" charset="-122"/>
                <a:ea typeface="华文楷体" panose="02010600040101010101" pitchFamily="2" charset="-122"/>
              </a:rPr>
              <a:t>T</a:t>
            </a:r>
            <a:r>
              <a:rPr lang="en-US" altLang="zh-CN" sz="2400" b="1" baseline="-25000">
                <a:solidFill>
                  <a:srgbClr val="990000"/>
                </a:solidFill>
                <a:latin typeface="华文楷体" panose="02010600040101010101" pitchFamily="2" charset="-122"/>
                <a:ea typeface="华文楷体" panose="02010600040101010101" pitchFamily="2" charset="-122"/>
              </a:rPr>
              <a:t>g</a:t>
            </a:r>
            <a:r>
              <a:rPr lang="zh-CN" altLang="zh-CN" sz="2400" b="1">
                <a:solidFill>
                  <a:srgbClr val="990000"/>
                </a:solidFill>
                <a:latin typeface="华文楷体" panose="02010600040101010101" pitchFamily="2" charset="-122"/>
                <a:ea typeface="华文楷体" panose="02010600040101010101" pitchFamily="2" charset="-122"/>
              </a:rPr>
              <a:t>表示</a:t>
            </a:r>
            <a:r>
              <a:rPr lang="zh-CN" altLang="zh-CN" sz="2400" b="1">
                <a:solidFill>
                  <a:schemeClr val="tx1"/>
                </a:solidFill>
                <a:latin typeface="华文楷体" panose="02010600040101010101" pitchFamily="2" charset="-122"/>
                <a:ea typeface="华文楷体" panose="02010600040101010101" pitchFamily="2" charset="-122"/>
              </a:rPr>
              <a:t>。</a:t>
            </a:r>
            <a:endParaRPr lang="zh-CN" altLang="en-US" sz="2400" b="1">
              <a:solidFill>
                <a:schemeClr val="tx1"/>
              </a:solidFill>
              <a:latin typeface="华文楷体" panose="02010600040101010101" pitchFamily="2" charset="-122"/>
              <a:ea typeface="华文楷体" panose="02010600040101010101" pitchFamily="2" charset="-122"/>
            </a:endParaRPr>
          </a:p>
        </p:txBody>
      </p:sp>
      <p:sp>
        <p:nvSpPr>
          <p:cNvPr id="112646" name="Text Box 9"/>
          <p:cNvSpPr txBox="1">
            <a:spLocks noChangeArrowheads="1"/>
          </p:cNvSpPr>
          <p:nvPr/>
        </p:nvSpPr>
        <p:spPr bwMode="auto">
          <a:xfrm>
            <a:off x="9228711" y="327352"/>
            <a:ext cx="505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1">
                <a:solidFill>
                  <a:srgbClr val="FF0000"/>
                </a:solidFill>
              </a:rPr>
              <a:t>T</a:t>
            </a:r>
            <a:r>
              <a:rPr lang="en-US" altLang="zh-CN" sz="2800" baseline="-25000">
                <a:solidFill>
                  <a:srgbClr val="FF0000"/>
                </a:solidFill>
              </a:rPr>
              <a:t>g</a:t>
            </a:r>
          </a:p>
        </p:txBody>
      </p:sp>
    </p:spTree>
    <p:extLst>
      <p:ext uri="{BB962C8B-B14F-4D97-AF65-F5344CB8AC3E}">
        <p14:creationId xmlns:p14="http://schemas.microsoft.com/office/powerpoint/2010/main" val="76208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0" name="文本框 12"/>
          <p:cNvSpPr txBox="1"/>
          <p:nvPr/>
        </p:nvSpPr>
        <p:spPr>
          <a:xfrm>
            <a:off x="0" y="270014"/>
            <a:ext cx="12192000" cy="76454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x-none"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根据</a:t>
            </a:r>
            <a:r>
              <a:rPr kumimoji="0" lang="zh-CN"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SimHei" panose="02010609060101010101" pitchFamily="49" charset="-122"/>
                <a:cs typeface="Times New Roman" panose="02020603050405020304" pitchFamily="18" charset="0"/>
              </a:rPr>
              <a:t>单体名称来命名</a:t>
            </a:r>
          </a:p>
        </p:txBody>
      </p:sp>
      <p:sp>
        <p:nvSpPr>
          <p:cNvPr id="1048931" name="文本框 6"/>
          <p:cNvSpPr txBox="1"/>
          <p:nvPr/>
        </p:nvSpPr>
        <p:spPr>
          <a:xfrm>
            <a:off x="586740" y="1180465"/>
            <a:ext cx="11195050" cy="944879"/>
          </a:xfrm>
          <a:prstGeom prst="rect">
            <a:avLst/>
          </a:prstGeom>
          <a:noFill/>
        </p:spPr>
        <p:txBody>
          <a:bodyPr wrap="square"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8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“单体简称+橡胶”命名法：</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多数合成橡胶是由一种或两种烯类单体合成的加聚物</a:t>
            </a:r>
            <a:endParaRPr kumimoji="0"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048932" name="文本框 1"/>
          <p:cNvSpPr txBox="1"/>
          <p:nvPr/>
        </p:nvSpPr>
        <p:spPr>
          <a:xfrm>
            <a:off x="641350" y="3251200"/>
            <a:ext cx="6096000" cy="1012189"/>
          </a:xfrm>
          <a:prstGeom prst="rect">
            <a:avLst/>
          </a:prstGeom>
          <a:noFill/>
        </p:spPr>
        <p:txBody>
          <a:bodyPr wrap="square" rtlCol="0" anchor="t">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丁</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(二烯)+</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苯</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(乙烯)</a:t>
            </a:r>
            <a:r>
              <a:rPr kumimoji="0" lang="x-none"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a:t>
            </a:r>
            <a:r>
              <a:rPr kumimoji="0" lang="x-none" altLang="zh-CN"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 </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丁</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苯</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橡胶</a:t>
            </a:r>
          </a:p>
        </p:txBody>
      </p:sp>
      <p:pic>
        <p:nvPicPr>
          <p:cNvPr id="2097251" name="图片 2" descr="Screenshot_20231203_220817_com.microsoft.emmx"/>
          <p:cNvPicPr>
            <a:picLocks noChangeAspect="1"/>
          </p:cNvPicPr>
          <p:nvPr/>
        </p:nvPicPr>
        <p:blipFill>
          <a:blip r:embed="rId3"/>
          <a:stretch>
            <a:fillRect/>
          </a:stretch>
        </p:blipFill>
        <p:spPr>
          <a:xfrm>
            <a:off x="1810385" y="2116455"/>
            <a:ext cx="2086610" cy="1576705"/>
          </a:xfrm>
          <a:prstGeom prst="rect">
            <a:avLst/>
          </a:prstGeom>
        </p:spPr>
      </p:pic>
      <p:sp>
        <p:nvSpPr>
          <p:cNvPr id="1048933" name="文本框 4"/>
          <p:cNvSpPr txBox="1"/>
          <p:nvPr/>
        </p:nvSpPr>
        <p:spPr>
          <a:xfrm>
            <a:off x="6373495" y="3710305"/>
            <a:ext cx="4845685"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丁</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(二烯)+(丙烯)</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腈</a:t>
            </a:r>
            <a:r>
              <a:rPr kumimoji="0" lang="x-none" altLang="zh-CN"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a:t>
            </a:r>
            <a:r>
              <a:rPr kumimoji="0" lang="x-none" altLang="zh-CN"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 </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丁</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腈</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橡胶</a:t>
            </a:r>
          </a:p>
        </p:txBody>
      </p:sp>
      <p:sp>
        <p:nvSpPr>
          <p:cNvPr id="1048934" name="文本框 5"/>
          <p:cNvSpPr txBox="1"/>
          <p:nvPr/>
        </p:nvSpPr>
        <p:spPr>
          <a:xfrm>
            <a:off x="482600" y="5774690"/>
            <a:ext cx="4862830"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(2-)</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氯</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(代)</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丁</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(二烯)</a:t>
            </a:r>
            <a:r>
              <a:rPr kumimoji="0" lang="x-none"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a:t>
            </a:r>
            <a:r>
              <a:rPr kumimoji="0" lang="x-none" altLang="zh-CN"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 </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氯</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丁</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橡胶</a:t>
            </a:r>
          </a:p>
        </p:txBody>
      </p:sp>
      <p:sp>
        <p:nvSpPr>
          <p:cNvPr id="1048935" name="文本框 7"/>
          <p:cNvSpPr txBox="1"/>
          <p:nvPr/>
        </p:nvSpPr>
        <p:spPr>
          <a:xfrm>
            <a:off x="5793740" y="5781040"/>
            <a:ext cx="6096000"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丁</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(二烯)+(金属)</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钠</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(催化剂)</a:t>
            </a:r>
            <a:r>
              <a:rPr kumimoji="0" lang="x-none"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a:t>
            </a:r>
            <a:r>
              <a:rPr kumimoji="0" lang="x-none" altLang="zh-CN" sz="2400" b="1" i="0" u="none" strike="noStrike" kern="1200" cap="none" spc="0" normalizeH="0" baseline="0" noProof="0" dirty="0">
                <a:ln>
                  <a:noFill/>
                </a:ln>
                <a:solidFill>
                  <a:prstClr val="black"/>
                </a:solidFill>
                <a:effectLst/>
                <a:uLnTx/>
                <a:uFillTx/>
                <a:latin typeface="Symbol" panose="05050102010706020507" charset="0"/>
                <a:ea typeface="黑体" panose="02010609060101010101" pitchFamily="49" charset="-122"/>
                <a:cs typeface="Symbol" panose="05050102010706020507" charset="0"/>
                <a:sym typeface="+mn-ea"/>
              </a:rPr>
              <a:t> </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丁</a:t>
            </a:r>
            <a:r>
              <a:rPr kumimoji="0" lang="zh-CN" altLang="en-US" sz="24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钠</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橡胶</a:t>
            </a:r>
          </a:p>
        </p:txBody>
      </p:sp>
      <p:pic>
        <p:nvPicPr>
          <p:cNvPr id="2097252" name="图片 9" descr="Screenshot_20231203_221450_com.microsoft.emmx"/>
          <p:cNvPicPr>
            <a:picLocks noChangeAspect="1"/>
          </p:cNvPicPr>
          <p:nvPr/>
        </p:nvPicPr>
        <p:blipFill>
          <a:blip r:embed="rId4"/>
          <a:stretch>
            <a:fillRect/>
          </a:stretch>
        </p:blipFill>
        <p:spPr>
          <a:xfrm>
            <a:off x="1896110" y="4611370"/>
            <a:ext cx="2118995" cy="908050"/>
          </a:xfrm>
          <a:prstGeom prst="rect">
            <a:avLst/>
          </a:prstGeom>
        </p:spPr>
      </p:pic>
      <p:pic>
        <p:nvPicPr>
          <p:cNvPr id="2097253" name="图片 10" descr="Screenshot_20231203_221630_com.microsoft.emmx"/>
          <p:cNvPicPr>
            <a:picLocks noChangeAspect="1"/>
          </p:cNvPicPr>
          <p:nvPr/>
        </p:nvPicPr>
        <p:blipFill>
          <a:blip r:embed="rId5">
            <a:lum contrast="24000"/>
          </a:blip>
          <a:stretch>
            <a:fillRect/>
          </a:stretch>
        </p:blipFill>
        <p:spPr>
          <a:xfrm>
            <a:off x="6238875" y="2030730"/>
            <a:ext cx="4785995" cy="1398270"/>
          </a:xfrm>
          <a:prstGeom prst="rect">
            <a:avLst/>
          </a:prstGeom>
        </p:spPr>
      </p:pic>
      <p:pic>
        <p:nvPicPr>
          <p:cNvPr id="2097254" name="图片 11" descr="Screenshot_20231203_222117_com.microsoft.emmx"/>
          <p:cNvPicPr>
            <a:picLocks noChangeAspect="1"/>
          </p:cNvPicPr>
          <p:nvPr/>
        </p:nvPicPr>
        <p:blipFill>
          <a:blip r:embed="rId6">
            <a:lum contrast="12000"/>
          </a:blip>
          <a:stretch>
            <a:fillRect/>
          </a:stretch>
        </p:blipFill>
        <p:spPr>
          <a:xfrm>
            <a:off x="7759700" y="4653280"/>
            <a:ext cx="2030730" cy="73914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981200" y="882808"/>
            <a:ext cx="8001000" cy="95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pPr>
            <a:r>
              <a:rPr lang="zh-CN" altLang="en-US" sz="2400" b="1">
                <a:solidFill>
                  <a:schemeClr val="tx1"/>
                </a:solidFill>
                <a:ea typeface="楷体_GB2312" pitchFamily="49" charset="-122"/>
              </a:rPr>
              <a:t>        </a:t>
            </a:r>
            <a:r>
              <a:rPr lang="zh-CN" altLang="zh-CN" sz="2400" b="1">
                <a:solidFill>
                  <a:schemeClr val="tx1"/>
                </a:solidFill>
                <a:latin typeface="楷体" panose="02010609060101010101" pitchFamily="49" charset="-122"/>
                <a:ea typeface="楷体" panose="02010609060101010101" pitchFamily="49" charset="-122"/>
              </a:rPr>
              <a:t>将一非态晶高聚物试样，施一恒定外力，记录试样形变随温度的变化，可得到</a:t>
            </a:r>
            <a:r>
              <a:rPr lang="zh-CN" altLang="zh-CN" sz="2400" b="1" u="sng">
                <a:solidFill>
                  <a:srgbClr val="990000"/>
                </a:solidFill>
                <a:latin typeface="楷体" panose="02010609060101010101" pitchFamily="49" charset="-122"/>
                <a:ea typeface="楷体" panose="02010609060101010101" pitchFamily="49" charset="-122"/>
              </a:rPr>
              <a:t>温度形变曲线</a:t>
            </a:r>
            <a:r>
              <a:rPr lang="zh-CN" altLang="zh-CN" sz="2400" b="1">
                <a:solidFill>
                  <a:schemeClr val="tx1"/>
                </a:solidFill>
                <a:latin typeface="楷体" panose="02010609060101010101" pitchFamily="49" charset="-122"/>
                <a:ea typeface="楷体" panose="02010609060101010101" pitchFamily="49" charset="-122"/>
              </a:rPr>
              <a:t>或</a:t>
            </a:r>
            <a:r>
              <a:rPr lang="zh-CN" altLang="zh-CN" sz="2400" b="1" u="sng">
                <a:solidFill>
                  <a:srgbClr val="990000"/>
                </a:solidFill>
                <a:latin typeface="楷体" panose="02010609060101010101" pitchFamily="49" charset="-122"/>
                <a:ea typeface="楷体" panose="02010609060101010101" pitchFamily="49" charset="-122"/>
              </a:rPr>
              <a:t>热机械曲线</a:t>
            </a:r>
            <a:r>
              <a:rPr lang="zh-CN" altLang="zh-CN" sz="2400" b="1">
                <a:solidFill>
                  <a:schemeClr val="bg2"/>
                </a:solidFill>
                <a:latin typeface="楷体" panose="02010609060101010101" pitchFamily="49" charset="-122"/>
                <a:ea typeface="楷体" panose="02010609060101010101" pitchFamily="49" charset="-122"/>
              </a:rPr>
              <a:t>。</a:t>
            </a:r>
            <a:endParaRPr lang="zh-CN" altLang="en-US" sz="2400" b="1">
              <a:solidFill>
                <a:schemeClr val="bg2"/>
              </a:solidFill>
              <a:latin typeface="楷体" panose="02010609060101010101" pitchFamily="49" charset="-122"/>
              <a:ea typeface="楷体" panose="02010609060101010101" pitchFamily="49" charset="-122"/>
            </a:endParaRPr>
          </a:p>
        </p:txBody>
      </p:sp>
      <p:sp>
        <p:nvSpPr>
          <p:cNvPr id="114691" name="Line 3"/>
          <p:cNvSpPr>
            <a:spLocks noChangeShapeType="1"/>
          </p:cNvSpPr>
          <p:nvPr/>
        </p:nvSpPr>
        <p:spPr bwMode="auto">
          <a:xfrm>
            <a:off x="6934200" y="2286000"/>
            <a:ext cx="0" cy="160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2" name="Line 4"/>
          <p:cNvSpPr>
            <a:spLocks noChangeShapeType="1"/>
          </p:cNvSpPr>
          <p:nvPr/>
        </p:nvSpPr>
        <p:spPr bwMode="auto">
          <a:xfrm>
            <a:off x="6934200" y="3886200"/>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3" name="Freeform 5"/>
          <p:cNvSpPr>
            <a:spLocks/>
          </p:cNvSpPr>
          <p:nvPr/>
        </p:nvSpPr>
        <p:spPr bwMode="auto">
          <a:xfrm>
            <a:off x="6934200" y="2667000"/>
            <a:ext cx="2133600" cy="1143000"/>
          </a:xfrm>
          <a:custGeom>
            <a:avLst/>
            <a:gdLst>
              <a:gd name="T0" fmla="*/ 0 w 1248"/>
              <a:gd name="T1" fmla="*/ 2147483646 h 720"/>
              <a:gd name="T2" fmla="*/ 2147483646 w 1248"/>
              <a:gd name="T3" fmla="*/ 2147483646 h 720"/>
              <a:gd name="T4" fmla="*/ 2147483646 w 1248"/>
              <a:gd name="T5" fmla="*/ 2147483646 h 720"/>
              <a:gd name="T6" fmla="*/ 2147483646 w 1248"/>
              <a:gd name="T7" fmla="*/ 2147483646 h 720"/>
              <a:gd name="T8" fmla="*/ 2147483646 w 1248"/>
              <a:gd name="T9" fmla="*/ 2147483646 h 720"/>
              <a:gd name="T10" fmla="*/ 2147483646 w 1248"/>
              <a:gd name="T11" fmla="*/ 2147483646 h 720"/>
              <a:gd name="T12" fmla="*/ 2147483646 w 1248"/>
              <a:gd name="T13" fmla="*/ 0 h 7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720">
                <a:moveTo>
                  <a:pt x="0" y="720"/>
                </a:moveTo>
                <a:cubicBezTo>
                  <a:pt x="168" y="716"/>
                  <a:pt x="336" y="712"/>
                  <a:pt x="432" y="672"/>
                </a:cubicBezTo>
                <a:cubicBezTo>
                  <a:pt x="528" y="632"/>
                  <a:pt x="536" y="520"/>
                  <a:pt x="576" y="480"/>
                </a:cubicBezTo>
                <a:cubicBezTo>
                  <a:pt x="616" y="440"/>
                  <a:pt x="584" y="448"/>
                  <a:pt x="672" y="432"/>
                </a:cubicBezTo>
                <a:cubicBezTo>
                  <a:pt x="760" y="416"/>
                  <a:pt x="1016" y="416"/>
                  <a:pt x="1104" y="384"/>
                </a:cubicBezTo>
                <a:cubicBezTo>
                  <a:pt x="1192" y="352"/>
                  <a:pt x="1176" y="304"/>
                  <a:pt x="1200" y="240"/>
                </a:cubicBezTo>
                <a:cubicBezTo>
                  <a:pt x="1224" y="176"/>
                  <a:pt x="1236" y="88"/>
                  <a:pt x="124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4" name="Line 6"/>
          <p:cNvSpPr>
            <a:spLocks noChangeShapeType="1"/>
          </p:cNvSpPr>
          <p:nvPr/>
        </p:nvSpPr>
        <p:spPr bwMode="auto">
          <a:xfrm>
            <a:off x="7848600" y="2438400"/>
            <a:ext cx="0" cy="1447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5" name="Line 7"/>
          <p:cNvSpPr>
            <a:spLocks noChangeShapeType="1"/>
          </p:cNvSpPr>
          <p:nvPr/>
        </p:nvSpPr>
        <p:spPr bwMode="auto">
          <a:xfrm>
            <a:off x="8915400" y="2438400"/>
            <a:ext cx="0" cy="14478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6" name="Text Box 8"/>
          <p:cNvSpPr txBox="1">
            <a:spLocks noChangeArrowheads="1"/>
          </p:cNvSpPr>
          <p:nvPr/>
        </p:nvSpPr>
        <p:spPr bwMode="auto">
          <a:xfrm>
            <a:off x="7658100" y="3868739"/>
            <a:ext cx="51435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i="1">
                <a:solidFill>
                  <a:schemeClr val="tx1"/>
                </a:solidFill>
                <a:latin typeface="楷体_GB2312" pitchFamily="49" charset="-122"/>
                <a:ea typeface="楷体_GB2312" pitchFamily="49" charset="-122"/>
              </a:rPr>
              <a:t>T</a:t>
            </a:r>
            <a:r>
              <a:rPr lang="en-US" altLang="zh-CN" sz="2000" b="1">
                <a:solidFill>
                  <a:schemeClr val="tx1"/>
                </a:solidFill>
                <a:latin typeface="楷体_GB2312" pitchFamily="49" charset="-122"/>
                <a:ea typeface="楷体_GB2312" pitchFamily="49" charset="-122"/>
              </a:rPr>
              <a:t>g</a:t>
            </a:r>
          </a:p>
        </p:txBody>
      </p:sp>
      <p:sp>
        <p:nvSpPr>
          <p:cNvPr id="114697" name="Text Box 9"/>
          <p:cNvSpPr txBox="1">
            <a:spLocks noChangeArrowheads="1"/>
          </p:cNvSpPr>
          <p:nvPr/>
        </p:nvSpPr>
        <p:spPr bwMode="auto">
          <a:xfrm>
            <a:off x="8763000" y="3868739"/>
            <a:ext cx="5334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i="1">
                <a:solidFill>
                  <a:schemeClr val="tx1"/>
                </a:solidFill>
                <a:latin typeface="楷体_GB2312" pitchFamily="49" charset="-122"/>
                <a:ea typeface="楷体_GB2312" pitchFamily="49" charset="-122"/>
              </a:rPr>
              <a:t>T</a:t>
            </a:r>
            <a:r>
              <a:rPr lang="en-US" altLang="zh-CN" sz="2000" b="1" baseline="-25000">
                <a:solidFill>
                  <a:schemeClr val="tx1"/>
                </a:solidFill>
                <a:latin typeface="楷体_GB2312" pitchFamily="49" charset="-122"/>
                <a:ea typeface="楷体_GB2312" pitchFamily="49" charset="-122"/>
              </a:rPr>
              <a:t>f</a:t>
            </a:r>
            <a:endParaRPr lang="en-US" altLang="zh-CN" sz="2000" b="1">
              <a:solidFill>
                <a:schemeClr val="tx1"/>
              </a:solidFill>
              <a:latin typeface="楷体_GB2312" pitchFamily="49" charset="-122"/>
              <a:ea typeface="楷体_GB2312" pitchFamily="49" charset="-122"/>
            </a:endParaRPr>
          </a:p>
        </p:txBody>
      </p:sp>
      <p:sp>
        <p:nvSpPr>
          <p:cNvPr id="114698" name="Text Box 10"/>
          <p:cNvSpPr txBox="1">
            <a:spLocks noChangeArrowheads="1"/>
          </p:cNvSpPr>
          <p:nvPr/>
        </p:nvSpPr>
        <p:spPr bwMode="auto">
          <a:xfrm>
            <a:off x="7693025" y="4841875"/>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a:solidFill>
                  <a:srgbClr val="A50021"/>
                </a:solidFill>
                <a:latin typeface="楷体_GB2312" pitchFamily="49" charset="-122"/>
                <a:ea typeface="楷体_GB2312" pitchFamily="49" charset="-122"/>
              </a:rPr>
              <a:t> </a:t>
            </a:r>
            <a:r>
              <a:rPr lang="zh-CN" altLang="en-US" sz="2000" b="1">
                <a:solidFill>
                  <a:srgbClr val="A50021"/>
                </a:solidFill>
                <a:latin typeface="楷体_GB2312" pitchFamily="49" charset="-122"/>
                <a:ea typeface="楷体_GB2312" pitchFamily="49" charset="-122"/>
              </a:rPr>
              <a:t>温度</a:t>
            </a:r>
            <a:endParaRPr lang="zh-CN" altLang="en-US" sz="2400" b="1">
              <a:solidFill>
                <a:srgbClr val="A50021"/>
              </a:solidFill>
              <a:latin typeface="楷体_GB2312" pitchFamily="49" charset="-122"/>
              <a:ea typeface="楷体_GB2312" pitchFamily="49" charset="-122"/>
            </a:endParaRPr>
          </a:p>
        </p:txBody>
      </p:sp>
      <p:sp>
        <p:nvSpPr>
          <p:cNvPr id="114699" name="Text Box 11"/>
          <p:cNvSpPr txBox="1">
            <a:spLocks noChangeArrowheads="1"/>
          </p:cNvSpPr>
          <p:nvPr/>
        </p:nvSpPr>
        <p:spPr bwMode="auto">
          <a:xfrm>
            <a:off x="6398439" y="2362200"/>
            <a:ext cx="55399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a:solidFill>
                  <a:schemeClr val="tx1"/>
                </a:solidFill>
                <a:latin typeface="楷体_GB2312" pitchFamily="49" charset="-122"/>
                <a:ea typeface="楷体_GB2312" pitchFamily="49" charset="-122"/>
              </a:rPr>
              <a:t> </a:t>
            </a:r>
            <a:r>
              <a:rPr lang="zh-CN" altLang="en-US" sz="2000" b="1">
                <a:solidFill>
                  <a:srgbClr val="A50021"/>
                </a:solidFill>
                <a:latin typeface="楷体_GB2312" pitchFamily="49" charset="-122"/>
                <a:ea typeface="楷体_GB2312" pitchFamily="49" charset="-122"/>
              </a:rPr>
              <a:t>形变</a:t>
            </a:r>
            <a:endParaRPr lang="zh-CN" altLang="en-US" sz="2400" b="1">
              <a:solidFill>
                <a:srgbClr val="A50021"/>
              </a:solidFill>
              <a:latin typeface="楷体_GB2312" pitchFamily="49" charset="-122"/>
              <a:ea typeface="楷体_GB2312" pitchFamily="49" charset="-122"/>
            </a:endParaRPr>
          </a:p>
        </p:txBody>
      </p:sp>
      <p:sp>
        <p:nvSpPr>
          <p:cNvPr id="114700" name="Text Box 12"/>
          <p:cNvSpPr txBox="1">
            <a:spLocks noChangeArrowheads="1"/>
          </p:cNvSpPr>
          <p:nvPr/>
        </p:nvSpPr>
        <p:spPr bwMode="auto">
          <a:xfrm>
            <a:off x="6864350" y="2498725"/>
            <a:ext cx="9985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a:solidFill>
                  <a:schemeClr val="tx1"/>
                </a:solidFill>
                <a:latin typeface="黑体" panose="02010609060101010101" pitchFamily="49" charset="-122"/>
                <a:ea typeface="黑体" panose="02010609060101010101" pitchFamily="49" charset="-122"/>
              </a:rPr>
              <a:t> 玻璃态</a:t>
            </a:r>
          </a:p>
        </p:txBody>
      </p:sp>
      <p:sp>
        <p:nvSpPr>
          <p:cNvPr id="114701" name="Text Box 13"/>
          <p:cNvSpPr txBox="1">
            <a:spLocks noChangeArrowheads="1"/>
          </p:cNvSpPr>
          <p:nvPr/>
        </p:nvSpPr>
        <p:spPr bwMode="auto">
          <a:xfrm>
            <a:off x="7924800" y="2482850"/>
            <a:ext cx="10668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a:solidFill>
                  <a:schemeClr val="tx1"/>
                </a:solidFill>
                <a:latin typeface="黑体" panose="02010609060101010101" pitchFamily="49" charset="-122"/>
                <a:ea typeface="黑体" panose="02010609060101010101" pitchFamily="49" charset="-122"/>
              </a:rPr>
              <a:t> 高弹态</a:t>
            </a:r>
          </a:p>
        </p:txBody>
      </p:sp>
      <p:sp>
        <p:nvSpPr>
          <p:cNvPr id="114702" name="Text Box 14"/>
          <p:cNvSpPr txBox="1">
            <a:spLocks noChangeArrowheads="1"/>
          </p:cNvSpPr>
          <p:nvPr/>
        </p:nvSpPr>
        <p:spPr bwMode="auto">
          <a:xfrm>
            <a:off x="9067800" y="2482850"/>
            <a:ext cx="1219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a:solidFill>
                  <a:schemeClr val="tx1"/>
                </a:solidFill>
                <a:latin typeface="黑体" panose="02010609060101010101" pitchFamily="49" charset="-122"/>
                <a:ea typeface="黑体" panose="02010609060101010101" pitchFamily="49" charset="-122"/>
              </a:rPr>
              <a:t> 粘流态</a:t>
            </a:r>
          </a:p>
        </p:txBody>
      </p:sp>
      <p:sp>
        <p:nvSpPr>
          <p:cNvPr id="114703" name="Text Box 15"/>
          <p:cNvSpPr txBox="1">
            <a:spLocks noChangeArrowheads="1"/>
          </p:cNvSpPr>
          <p:nvPr/>
        </p:nvSpPr>
        <p:spPr bwMode="auto">
          <a:xfrm>
            <a:off x="6804025" y="5283201"/>
            <a:ext cx="335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a:solidFill>
                  <a:schemeClr val="tx1"/>
                </a:solidFill>
                <a:ea typeface="楷体_GB2312" pitchFamily="49" charset="-122"/>
              </a:rPr>
              <a:t>非晶态高分子的温度-形变曲线</a:t>
            </a:r>
            <a:endParaRPr lang="zh-CN" altLang="en-US" sz="1800">
              <a:solidFill>
                <a:schemeClr val="tx1"/>
              </a:solidFill>
              <a:ea typeface="楷体_GB2312" pitchFamily="49" charset="-122"/>
            </a:endParaRPr>
          </a:p>
        </p:txBody>
      </p:sp>
      <p:sp>
        <p:nvSpPr>
          <p:cNvPr id="114704" name="Text Box 16"/>
          <p:cNvSpPr txBox="1">
            <a:spLocks noChangeArrowheads="1"/>
          </p:cNvSpPr>
          <p:nvPr/>
        </p:nvSpPr>
        <p:spPr bwMode="auto">
          <a:xfrm>
            <a:off x="2438400" y="2133600"/>
            <a:ext cx="11128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spcBef>
                <a:spcPct val="85000"/>
              </a:spcBef>
            </a:pPr>
            <a:r>
              <a:rPr lang="zh-CN" altLang="en-US" sz="2400" b="1">
                <a:solidFill>
                  <a:schemeClr val="tx1"/>
                </a:solidFill>
                <a:latin typeface="楷体" panose="02010609060101010101" pitchFamily="49" charset="-122"/>
                <a:ea typeface="楷体" panose="02010609060101010101" pitchFamily="49" charset="-122"/>
              </a:rPr>
              <a:t>玻璃态</a:t>
            </a:r>
          </a:p>
          <a:p>
            <a:pPr eaLnBrk="1" hangingPunct="1">
              <a:spcBef>
                <a:spcPct val="85000"/>
              </a:spcBef>
            </a:pPr>
            <a:r>
              <a:rPr lang="zh-CN" altLang="en-US" sz="2400" b="1">
                <a:solidFill>
                  <a:schemeClr val="tx1"/>
                </a:solidFill>
                <a:latin typeface="楷体" panose="02010609060101010101" pitchFamily="49" charset="-122"/>
                <a:ea typeface="楷体" panose="02010609060101010101" pitchFamily="49" charset="-122"/>
              </a:rPr>
              <a:t>高弹态</a:t>
            </a:r>
          </a:p>
          <a:p>
            <a:pPr eaLnBrk="1" hangingPunct="1">
              <a:spcBef>
                <a:spcPct val="85000"/>
              </a:spcBef>
            </a:pPr>
            <a:r>
              <a:rPr lang="zh-CN" altLang="en-US" sz="2400" b="1">
                <a:solidFill>
                  <a:schemeClr val="tx1"/>
                </a:solidFill>
                <a:latin typeface="楷体" panose="02010609060101010101" pitchFamily="49" charset="-122"/>
                <a:ea typeface="楷体" panose="02010609060101010101" pitchFamily="49" charset="-122"/>
              </a:rPr>
              <a:t>粘流态</a:t>
            </a:r>
          </a:p>
        </p:txBody>
      </p:sp>
      <p:sp>
        <p:nvSpPr>
          <p:cNvPr id="114705" name="Text Box 17"/>
          <p:cNvSpPr txBox="1">
            <a:spLocks noChangeArrowheads="1"/>
          </p:cNvSpPr>
          <p:nvPr/>
        </p:nvSpPr>
        <p:spPr bwMode="auto">
          <a:xfrm>
            <a:off x="3429000" y="2590801"/>
            <a:ext cx="2971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spcBef>
                <a:spcPct val="100000"/>
              </a:spcBef>
            </a:pPr>
            <a:r>
              <a:rPr lang="zh-CN" altLang="en-US" sz="2000" b="1">
                <a:solidFill>
                  <a:srgbClr val="A50021"/>
                </a:solidFill>
                <a:latin typeface="楷体" panose="02010609060101010101" pitchFamily="49" charset="-122"/>
                <a:ea typeface="楷体" panose="02010609060101010101" pitchFamily="49" charset="-122"/>
              </a:rPr>
              <a:t>玻璃化转变温度(</a:t>
            </a:r>
            <a:r>
              <a:rPr lang="en-US" altLang="zh-CN" sz="2000" b="1">
                <a:solidFill>
                  <a:srgbClr val="A50021"/>
                </a:solidFill>
                <a:latin typeface="楷体" panose="02010609060101010101" pitchFamily="49" charset="-122"/>
                <a:ea typeface="楷体" panose="02010609060101010101" pitchFamily="49" charset="-122"/>
              </a:rPr>
              <a:t>T</a:t>
            </a:r>
            <a:r>
              <a:rPr lang="en-US" altLang="zh-CN" sz="2000" b="1" baseline="-25000">
                <a:solidFill>
                  <a:srgbClr val="A50021"/>
                </a:solidFill>
                <a:latin typeface="楷体" panose="02010609060101010101" pitchFamily="49" charset="-122"/>
                <a:ea typeface="楷体" panose="02010609060101010101" pitchFamily="49" charset="-122"/>
              </a:rPr>
              <a:t>g</a:t>
            </a:r>
            <a:r>
              <a:rPr lang="en-US" altLang="zh-CN" sz="2000" b="1">
                <a:solidFill>
                  <a:srgbClr val="A50021"/>
                </a:solidFill>
                <a:latin typeface="楷体" panose="02010609060101010101" pitchFamily="49" charset="-122"/>
                <a:ea typeface="楷体" panose="02010609060101010101" pitchFamily="49" charset="-122"/>
              </a:rPr>
              <a:t>)</a:t>
            </a:r>
          </a:p>
          <a:p>
            <a:pPr eaLnBrk="1" hangingPunct="1">
              <a:spcBef>
                <a:spcPct val="100000"/>
              </a:spcBef>
            </a:pPr>
            <a:r>
              <a:rPr lang="zh-CN" altLang="en-US" sz="2000" b="1">
                <a:solidFill>
                  <a:srgbClr val="A50021"/>
                </a:solidFill>
                <a:latin typeface="楷体" panose="02010609060101010101" pitchFamily="49" charset="-122"/>
                <a:ea typeface="楷体" panose="02010609060101010101" pitchFamily="49" charset="-122"/>
              </a:rPr>
              <a:t>粘流温度(</a:t>
            </a:r>
            <a:r>
              <a:rPr lang="en-US" altLang="zh-CN" sz="2000" b="1">
                <a:solidFill>
                  <a:srgbClr val="A50021"/>
                </a:solidFill>
                <a:latin typeface="楷体" panose="02010609060101010101" pitchFamily="49" charset="-122"/>
                <a:ea typeface="楷体" panose="02010609060101010101" pitchFamily="49" charset="-122"/>
              </a:rPr>
              <a:t>T</a:t>
            </a:r>
            <a:r>
              <a:rPr lang="en-US" altLang="zh-CN" sz="2000" b="1" baseline="-25000">
                <a:solidFill>
                  <a:srgbClr val="A50021"/>
                </a:solidFill>
                <a:latin typeface="楷体" panose="02010609060101010101" pitchFamily="49" charset="-122"/>
                <a:ea typeface="楷体" panose="02010609060101010101" pitchFamily="49" charset="-122"/>
              </a:rPr>
              <a:t>f</a:t>
            </a:r>
            <a:r>
              <a:rPr lang="en-US" altLang="zh-CN" sz="2000" b="1">
                <a:solidFill>
                  <a:srgbClr val="A50021"/>
                </a:solidFill>
                <a:latin typeface="楷体" panose="02010609060101010101" pitchFamily="49" charset="-122"/>
                <a:ea typeface="楷体" panose="02010609060101010101" pitchFamily="49" charset="-122"/>
              </a:rPr>
              <a:t>)</a:t>
            </a:r>
          </a:p>
        </p:txBody>
      </p:sp>
      <p:sp>
        <p:nvSpPr>
          <p:cNvPr id="114706" name="AutoShape 18"/>
          <p:cNvSpPr>
            <a:spLocks/>
          </p:cNvSpPr>
          <p:nvPr/>
        </p:nvSpPr>
        <p:spPr bwMode="auto">
          <a:xfrm>
            <a:off x="2133600" y="2362200"/>
            <a:ext cx="304800" cy="1371600"/>
          </a:xfrm>
          <a:prstGeom prst="leftBrace">
            <a:avLst>
              <a:gd name="adj1" fmla="val 37500"/>
              <a:gd name="adj2" fmla="val 50000"/>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endParaRPr lang="zh-CN" altLang="en-US" sz="2400">
              <a:solidFill>
                <a:schemeClr val="tx1"/>
              </a:solidFill>
              <a:latin typeface="楷体" panose="02010609060101010101" pitchFamily="49" charset="-122"/>
              <a:ea typeface="楷体" panose="02010609060101010101" pitchFamily="49" charset="-122"/>
            </a:endParaRPr>
          </a:p>
        </p:txBody>
      </p:sp>
      <p:sp>
        <p:nvSpPr>
          <p:cNvPr id="114707" name="Text Box 19"/>
          <p:cNvSpPr txBox="1">
            <a:spLocks noChangeArrowheads="1"/>
          </p:cNvSpPr>
          <p:nvPr/>
        </p:nvSpPr>
        <p:spPr bwMode="auto">
          <a:xfrm>
            <a:off x="2057400" y="4267201"/>
            <a:ext cx="4114800" cy="961545"/>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107763" dir="8100000" algn="ctr" rotWithShape="0">
                    <a:schemeClr val="bg2"/>
                  </a:outerShdw>
                </a:effectLst>
              </a14:hiddenEffects>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400" b="1">
                <a:solidFill>
                  <a:schemeClr val="tx1"/>
                </a:solidFill>
                <a:latin typeface="Tahoma" panose="020B0604030504040204" pitchFamily="34" charset="0"/>
                <a:ea typeface="楷体" panose="02010609060101010101" pitchFamily="49" charset="-122"/>
                <a:cs typeface="Tahoma" panose="020B0604030504040204" pitchFamily="34" charset="0"/>
              </a:rPr>
              <a:t>        </a:t>
            </a:r>
            <a:r>
              <a:rPr lang="en-US" altLang="zh-CN" sz="2400" b="1" i="1">
                <a:solidFill>
                  <a:schemeClr val="tx1"/>
                </a:solidFill>
                <a:latin typeface="Tahoma" panose="020B0604030504040204" pitchFamily="34" charset="0"/>
                <a:ea typeface="楷体" panose="02010609060101010101" pitchFamily="49" charset="-122"/>
                <a:cs typeface="Tahoma" panose="020B0604030504040204" pitchFamily="34" charset="0"/>
              </a:rPr>
              <a:t>T</a:t>
            </a:r>
            <a:r>
              <a:rPr lang="en-US" altLang="zh-CN" sz="2400" b="1" baseline="-25000">
                <a:solidFill>
                  <a:schemeClr val="tx1"/>
                </a:solidFill>
                <a:latin typeface="Tahoma" panose="020B0604030504040204" pitchFamily="34" charset="0"/>
                <a:ea typeface="楷体" panose="02010609060101010101" pitchFamily="49" charset="-122"/>
                <a:cs typeface="Tahoma" panose="020B0604030504040204" pitchFamily="34" charset="0"/>
              </a:rPr>
              <a:t>g </a:t>
            </a:r>
            <a:r>
              <a:rPr lang="zh-CN" altLang="zh-CN" sz="2400" b="1">
                <a:solidFill>
                  <a:schemeClr val="tx1"/>
                </a:solidFill>
                <a:latin typeface="Tahoma" panose="020B0604030504040204" pitchFamily="34" charset="0"/>
                <a:ea typeface="楷体" panose="02010609060101010101" pitchFamily="49" charset="-122"/>
                <a:cs typeface="Tahoma" panose="020B0604030504040204" pitchFamily="34" charset="0"/>
              </a:rPr>
              <a:t>和</a:t>
            </a:r>
            <a:r>
              <a:rPr lang="en-US" altLang="zh-CN" sz="2400" b="1" i="1">
                <a:solidFill>
                  <a:schemeClr val="tx1"/>
                </a:solidFill>
                <a:latin typeface="Tahoma" panose="020B0604030504040204" pitchFamily="34" charset="0"/>
                <a:ea typeface="楷体" panose="02010609060101010101" pitchFamily="49" charset="-122"/>
                <a:cs typeface="Tahoma" panose="020B0604030504040204" pitchFamily="34" charset="0"/>
              </a:rPr>
              <a:t>T</a:t>
            </a:r>
            <a:r>
              <a:rPr lang="en-US" altLang="zh-CN" sz="2400" b="1" baseline="-25000">
                <a:solidFill>
                  <a:schemeClr val="tx1"/>
                </a:solidFill>
                <a:latin typeface="Tahoma" panose="020B0604030504040204" pitchFamily="34" charset="0"/>
                <a:ea typeface="楷体" panose="02010609060101010101" pitchFamily="49" charset="-122"/>
                <a:cs typeface="Tahoma" panose="020B0604030504040204" pitchFamily="34" charset="0"/>
              </a:rPr>
              <a:t>f </a:t>
            </a:r>
            <a:r>
              <a:rPr lang="zh-CN" altLang="zh-CN" sz="2400" b="1">
                <a:solidFill>
                  <a:schemeClr val="tx1"/>
                </a:solidFill>
                <a:latin typeface="Tahoma" panose="020B0604030504040204" pitchFamily="34" charset="0"/>
                <a:ea typeface="楷体" panose="02010609060101010101" pitchFamily="49" charset="-122"/>
                <a:cs typeface="Tahoma" panose="020B0604030504040204" pitchFamily="34" charset="0"/>
              </a:rPr>
              <a:t>非晶态高分子的两个重要的</a:t>
            </a:r>
            <a:r>
              <a:rPr lang="zh-CN" altLang="zh-CN" sz="2400" b="1">
                <a:solidFill>
                  <a:srgbClr val="A50021"/>
                </a:solidFill>
                <a:latin typeface="Tahoma" panose="020B0604030504040204" pitchFamily="34" charset="0"/>
                <a:ea typeface="楷体" panose="02010609060101010101" pitchFamily="49" charset="-122"/>
                <a:cs typeface="Tahoma" panose="020B0604030504040204" pitchFamily="34" charset="0"/>
              </a:rPr>
              <a:t>特征温度</a:t>
            </a:r>
            <a:r>
              <a:rPr lang="zh-CN" altLang="en-US" sz="2400" b="1">
                <a:solidFill>
                  <a:srgbClr val="A50021"/>
                </a:solidFill>
                <a:latin typeface="Tahoma" panose="020B0604030504040204" pitchFamily="34" charset="0"/>
                <a:ea typeface="楷体" panose="02010609060101010101" pitchFamily="49" charset="-122"/>
                <a:cs typeface="Tahoma" panose="020B0604030504040204" pitchFamily="34" charset="0"/>
              </a:rPr>
              <a:t>。</a:t>
            </a:r>
          </a:p>
        </p:txBody>
      </p:sp>
    </p:spTree>
    <p:extLst>
      <p:ext uri="{BB962C8B-B14F-4D97-AF65-F5344CB8AC3E}">
        <p14:creationId xmlns:p14="http://schemas.microsoft.com/office/powerpoint/2010/main" val="2202637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4"/>
          <p:cNvSpPr>
            <a:spLocks noGrp="1" noChangeArrowheads="1"/>
          </p:cNvSpPr>
          <p:nvPr>
            <p:ph type="sldNum" sz="quarter" idx="12"/>
          </p:nvPr>
        </p:nvSpPr>
        <p:spPr bwMode="auto">
          <a:xfrm rot="5400000">
            <a:off x="9113045" y="1081882"/>
            <a:ext cx="2011362" cy="384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algn="r"/>
            <a:fld id="{D5160FA3-EADD-4809-A840-52547AEDBD8F}" type="slidenum">
              <a:rPr kumimoji="0" lang="zh-CN" altLang="en-US" sz="1400">
                <a:solidFill>
                  <a:schemeClr val="tx1"/>
                </a:solidFill>
              </a:rPr>
              <a:pPr algn="r"/>
              <a:t>91</a:t>
            </a:fld>
            <a:endParaRPr kumimoji="0" lang="en-US" altLang="zh-CN" sz="1400">
              <a:solidFill>
                <a:schemeClr val="tx1"/>
              </a:solidFill>
            </a:endParaRPr>
          </a:p>
        </p:txBody>
      </p:sp>
      <p:sp>
        <p:nvSpPr>
          <p:cNvPr id="115715" name="Rectangle 2"/>
          <p:cNvSpPr>
            <a:spLocks noChangeArrowheads="1"/>
          </p:cNvSpPr>
          <p:nvPr/>
        </p:nvSpPr>
        <p:spPr bwMode="auto">
          <a:xfrm>
            <a:off x="2068514" y="836613"/>
            <a:ext cx="820737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600">
                <a:solidFill>
                  <a:schemeClr val="tx2"/>
                </a:solidFill>
                <a:latin typeface="Times New Roman" panose="02020603050405020304" pitchFamily="18" charset="0"/>
                <a:ea typeface="宋体" panose="02010600030101010101" pitchFamily="2" charset="-122"/>
              </a:defRPr>
            </a:lvl1pPr>
            <a:lvl2pPr marL="742950" indent="-285750">
              <a:defRPr kumimoji="1" sz="3600">
                <a:solidFill>
                  <a:schemeClr val="tx2"/>
                </a:solidFill>
                <a:latin typeface="Times New Roman" panose="02020603050405020304" pitchFamily="18" charset="0"/>
                <a:ea typeface="宋体" panose="02010600030101010101" pitchFamily="2" charset="-122"/>
              </a:defRPr>
            </a:lvl2pPr>
            <a:lvl3pPr marL="1143000" indent="-228600">
              <a:defRPr kumimoji="1" sz="3600">
                <a:solidFill>
                  <a:schemeClr val="tx2"/>
                </a:solidFill>
                <a:latin typeface="Times New Roman" panose="02020603050405020304" pitchFamily="18" charset="0"/>
                <a:ea typeface="宋体" panose="02010600030101010101" pitchFamily="2" charset="-122"/>
              </a:defRPr>
            </a:lvl3pPr>
            <a:lvl4pPr marL="1600200" indent="-228600">
              <a:defRPr kumimoji="1" sz="3600">
                <a:solidFill>
                  <a:schemeClr val="tx2"/>
                </a:solidFill>
                <a:latin typeface="Times New Roman" panose="02020603050405020304" pitchFamily="18" charset="0"/>
                <a:ea typeface="宋体" panose="02010600030101010101" pitchFamily="2" charset="-122"/>
              </a:defRPr>
            </a:lvl4pPr>
            <a:lvl5pPr marL="2057400" indent="-228600">
              <a:defRPr kumimoji="1" sz="3600">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2"/>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zh-CN" altLang="en-US" sz="2400" b="1">
                <a:solidFill>
                  <a:schemeClr val="tx1"/>
                </a:solidFill>
                <a:ea typeface="楷体_GB2312" pitchFamily="49" charset="-122"/>
              </a:rPr>
              <a:t> </a:t>
            </a:r>
            <a:r>
              <a:rPr lang="en-US" altLang="zh-CN" sz="2400" b="1" i="1">
                <a:solidFill>
                  <a:schemeClr val="tx1"/>
                </a:solidFill>
                <a:latin typeface="Tahoma" panose="020B0604030504040204" pitchFamily="34" charset="0"/>
                <a:cs typeface="Tahoma" panose="020B0604030504040204" pitchFamily="34" charset="0"/>
              </a:rPr>
              <a:t>T</a:t>
            </a:r>
            <a:r>
              <a:rPr lang="en-US" altLang="zh-CN" sz="2400" b="1" baseline="-30000">
                <a:solidFill>
                  <a:schemeClr val="tx1"/>
                </a:solidFill>
                <a:latin typeface="Tahoma" panose="020B0604030504040204" pitchFamily="34" charset="0"/>
                <a:cs typeface="Tahoma" panose="020B0604030504040204" pitchFamily="34" charset="0"/>
              </a:rPr>
              <a:t>m</a:t>
            </a:r>
            <a:r>
              <a:rPr lang="zh-CN" altLang="en-US" sz="2400" b="1">
                <a:solidFill>
                  <a:schemeClr val="tx1"/>
                </a:solidFill>
                <a:latin typeface="Tahoma" panose="020B0604030504040204" pitchFamily="34" charset="0"/>
                <a:ea typeface="楷体" panose="02010609060101010101" pitchFamily="49" charset="-122"/>
                <a:cs typeface="Tahoma" panose="020B0604030504040204" pitchFamily="34" charset="0"/>
              </a:rPr>
              <a:t>和</a:t>
            </a:r>
            <a:r>
              <a:rPr lang="en-US" altLang="zh-CN" sz="2400" b="1" i="1">
                <a:solidFill>
                  <a:schemeClr val="tx1"/>
                </a:solidFill>
                <a:latin typeface="Tahoma" panose="020B0604030504040204" pitchFamily="34" charset="0"/>
                <a:cs typeface="Tahoma" panose="020B0604030504040204" pitchFamily="34" charset="0"/>
              </a:rPr>
              <a:t>T</a:t>
            </a:r>
            <a:r>
              <a:rPr lang="en-US" altLang="zh-CN" sz="2400" b="1" baseline="-30000">
                <a:solidFill>
                  <a:schemeClr val="tx1"/>
                </a:solidFill>
                <a:latin typeface="Tahoma" panose="020B0604030504040204" pitchFamily="34" charset="0"/>
                <a:cs typeface="Tahoma" panose="020B0604030504040204" pitchFamily="34" charset="0"/>
              </a:rPr>
              <a:t>g</a:t>
            </a:r>
            <a:r>
              <a:rPr lang="zh-CN" altLang="en-US" sz="2400" b="1">
                <a:solidFill>
                  <a:schemeClr val="tx1"/>
                </a:solidFill>
                <a:latin typeface="Tahoma" panose="020B0604030504040204" pitchFamily="34" charset="0"/>
                <a:ea typeface="楷体" panose="02010609060101010101" pitchFamily="49" charset="-122"/>
              </a:rPr>
              <a:t>分别是结晶态和无定型高分子的主要热转变温度。</a:t>
            </a:r>
          </a:p>
        </p:txBody>
      </p:sp>
      <p:sp>
        <p:nvSpPr>
          <p:cNvPr id="75780" name="Text Box 3">
            <a:extLst>
              <a:ext uri="{FF2B5EF4-FFF2-40B4-BE49-F238E27FC236}">
                <a16:creationId xmlns:a16="http://schemas.microsoft.com/office/drawing/2014/main" id="{8433DEAD-9A7B-4357-A1DB-65F9D796A685}"/>
              </a:ext>
            </a:extLst>
          </p:cNvPr>
          <p:cNvSpPr txBox="1">
            <a:spLocks noChangeArrowheads="1"/>
          </p:cNvSpPr>
          <p:nvPr/>
        </p:nvSpPr>
        <p:spPr bwMode="auto">
          <a:xfrm>
            <a:off x="1992313" y="1903414"/>
            <a:ext cx="8305800" cy="3849687"/>
          </a:xfrm>
          <a:prstGeom prst="rect">
            <a:avLst/>
          </a:prstGeom>
          <a:noFill/>
          <a:ln w="9525">
            <a:noFill/>
            <a:miter lim="800000"/>
            <a:headEnd/>
            <a:tailEnd/>
          </a:ln>
          <a:effec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900" indent="-342900">
              <a:lnSpc>
                <a:spcPct val="125000"/>
              </a:lnSpc>
              <a:spcBef>
                <a:spcPct val="50000"/>
              </a:spcBef>
              <a:buClr>
                <a:srgbClr val="A50021"/>
              </a:buClr>
              <a:buSzPct val="90000"/>
              <a:buFont typeface="Wingdings" panose="05000000000000000000" pitchFamily="2" charset="2"/>
              <a:buChar char="p"/>
              <a:defRPr/>
            </a:pPr>
            <a:r>
              <a:rPr lang="zh-CN" altLang="en-US" sz="2000" b="1" dirty="0">
                <a:latin typeface="Tahoma" panose="020B0604030504040204" pitchFamily="34" charset="0"/>
                <a:ea typeface="楷体" panose="02010609060101010101" pitchFamily="49" charset="-122"/>
                <a:cs typeface="Tahoma" panose="020B0604030504040204" pitchFamily="34" charset="0"/>
              </a:rPr>
              <a:t>  </a:t>
            </a:r>
            <a:r>
              <a:rPr lang="zh-CN" altLang="en-US" b="1" dirty="0">
                <a:latin typeface="Tahoma" panose="020B0604030504040204" pitchFamily="34" charset="0"/>
                <a:ea typeface="楷体" panose="02010609060101010101" pitchFamily="49" charset="-122"/>
                <a:cs typeface="Tahoma" panose="020B0604030504040204" pitchFamily="34" charset="0"/>
              </a:rPr>
              <a:t>塑料处于玻璃态或部份结晶状态，因此</a:t>
            </a:r>
            <a:r>
              <a:rPr lang="en-US" altLang="zh-CN" b="1" i="1" dirty="0">
                <a:latin typeface="Tahoma" panose="020B0604030504040204" pitchFamily="34" charset="0"/>
                <a:ea typeface="Tahoma" panose="020B0604030504040204" pitchFamily="34" charset="0"/>
                <a:cs typeface="Tahoma" panose="020B0604030504040204" pitchFamily="34" charset="0"/>
              </a:rPr>
              <a:t>T</a:t>
            </a:r>
            <a:r>
              <a:rPr lang="en-US" altLang="zh-CN" b="1" baseline="-30000" dirty="0">
                <a:latin typeface="Tahoma" panose="020B0604030504040204" pitchFamily="34" charset="0"/>
                <a:ea typeface="Tahoma" panose="020B0604030504040204" pitchFamily="34" charset="0"/>
                <a:cs typeface="Tahoma" panose="020B0604030504040204" pitchFamily="34" charset="0"/>
              </a:rPr>
              <a:t>m</a:t>
            </a:r>
            <a:r>
              <a:rPr lang="zh-CN" altLang="en-US" b="1" dirty="0">
                <a:latin typeface="Tahoma" panose="020B0604030504040204" pitchFamily="34" charset="0"/>
                <a:ea typeface="楷体" panose="02010609060101010101" pitchFamily="49" charset="-122"/>
                <a:cs typeface="Tahoma" panose="020B0604030504040204" pitchFamily="34" charset="0"/>
              </a:rPr>
              <a:t>或</a:t>
            </a:r>
            <a:r>
              <a:rPr lang="en-US" altLang="zh-CN" b="1" i="1" dirty="0">
                <a:latin typeface="Tahoma" panose="020B0604030504040204" pitchFamily="34" charset="0"/>
                <a:ea typeface="Tahoma" panose="020B0604030504040204" pitchFamily="34" charset="0"/>
                <a:cs typeface="Tahoma" panose="020B0604030504040204" pitchFamily="34" charset="0"/>
              </a:rPr>
              <a:t>T</a:t>
            </a:r>
            <a:r>
              <a:rPr lang="en-US" altLang="zh-CN" b="1" baseline="-30000" dirty="0">
                <a:latin typeface="Tahoma" panose="020B0604030504040204" pitchFamily="34" charset="0"/>
                <a:ea typeface="Tahoma" panose="020B0604030504040204" pitchFamily="34" charset="0"/>
                <a:cs typeface="Tahoma" panose="020B0604030504040204" pitchFamily="34" charset="0"/>
              </a:rPr>
              <a:t>g</a:t>
            </a:r>
            <a:r>
              <a:rPr lang="zh-CN" altLang="en-US" b="1" dirty="0">
                <a:latin typeface="Tahoma" panose="020B0604030504040204" pitchFamily="34" charset="0"/>
                <a:ea typeface="楷体" panose="02010609060101010101" pitchFamily="49" charset="-122"/>
                <a:cs typeface="Tahoma" panose="020B0604030504040204" pitchFamily="34" charset="0"/>
              </a:rPr>
              <a:t>是其使用的上限温度。</a:t>
            </a:r>
          </a:p>
          <a:p>
            <a:pPr eaLnBrk="1" hangingPunct="1">
              <a:lnSpc>
                <a:spcPct val="125000"/>
              </a:lnSpc>
              <a:spcBef>
                <a:spcPct val="50000"/>
              </a:spcBef>
              <a:buClr>
                <a:srgbClr val="A50021"/>
              </a:buClr>
              <a:buSzPct val="90000"/>
              <a:defRPr/>
            </a:pPr>
            <a:r>
              <a:rPr lang="zh-CN" altLang="en-US" b="1" dirty="0">
                <a:latin typeface="Tahoma" panose="020B0604030504040204" pitchFamily="34" charset="0"/>
                <a:ea typeface="楷体" panose="02010609060101010101" pitchFamily="49" charset="-122"/>
                <a:cs typeface="Tahoma" panose="020B0604030504040204" pitchFamily="34" charset="0"/>
              </a:rPr>
              <a:t>      对于无定型塑料，一般要求</a:t>
            </a:r>
            <a:r>
              <a:rPr lang="en-US" altLang="zh-CN" b="1" i="1" dirty="0">
                <a:latin typeface="Tahoma" panose="020B0604030504040204" pitchFamily="34" charset="0"/>
                <a:ea typeface="Tahoma" panose="020B0604030504040204" pitchFamily="34" charset="0"/>
                <a:cs typeface="Tahoma" panose="020B0604030504040204" pitchFamily="34" charset="0"/>
              </a:rPr>
              <a:t>T</a:t>
            </a:r>
            <a:r>
              <a:rPr lang="en-US" altLang="zh-CN" b="1" baseline="-30000" dirty="0">
                <a:latin typeface="Tahoma" panose="020B0604030504040204" pitchFamily="34" charset="0"/>
                <a:ea typeface="Tahoma" panose="020B0604030504040204" pitchFamily="34" charset="0"/>
                <a:cs typeface="Tahoma" panose="020B0604030504040204" pitchFamily="34" charset="0"/>
              </a:rPr>
              <a:t>g</a:t>
            </a:r>
            <a:r>
              <a:rPr lang="zh-CN" altLang="en-US" b="1" dirty="0">
                <a:latin typeface="Tahoma" panose="020B0604030504040204" pitchFamily="34" charset="0"/>
                <a:ea typeface="楷体" panose="02010609060101010101" pitchFamily="49" charset="-122"/>
                <a:cs typeface="Tahoma" panose="020B0604030504040204" pitchFamily="34" charset="0"/>
              </a:rPr>
              <a:t>比室温大</a:t>
            </a:r>
            <a:r>
              <a:rPr lang="zh-CN" altLang="en-US" dirty="0">
                <a:latin typeface="Tahoma" panose="020B0604030504040204" pitchFamily="34" charset="0"/>
                <a:ea typeface="楷体" panose="02010609060101010101" pitchFamily="49" charset="-122"/>
                <a:cs typeface="Tahoma" panose="020B0604030504040204" pitchFamily="34" charset="0"/>
              </a:rPr>
              <a:t>50</a:t>
            </a:r>
            <a:r>
              <a:rPr lang="zh-CN" altLang="en-US" b="1" dirty="0">
                <a:latin typeface="Tahoma" panose="020B0604030504040204" pitchFamily="34" charset="0"/>
                <a:ea typeface="楷体" panose="02010609060101010101" pitchFamily="49" charset="-122"/>
                <a:cs typeface="Tahoma" panose="020B0604030504040204" pitchFamily="34" charset="0"/>
              </a:rPr>
              <a:t>～</a:t>
            </a:r>
            <a:r>
              <a:rPr lang="zh-CN" altLang="en-US" dirty="0">
                <a:latin typeface="Tahoma" panose="020B0604030504040204" pitchFamily="34" charset="0"/>
                <a:ea typeface="楷体" panose="02010609060101010101" pitchFamily="49" charset="-122"/>
                <a:cs typeface="Tahoma" panose="020B0604030504040204" pitchFamily="34" charset="0"/>
              </a:rPr>
              <a:t>75</a:t>
            </a:r>
            <a:r>
              <a:rPr lang="zh-CN" altLang="en-US" b="1" dirty="0">
                <a:latin typeface="Tahoma" panose="020B0604030504040204" pitchFamily="34" charset="0"/>
                <a:ea typeface="楷体" panose="02010609060101010101" pitchFamily="49" charset="-122"/>
                <a:cs typeface="Tahoma" panose="020B0604030504040204" pitchFamily="34" charset="0"/>
              </a:rPr>
              <a:t>℃。对于结晶塑料，则可以</a:t>
            </a:r>
            <a:r>
              <a:rPr lang="en-US" altLang="zh-CN" b="1" i="1" dirty="0">
                <a:latin typeface="Tahoma" panose="020B0604030504040204" pitchFamily="34" charset="0"/>
                <a:ea typeface="Tahoma" panose="020B0604030504040204" pitchFamily="34" charset="0"/>
                <a:cs typeface="Tahoma" panose="020B0604030504040204" pitchFamily="34" charset="0"/>
              </a:rPr>
              <a:t>T</a:t>
            </a:r>
            <a:r>
              <a:rPr lang="en-US" altLang="zh-CN" b="1" baseline="-30000" dirty="0">
                <a:latin typeface="Tahoma" panose="020B0604030504040204" pitchFamily="34" charset="0"/>
                <a:ea typeface="Tahoma" panose="020B0604030504040204" pitchFamily="34" charset="0"/>
                <a:cs typeface="Tahoma" panose="020B0604030504040204" pitchFamily="34" charset="0"/>
              </a:rPr>
              <a:t>g</a:t>
            </a:r>
            <a:r>
              <a:rPr lang="zh-CN" altLang="en-US" b="1" dirty="0">
                <a:latin typeface="Tahoma" panose="020B0604030504040204" pitchFamily="34" charset="0"/>
                <a:ea typeface="楷体" panose="02010609060101010101" pitchFamily="49" charset="-122"/>
                <a:cs typeface="Tahoma" panose="020B0604030504040204" pitchFamily="34" charset="0"/>
              </a:rPr>
              <a:t>小于室温，但</a:t>
            </a:r>
            <a:r>
              <a:rPr lang="en-US" altLang="zh-CN" b="1" i="1" dirty="0">
                <a:latin typeface="Tahoma" panose="020B0604030504040204" pitchFamily="34" charset="0"/>
                <a:ea typeface="Tahoma" panose="020B0604030504040204" pitchFamily="34" charset="0"/>
                <a:cs typeface="Tahoma" panose="020B0604030504040204" pitchFamily="34" charset="0"/>
              </a:rPr>
              <a:t>T</a:t>
            </a:r>
            <a:r>
              <a:rPr lang="en-US" altLang="zh-CN" b="1" baseline="-30000" dirty="0">
                <a:latin typeface="Tahoma" panose="020B0604030504040204" pitchFamily="34" charset="0"/>
                <a:ea typeface="Tahoma" panose="020B0604030504040204" pitchFamily="34" charset="0"/>
                <a:cs typeface="Tahoma" panose="020B0604030504040204" pitchFamily="34" charset="0"/>
              </a:rPr>
              <a:t>m</a:t>
            </a:r>
            <a:r>
              <a:rPr lang="zh-CN" altLang="en-US" b="1" dirty="0">
                <a:latin typeface="Tahoma" panose="020B0604030504040204" pitchFamily="34" charset="0"/>
                <a:ea typeface="楷体" panose="02010609060101010101" pitchFamily="49" charset="-122"/>
                <a:cs typeface="Tahoma" panose="020B0604030504040204" pitchFamily="34" charset="0"/>
              </a:rPr>
              <a:t>必须大于室温。</a:t>
            </a:r>
          </a:p>
          <a:p>
            <a:pPr marL="342900" indent="-342900">
              <a:lnSpc>
                <a:spcPct val="125000"/>
              </a:lnSpc>
              <a:spcBef>
                <a:spcPct val="50000"/>
              </a:spcBef>
              <a:buClr>
                <a:srgbClr val="A50021"/>
              </a:buClr>
              <a:buSzPct val="90000"/>
              <a:buFont typeface="Wingdings" panose="05000000000000000000" pitchFamily="2" charset="2"/>
              <a:buChar char="p"/>
              <a:defRPr/>
            </a:pPr>
            <a:r>
              <a:rPr lang="zh-CN" altLang="en-US" b="1" dirty="0">
                <a:latin typeface="Tahoma" panose="020B0604030504040204" pitchFamily="34" charset="0"/>
                <a:ea typeface="楷体" panose="02010609060101010101" pitchFamily="49" charset="-122"/>
                <a:cs typeface="Tahoma" panose="020B0604030504040204" pitchFamily="34" charset="0"/>
              </a:rPr>
              <a:t>  橡胶处于高弹态，因此</a:t>
            </a:r>
            <a:r>
              <a:rPr lang="en-US" altLang="zh-CN" b="1" i="1" dirty="0">
                <a:latin typeface="Tahoma" panose="020B0604030504040204" pitchFamily="34" charset="0"/>
                <a:ea typeface="Tahoma" panose="020B0604030504040204" pitchFamily="34" charset="0"/>
                <a:cs typeface="Tahoma" panose="020B0604030504040204" pitchFamily="34" charset="0"/>
              </a:rPr>
              <a:t>T</a:t>
            </a:r>
            <a:r>
              <a:rPr lang="en-US" altLang="zh-CN" b="1" baseline="-30000" dirty="0">
                <a:latin typeface="Tahoma" panose="020B0604030504040204" pitchFamily="34" charset="0"/>
                <a:ea typeface="Tahoma" panose="020B0604030504040204" pitchFamily="34" charset="0"/>
                <a:cs typeface="Tahoma" panose="020B0604030504040204" pitchFamily="34" charset="0"/>
              </a:rPr>
              <a:t>g</a:t>
            </a:r>
            <a:r>
              <a:rPr lang="zh-CN" altLang="en-US" b="1" dirty="0">
                <a:latin typeface="Tahoma" panose="020B0604030504040204" pitchFamily="34" charset="0"/>
                <a:ea typeface="楷体" panose="02010609060101010101" pitchFamily="49" charset="-122"/>
                <a:cs typeface="Tahoma" panose="020B0604030504040204" pitchFamily="34" charset="0"/>
              </a:rPr>
              <a:t>为其使用的下限温度。</a:t>
            </a:r>
          </a:p>
          <a:p>
            <a:pPr marL="342900" indent="-342900">
              <a:lnSpc>
                <a:spcPct val="125000"/>
              </a:lnSpc>
              <a:spcBef>
                <a:spcPct val="50000"/>
              </a:spcBef>
              <a:buClr>
                <a:srgbClr val="A50021"/>
              </a:buClr>
              <a:buSzPct val="90000"/>
              <a:buFont typeface="Wingdings" panose="05000000000000000000" pitchFamily="2" charset="2"/>
              <a:buChar char="p"/>
              <a:defRPr/>
            </a:pPr>
            <a:r>
              <a:rPr lang="zh-CN" altLang="en-US" b="1" dirty="0">
                <a:latin typeface="Tahoma" panose="020B0604030504040204" pitchFamily="34" charset="0"/>
                <a:ea typeface="楷体" panose="02010609060101010101" pitchFamily="49" charset="-122"/>
                <a:cs typeface="Tahoma" panose="020B0604030504040204" pitchFamily="34" charset="0"/>
              </a:rPr>
              <a:t>  大部分合成纤维是结晶聚合物，其</a:t>
            </a:r>
            <a:r>
              <a:rPr lang="en-US" altLang="zh-CN" b="1" i="1" dirty="0">
                <a:latin typeface="Tahoma" panose="020B0604030504040204" pitchFamily="34" charset="0"/>
                <a:ea typeface="Tahoma" panose="020B0604030504040204" pitchFamily="34" charset="0"/>
                <a:cs typeface="Tahoma" panose="020B0604030504040204" pitchFamily="34" charset="0"/>
              </a:rPr>
              <a:t>T</a:t>
            </a:r>
            <a:r>
              <a:rPr lang="en-US" altLang="zh-CN" b="1" baseline="-30000" dirty="0">
                <a:latin typeface="Tahoma" panose="020B0604030504040204" pitchFamily="34" charset="0"/>
                <a:ea typeface="Tahoma" panose="020B0604030504040204" pitchFamily="34" charset="0"/>
                <a:cs typeface="Tahoma" panose="020B0604030504040204" pitchFamily="34" charset="0"/>
              </a:rPr>
              <a:t>m</a:t>
            </a:r>
            <a:r>
              <a:rPr lang="zh-CN" altLang="en-US" b="1" dirty="0">
                <a:latin typeface="Tahoma" panose="020B0604030504040204" pitchFamily="34" charset="0"/>
                <a:ea typeface="楷体" panose="02010609060101010101" pitchFamily="49" charset="-122"/>
                <a:cs typeface="Tahoma" panose="020B0604030504040204" pitchFamily="34" charset="0"/>
              </a:rPr>
              <a:t>往往比室温高</a:t>
            </a:r>
            <a:r>
              <a:rPr lang="zh-CN" altLang="en-US" dirty="0">
                <a:latin typeface="Tahoma" panose="020B0604030504040204" pitchFamily="34" charset="0"/>
                <a:ea typeface="楷体" panose="02010609060101010101" pitchFamily="49" charset="-122"/>
                <a:cs typeface="Tahoma" panose="020B0604030504040204" pitchFamily="34" charset="0"/>
              </a:rPr>
              <a:t>150</a:t>
            </a:r>
            <a:r>
              <a:rPr lang="zh-CN" altLang="en-US" b="1" dirty="0">
                <a:latin typeface="Tahoma" panose="020B0604030504040204" pitchFamily="34" charset="0"/>
                <a:ea typeface="楷体" panose="02010609060101010101" pitchFamily="49" charset="-122"/>
                <a:cs typeface="Tahoma" panose="020B0604030504040204" pitchFamily="34" charset="0"/>
              </a:rPr>
              <a:t>℃以上。</a:t>
            </a:r>
          </a:p>
        </p:txBody>
      </p:sp>
    </p:spTree>
    <p:extLst>
      <p:ext uri="{BB962C8B-B14F-4D97-AF65-F5344CB8AC3E}">
        <p14:creationId xmlns:p14="http://schemas.microsoft.com/office/powerpoint/2010/main" val="29633302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a:extLst>
              <a:ext uri="{FF2B5EF4-FFF2-40B4-BE49-F238E27FC236}">
                <a16:creationId xmlns:a16="http://schemas.microsoft.com/office/drawing/2014/main" id="{5A1B0854-3998-4CED-992F-382DDCA1703F}"/>
              </a:ext>
            </a:extLst>
          </p:cNvPr>
          <p:cNvSpPr>
            <a:spLocks noGrp="1"/>
          </p:cNvSpPr>
          <p:nvPr>
            <p:ph sz="quarter" idx="1"/>
          </p:nvPr>
        </p:nvSpPr>
        <p:spPr>
          <a:xfrm>
            <a:off x="1803401" y="857250"/>
            <a:ext cx="8507413" cy="5715000"/>
          </a:xfrm>
        </p:spPr>
        <p:txBody>
          <a:bodyPr/>
          <a:lstStyle/>
          <a:p>
            <a:pPr marL="0" indent="0">
              <a:buNone/>
              <a:defRPr/>
            </a:pPr>
            <a:r>
              <a:rPr lang="zh-CN" altLang="en-US" sz="2000" b="1" dirty="0">
                <a:latin typeface="Arial" panose="020B0604020202020204" pitchFamily="34" charset="0"/>
                <a:ea typeface="楷体" panose="02010609060101010101" pitchFamily="49" charset="-122"/>
                <a:cs typeface="Arial" panose="020B0604020202020204" pitchFamily="34" charset="0"/>
              </a:rPr>
              <a:t>小结</a:t>
            </a:r>
            <a:endParaRPr lang="zh-CN" altLang="en-US" sz="2000" dirty="0">
              <a:latin typeface="Arial" panose="020B0604020202020204" pitchFamily="34" charset="0"/>
              <a:ea typeface="楷体" panose="02010609060101010101" pitchFamily="49" charset="-122"/>
              <a:cs typeface="Arial" panose="020B0604020202020204" pitchFamily="34" charset="0"/>
            </a:endParaRPr>
          </a:p>
          <a:p>
            <a:pPr marL="0" indent="0">
              <a:buNone/>
              <a:defRPr/>
            </a:pPr>
            <a:r>
              <a:rPr lang="zh-CN" altLang="en-US" sz="2000" b="1" dirty="0">
                <a:solidFill>
                  <a:srgbClr val="990099"/>
                </a:solidFill>
                <a:latin typeface="Arial" panose="020B0604020202020204" pitchFamily="34" charset="0"/>
                <a:ea typeface="楷体" panose="02010609060101010101" pitchFamily="49" charset="-122"/>
                <a:cs typeface="Arial" panose="020B0604020202020204" pitchFamily="34" charset="0"/>
              </a:rPr>
              <a:t>      </a:t>
            </a:r>
            <a:r>
              <a:rPr lang="zh-CN" altLang="en-US" sz="2000" b="1" dirty="0">
                <a:solidFill>
                  <a:srgbClr val="FF0000"/>
                </a:solidFill>
                <a:latin typeface="Arial" panose="020B0604020202020204" pitchFamily="34" charset="0"/>
                <a:ea typeface="楷体" panose="02010609060101010101" pitchFamily="49" charset="-122"/>
                <a:cs typeface="Arial" panose="020B0604020202020204" pitchFamily="34" charset="0"/>
              </a:rPr>
              <a:t>高分子的结构有高度的复杂性，结构层次多，结构类型多（许多类型是小分子没有的）。</a:t>
            </a:r>
          </a:p>
          <a:p>
            <a:pPr marL="0" indent="0">
              <a:buNone/>
              <a:defRPr/>
            </a:pPr>
            <a:endParaRPr lang="zh-CN" altLang="en-US" sz="2000" b="1"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marL="0" indent="0">
              <a:buNone/>
              <a:defRPr/>
            </a:pPr>
            <a:r>
              <a:rPr lang="zh-CN" altLang="en-US" sz="2000" b="1" dirty="0">
                <a:latin typeface="Arial" panose="020B0604020202020204" pitchFamily="34" charset="0"/>
                <a:ea typeface="楷体" panose="02010609060101010101" pitchFamily="49" charset="-122"/>
                <a:cs typeface="Arial" panose="020B0604020202020204" pitchFamily="34" charset="0"/>
              </a:rPr>
              <a:t>高分子一级结构的分析表征方法</a:t>
            </a:r>
            <a:endParaRPr lang="zh-CN" altLang="en-US" sz="2000" b="1" dirty="0">
              <a:solidFill>
                <a:srgbClr val="990099"/>
              </a:solidFill>
              <a:latin typeface="Arial" panose="020B0604020202020204" pitchFamily="34" charset="0"/>
              <a:ea typeface="楷体" panose="02010609060101010101" pitchFamily="49" charset="-122"/>
              <a:cs typeface="Arial" panose="020B0604020202020204" pitchFamily="34" charset="0"/>
            </a:endParaRPr>
          </a:p>
          <a:p>
            <a:pPr marL="0" indent="0">
              <a:spcBef>
                <a:spcPct val="60000"/>
              </a:spcBef>
              <a:buNone/>
              <a:defRPr/>
            </a:pPr>
            <a:r>
              <a:rPr lang="en-US" altLang="zh-CN" sz="2000" b="1" baseline="30000" dirty="0">
                <a:solidFill>
                  <a:srgbClr val="333399"/>
                </a:solidFill>
                <a:latin typeface="Arial" panose="020B0604020202020204" pitchFamily="34" charset="0"/>
                <a:ea typeface="楷体" panose="02010609060101010101" pitchFamily="49" charset="-122"/>
                <a:cs typeface="Arial" panose="020B0604020202020204" pitchFamily="34" charset="0"/>
              </a:rPr>
              <a:t>1</a:t>
            </a:r>
            <a:r>
              <a:rPr lang="en-US" altLang="zh-CN" sz="2000" b="1" dirty="0">
                <a:solidFill>
                  <a:srgbClr val="333399"/>
                </a:solidFill>
                <a:latin typeface="Arial" panose="020B0604020202020204" pitchFamily="34" charset="0"/>
                <a:ea typeface="楷体" panose="02010609060101010101" pitchFamily="49" charset="-122"/>
                <a:cs typeface="Arial" panose="020B0604020202020204" pitchFamily="34" charset="0"/>
              </a:rPr>
              <a:t>H NMR,  </a:t>
            </a:r>
            <a:r>
              <a:rPr lang="en-US" altLang="zh-CN" sz="2000" b="1" baseline="30000" dirty="0">
                <a:solidFill>
                  <a:srgbClr val="333399"/>
                </a:solidFill>
                <a:latin typeface="Arial" panose="020B0604020202020204" pitchFamily="34" charset="0"/>
                <a:ea typeface="楷体" panose="02010609060101010101" pitchFamily="49" charset="-122"/>
                <a:cs typeface="Arial" panose="020B0604020202020204" pitchFamily="34" charset="0"/>
              </a:rPr>
              <a:t>13</a:t>
            </a:r>
            <a:r>
              <a:rPr lang="en-US" altLang="zh-CN" sz="2000" b="1" dirty="0">
                <a:solidFill>
                  <a:srgbClr val="333399"/>
                </a:solidFill>
                <a:latin typeface="Arial" panose="020B0604020202020204" pitchFamily="34" charset="0"/>
                <a:ea typeface="楷体" panose="02010609060101010101" pitchFamily="49" charset="-122"/>
                <a:cs typeface="Arial" panose="020B0604020202020204" pitchFamily="34" charset="0"/>
              </a:rPr>
              <a:t>C NMR</a:t>
            </a:r>
            <a:r>
              <a:rPr lang="zh-CN" altLang="en-US" sz="2000" b="1" dirty="0">
                <a:latin typeface="Arial" panose="020B0604020202020204" pitchFamily="34" charset="0"/>
                <a:ea typeface="楷体" panose="02010609060101010101" pitchFamily="49" charset="-122"/>
                <a:cs typeface="Arial" panose="020B0604020202020204" pitchFamily="34" charset="0"/>
              </a:rPr>
              <a:t>： 可用于研究化学结构、共聚物组成与序列分布、链的构型、立构规整性及链结构的缺陷等。也可用于研究聚合反应机理。</a:t>
            </a:r>
          </a:p>
          <a:p>
            <a:pPr marL="0" indent="0">
              <a:spcBef>
                <a:spcPct val="45000"/>
              </a:spcBef>
              <a:buNone/>
              <a:defRPr/>
            </a:pPr>
            <a:r>
              <a:rPr lang="en-US" altLang="zh-CN" sz="2000" b="1" dirty="0">
                <a:solidFill>
                  <a:srgbClr val="333399"/>
                </a:solidFill>
                <a:latin typeface="Arial" panose="020B0604020202020204" pitchFamily="34" charset="0"/>
                <a:ea typeface="楷体" panose="02010609060101010101" pitchFamily="49" charset="-122"/>
                <a:cs typeface="Arial" panose="020B0604020202020204" pitchFamily="34" charset="0"/>
              </a:rPr>
              <a:t>FT-IR</a:t>
            </a:r>
            <a:r>
              <a:rPr lang="zh-CN" altLang="en-US" sz="2000" b="1" dirty="0">
                <a:solidFill>
                  <a:srgbClr val="333399"/>
                </a:solidFill>
                <a:latin typeface="Arial" panose="020B0604020202020204" pitchFamily="34" charset="0"/>
                <a:ea typeface="楷体" panose="02010609060101010101" pitchFamily="49" charset="-122"/>
                <a:cs typeface="Arial" panose="020B0604020202020204" pitchFamily="34" charset="0"/>
              </a:rPr>
              <a:t>， </a:t>
            </a:r>
            <a:r>
              <a:rPr lang="en-US" altLang="zh-CN" sz="2000" b="1" dirty="0">
                <a:solidFill>
                  <a:srgbClr val="333399"/>
                </a:solidFill>
                <a:latin typeface="Arial" panose="020B0604020202020204" pitchFamily="34" charset="0"/>
                <a:ea typeface="楷体" panose="02010609060101010101" pitchFamily="49" charset="-122"/>
                <a:cs typeface="Arial" panose="020B0604020202020204" pitchFamily="34" charset="0"/>
              </a:rPr>
              <a:t>Raman </a:t>
            </a:r>
            <a:r>
              <a:rPr lang="zh-CN" altLang="en-US" sz="2000" b="1" dirty="0">
                <a:solidFill>
                  <a:srgbClr val="333399"/>
                </a:solidFill>
                <a:latin typeface="Arial" panose="020B0604020202020204" pitchFamily="34" charset="0"/>
                <a:ea typeface="楷体" panose="02010609060101010101" pitchFamily="49" charset="-122"/>
                <a:cs typeface="Arial" panose="020B0604020202020204" pitchFamily="34" charset="0"/>
              </a:rPr>
              <a:t>光谱</a:t>
            </a:r>
            <a:r>
              <a:rPr lang="zh-CN" altLang="en-US" sz="2000" b="1" dirty="0">
                <a:latin typeface="Arial" panose="020B0604020202020204" pitchFamily="34" charset="0"/>
                <a:ea typeface="楷体" panose="02010609060101010101" pitchFamily="49" charset="-122"/>
                <a:cs typeface="Arial" panose="020B0604020202020204" pitchFamily="34" charset="0"/>
              </a:rPr>
              <a:t>：除用于研究链结构外，也可研究高分子的结晶态。</a:t>
            </a:r>
          </a:p>
          <a:p>
            <a:pPr marL="0" indent="0">
              <a:spcBef>
                <a:spcPct val="45000"/>
              </a:spcBef>
              <a:buNone/>
              <a:defRPr/>
            </a:pPr>
            <a:r>
              <a:rPr lang="en-US" altLang="zh-CN" sz="2000" b="1" dirty="0">
                <a:solidFill>
                  <a:srgbClr val="333399"/>
                </a:solidFill>
                <a:latin typeface="Arial" panose="020B0604020202020204" pitchFamily="34" charset="0"/>
                <a:ea typeface="楷体" panose="02010609060101010101" pitchFamily="49" charset="-122"/>
                <a:cs typeface="Arial" panose="020B0604020202020204" pitchFamily="34" charset="0"/>
              </a:rPr>
              <a:t>UV-Vis</a:t>
            </a:r>
            <a:r>
              <a:rPr lang="zh-CN" altLang="en-US" sz="2000" b="1" dirty="0">
                <a:solidFill>
                  <a:srgbClr val="333399"/>
                </a:solidFill>
                <a:latin typeface="Arial" panose="020B0604020202020204" pitchFamily="34" charset="0"/>
                <a:ea typeface="楷体" panose="02010609060101010101" pitchFamily="49" charset="-122"/>
                <a:cs typeface="Arial" panose="020B0604020202020204" pitchFamily="34" charset="0"/>
              </a:rPr>
              <a:t>，</a:t>
            </a:r>
            <a:r>
              <a:rPr lang="zh-CN" altLang="zh-CN" sz="2000" b="1" dirty="0">
                <a:solidFill>
                  <a:srgbClr val="333399"/>
                </a:solidFill>
                <a:latin typeface="Arial" panose="020B0604020202020204" pitchFamily="34" charset="0"/>
                <a:ea typeface="楷体" panose="02010609060101010101" pitchFamily="49" charset="-122"/>
                <a:cs typeface="Arial" panose="020B0604020202020204" pitchFamily="34" charset="0"/>
              </a:rPr>
              <a:t>元素分析，化学分析</a:t>
            </a:r>
            <a:r>
              <a:rPr lang="zh-CN" altLang="zh-CN" sz="2000" b="1" dirty="0">
                <a:latin typeface="Arial" panose="020B0604020202020204" pitchFamily="34" charset="0"/>
                <a:ea typeface="楷体" panose="02010609060101010101" pitchFamily="49" charset="-122"/>
                <a:cs typeface="Arial" panose="020B0604020202020204" pitchFamily="34" charset="0"/>
              </a:rPr>
              <a:t>：主要用于研究高分子的化学结构，测定共聚物组成等。</a:t>
            </a:r>
          </a:p>
          <a:p>
            <a:pPr marL="0" indent="0">
              <a:spcBef>
                <a:spcPct val="45000"/>
              </a:spcBef>
              <a:buNone/>
              <a:defRPr/>
            </a:pPr>
            <a:r>
              <a:rPr lang="zh-CN" altLang="zh-CN" sz="2000" b="1" dirty="0">
                <a:solidFill>
                  <a:srgbClr val="333399"/>
                </a:solidFill>
                <a:latin typeface="Arial" panose="020B0604020202020204" pitchFamily="34" charset="0"/>
                <a:ea typeface="楷体" panose="02010609060101010101" pitchFamily="49" charset="-122"/>
                <a:cs typeface="Arial" panose="020B0604020202020204" pitchFamily="34" charset="0"/>
              </a:rPr>
              <a:t>端基分析</a:t>
            </a:r>
            <a:r>
              <a:rPr lang="zh-CN" altLang="zh-CN" sz="2000" b="1" dirty="0">
                <a:latin typeface="Arial" panose="020B0604020202020204" pitchFamily="34" charset="0"/>
                <a:ea typeface="楷体" panose="02010609060101010101" pitchFamily="49" charset="-122"/>
                <a:cs typeface="Arial" panose="020B0604020202020204" pitchFamily="34" charset="0"/>
              </a:rPr>
              <a:t>：研究聚合反应的引发、链转移和终止机理。也可测定聚合物的数均分子量。</a:t>
            </a:r>
          </a:p>
          <a:p>
            <a:pPr marL="0" indent="0">
              <a:spcBef>
                <a:spcPct val="45000"/>
              </a:spcBef>
              <a:buNone/>
              <a:defRPr/>
            </a:pPr>
            <a:r>
              <a:rPr lang="zh-CN" altLang="zh-CN" sz="2000" b="1" dirty="0">
                <a:solidFill>
                  <a:srgbClr val="333399"/>
                </a:solidFill>
                <a:latin typeface="Arial" panose="020B0604020202020204" pitchFamily="34" charset="0"/>
                <a:ea typeface="楷体" panose="02010609060101010101" pitchFamily="49" charset="-122"/>
                <a:cs typeface="Arial" panose="020B0604020202020204" pitchFamily="34" charset="0"/>
              </a:rPr>
              <a:t>其它：高分辨裂解气相色谱，</a:t>
            </a:r>
            <a:r>
              <a:rPr lang="en-US" altLang="zh-CN" sz="2000" b="1" dirty="0">
                <a:solidFill>
                  <a:srgbClr val="333399"/>
                </a:solidFill>
                <a:latin typeface="Arial" panose="020B0604020202020204" pitchFamily="34" charset="0"/>
                <a:ea typeface="楷体" panose="02010609060101010101" pitchFamily="49" charset="-122"/>
                <a:cs typeface="Arial" panose="020B0604020202020204" pitchFamily="34" charset="0"/>
              </a:rPr>
              <a:t>MALDI-TOF MS, ESR</a:t>
            </a:r>
            <a:r>
              <a:rPr lang="zh-CN" altLang="zh-CN" sz="2000" b="1" dirty="0">
                <a:latin typeface="Arial" panose="020B0604020202020204" pitchFamily="34" charset="0"/>
                <a:ea typeface="楷体" panose="02010609060101010101" pitchFamily="49" charset="-122"/>
                <a:cs typeface="Arial" panose="020B0604020202020204" pitchFamily="34" charset="0"/>
              </a:rPr>
              <a:t>等</a:t>
            </a:r>
          </a:p>
          <a:p>
            <a:pPr eaLnBrk="1" hangingPunct="1">
              <a:buFontTx/>
              <a:buNone/>
              <a:defRPr/>
            </a:pPr>
            <a:endParaRPr lang="en-US" altLang="zh-CN" sz="2000" b="1" dirty="0">
              <a:solidFill>
                <a:srgbClr val="990099"/>
              </a:solidFill>
            </a:endParaRPr>
          </a:p>
        </p:txBody>
      </p:sp>
      <p:sp>
        <p:nvSpPr>
          <p:cNvPr id="116739"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D3103BC2-EA01-42B0-8357-8C3778EC2648}" type="slidenum">
              <a:rPr lang="en-US" altLang="zh-CN" sz="1400">
                <a:solidFill>
                  <a:srgbClr val="FFFFFF"/>
                </a:solidFill>
                <a:latin typeface="Times New Roman" panose="02020603050405020304" pitchFamily="18" charset="0"/>
              </a:rPr>
              <a:pPr>
                <a:spcBef>
                  <a:spcPct val="0"/>
                </a:spcBef>
                <a:buClrTx/>
                <a:buSzTx/>
                <a:buFontTx/>
                <a:buNone/>
              </a:pPr>
              <a:t>92</a:t>
            </a:fld>
            <a:endParaRPr lang="en-US" altLang="zh-CN" sz="1400">
              <a:solidFill>
                <a:srgbClr val="FFFFFF"/>
              </a:solidFill>
              <a:latin typeface="Times New Roman" panose="02020603050405020304" pitchFamily="18" charset="0"/>
            </a:endParaRPr>
          </a:p>
        </p:txBody>
      </p:sp>
      <p:sp>
        <p:nvSpPr>
          <p:cNvPr id="7" name="Rectangle 2">
            <a:extLst>
              <a:ext uri="{FF2B5EF4-FFF2-40B4-BE49-F238E27FC236}">
                <a16:creationId xmlns:a16="http://schemas.microsoft.com/office/drawing/2014/main" id="{2CA62BB9-CB1E-4F38-AFB3-6A2B4E1F676A}"/>
              </a:ext>
            </a:extLst>
          </p:cNvPr>
          <p:cNvSpPr txBox="1">
            <a:spLocks noChangeArrowheads="1"/>
          </p:cNvSpPr>
          <p:nvPr/>
        </p:nvSpPr>
        <p:spPr>
          <a:xfrm>
            <a:off x="1703388" y="20638"/>
            <a:ext cx="7772400" cy="609600"/>
          </a:xfrm>
          <a:prstGeom prst="rect">
            <a:avLst/>
          </a:prstGeom>
        </p:spPr>
        <p:txBody>
          <a:bodyPr anchor="b">
            <a:normAutofit/>
          </a:bodyPr>
          <a:lst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2pPr>
            <a:lvl3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3pPr>
            <a:lvl4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4pPr>
            <a:lvl5pPr algn="l" rtl="0" eaLnBrk="0" fontAlgn="base" hangingPunct="0">
              <a:spcBef>
                <a:spcPct val="0"/>
              </a:spcBef>
              <a:spcAft>
                <a:spcPct val="0"/>
              </a:spcAft>
              <a:defRPr sz="3000">
                <a:solidFill>
                  <a:schemeClr val="tx2"/>
                </a:solidFill>
                <a:latin typeface="Century Schoolbook" pitchFamily="18" charset="0"/>
                <a:ea typeface="华文楷体" pitchFamily="2" charset="-122"/>
              </a:defRPr>
            </a:lvl5pPr>
            <a:lvl6pPr marL="457200" algn="l" rtl="0" fontAlgn="base">
              <a:spcBef>
                <a:spcPct val="0"/>
              </a:spcBef>
              <a:spcAft>
                <a:spcPct val="0"/>
              </a:spcAft>
              <a:defRPr sz="3000">
                <a:solidFill>
                  <a:schemeClr val="tx2"/>
                </a:solidFill>
                <a:latin typeface="Century Schoolbook" pitchFamily="18" charset="0"/>
                <a:ea typeface="华文楷体" pitchFamily="2" charset="-122"/>
              </a:defRPr>
            </a:lvl6pPr>
            <a:lvl7pPr marL="914400" algn="l" rtl="0" fontAlgn="base">
              <a:spcBef>
                <a:spcPct val="0"/>
              </a:spcBef>
              <a:spcAft>
                <a:spcPct val="0"/>
              </a:spcAft>
              <a:defRPr sz="3000">
                <a:solidFill>
                  <a:schemeClr val="tx2"/>
                </a:solidFill>
                <a:latin typeface="Century Schoolbook" pitchFamily="18" charset="0"/>
                <a:ea typeface="华文楷体" pitchFamily="2" charset="-122"/>
              </a:defRPr>
            </a:lvl7pPr>
            <a:lvl8pPr marL="1371600" algn="l" rtl="0" fontAlgn="base">
              <a:spcBef>
                <a:spcPct val="0"/>
              </a:spcBef>
              <a:spcAft>
                <a:spcPct val="0"/>
              </a:spcAft>
              <a:defRPr sz="3000">
                <a:solidFill>
                  <a:schemeClr val="tx2"/>
                </a:solidFill>
                <a:latin typeface="Century Schoolbook" pitchFamily="18" charset="0"/>
                <a:ea typeface="华文楷体" pitchFamily="2" charset="-122"/>
              </a:defRPr>
            </a:lvl8pPr>
            <a:lvl9pPr marL="1828800" algn="l" rtl="0" fontAlgn="base">
              <a:spcBef>
                <a:spcPct val="0"/>
              </a:spcBef>
              <a:spcAft>
                <a:spcPct val="0"/>
              </a:spcAft>
              <a:defRPr sz="3000">
                <a:solidFill>
                  <a:schemeClr val="tx2"/>
                </a:solidFill>
                <a:latin typeface="Century Schoolbook" pitchFamily="18" charset="0"/>
                <a:ea typeface="华文楷体" pitchFamily="2" charset="-122"/>
              </a:defRPr>
            </a:lvl9pPr>
          </a:lstStyle>
          <a:p>
            <a:pPr eaLnBrk="1" fontAlgn="auto" hangingPunct="1">
              <a:spcAft>
                <a:spcPts val="0"/>
              </a:spcAft>
              <a:defRPr/>
            </a:pPr>
            <a:r>
              <a:rPr lang="zh-CN" altLang="en-US" sz="2800" b="1">
                <a:solidFill>
                  <a:srgbClr val="FF0000"/>
                </a:solidFill>
                <a:latin typeface="黑体" panose="02010609060101010101" pitchFamily="49" charset="-122"/>
                <a:ea typeface="黑体" panose="02010609060101010101" pitchFamily="49" charset="-122"/>
              </a:rPr>
              <a:t>六、高分子的三级结构</a:t>
            </a:r>
            <a:endParaRPr lang="zh-CN" altLang="en-US" sz="28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323723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F1E3907-E8E3-462D-BF4C-1778CC8228BD}"/>
              </a:ext>
            </a:extLst>
          </p:cNvPr>
          <p:cNvSpPr>
            <a:spLocks noGrp="1" noChangeArrowheads="1"/>
          </p:cNvSpPr>
          <p:nvPr>
            <p:ph type="title"/>
          </p:nvPr>
        </p:nvSpPr>
        <p:spPr>
          <a:xfrm>
            <a:off x="1881188" y="304800"/>
            <a:ext cx="4214812" cy="457200"/>
          </a:xfrm>
        </p:spPr>
        <p:txBody>
          <a:bodyPr>
            <a:noAutofit/>
          </a:bodyPr>
          <a:lstStyle/>
          <a:p>
            <a:pPr>
              <a:defRPr/>
            </a:pPr>
            <a:r>
              <a:rPr lang="zh-CN" altLang="en-US" sz="2800" b="1" dirty="0">
                <a:solidFill>
                  <a:srgbClr val="FF0000"/>
                </a:solidFill>
                <a:latin typeface="黑体" panose="02010609060101010101" pitchFamily="49" charset="-122"/>
                <a:ea typeface="黑体" panose="02010609060101010101" pitchFamily="49" charset="-122"/>
              </a:rPr>
              <a:t>七、高分子的主要性能</a:t>
            </a:r>
          </a:p>
        </p:txBody>
      </p:sp>
      <p:sp>
        <p:nvSpPr>
          <p:cNvPr id="117763" name="Rectangle 3"/>
          <p:cNvSpPr>
            <a:spLocks noGrp="1"/>
          </p:cNvSpPr>
          <p:nvPr>
            <p:ph sz="quarter" idx="1"/>
          </p:nvPr>
        </p:nvSpPr>
        <p:spPr>
          <a:xfrm>
            <a:off x="2207568" y="1484784"/>
            <a:ext cx="8153400" cy="4608512"/>
          </a:xfrm>
        </p:spPr>
        <p:txBody>
          <a:bodyPr/>
          <a:lstStyle/>
          <a:p>
            <a:pPr eaLnBrk="1" hangingPunct="1">
              <a:buFontTx/>
              <a:buBlip>
                <a:blip r:embed="rId2"/>
              </a:buBlip>
            </a:pPr>
            <a:r>
              <a:rPr lang="zh-CN" altLang="en-US" sz="2000" b="1" dirty="0">
                <a:latin typeface="Arial" panose="020B0604020202020204" pitchFamily="34" charset="0"/>
                <a:ea typeface="楷体" panose="02010609060101010101" pitchFamily="49" charset="-122"/>
                <a:cs typeface="Arial" panose="020B0604020202020204" pitchFamily="34" charset="0"/>
              </a:rPr>
              <a:t>力学性能</a:t>
            </a:r>
            <a:r>
              <a:rPr lang="zh-CN" altLang="en-US" sz="2400" dirty="0">
                <a:latin typeface="Arial" panose="020B0604020202020204" pitchFamily="34" charset="0"/>
                <a:ea typeface="楷体" panose="02010609060101010101" pitchFamily="49" charset="-122"/>
                <a:cs typeface="Arial" panose="020B0604020202020204" pitchFamily="34" charset="0"/>
              </a:rPr>
              <a:t>  </a:t>
            </a: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(Mechanical properties) </a:t>
            </a:r>
          </a:p>
          <a:p>
            <a:pPr eaLnBrk="1" hangingPunct="1">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          </a:t>
            </a:r>
            <a:r>
              <a:rPr lang="zh-CN" altLang="en-US" sz="2400" dirty="0">
                <a:latin typeface="Arial" panose="020B0604020202020204" pitchFamily="34" charset="0"/>
                <a:ea typeface="楷体" panose="02010609060101010101" pitchFamily="49" charset="-122"/>
                <a:cs typeface="Arial" panose="020B0604020202020204" pitchFamily="34" charset="0"/>
              </a:rPr>
              <a:t>抗张强度，断裂伸长率，</a:t>
            </a:r>
            <a:r>
              <a:rPr lang="en-US" altLang="zh-CN" sz="2400" dirty="0">
                <a:latin typeface="Arial" panose="020B0604020202020204" pitchFamily="34" charset="0"/>
                <a:ea typeface="楷体" panose="02010609060101010101" pitchFamily="49" charset="-122"/>
                <a:cs typeface="Arial" panose="020B0604020202020204" pitchFamily="34" charset="0"/>
              </a:rPr>
              <a:t>…</a:t>
            </a:r>
          </a:p>
          <a:p>
            <a:pPr eaLnBrk="1" hangingPunct="1">
              <a:buFontTx/>
              <a:buBlip>
                <a:blip r:embed="rId2"/>
              </a:buBlip>
            </a:pPr>
            <a:r>
              <a:rPr lang="zh-CN" altLang="en-US" sz="2000" b="1" dirty="0">
                <a:latin typeface="Arial" panose="020B0604020202020204" pitchFamily="34" charset="0"/>
                <a:ea typeface="楷体" panose="02010609060101010101" pitchFamily="49" charset="-122"/>
                <a:cs typeface="Arial" panose="020B0604020202020204" pitchFamily="34" charset="0"/>
              </a:rPr>
              <a:t>加工性能</a:t>
            </a:r>
            <a:r>
              <a:rPr lang="zh-CN" altLang="en-US" sz="2400" dirty="0">
                <a:latin typeface="Arial" panose="020B0604020202020204" pitchFamily="34" charset="0"/>
                <a:ea typeface="楷体" panose="02010609060101010101" pitchFamily="49" charset="-122"/>
                <a:cs typeface="Arial" panose="020B0604020202020204" pitchFamily="34" charset="0"/>
              </a:rPr>
              <a:t> </a:t>
            </a: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(Processing properties)  </a:t>
            </a:r>
          </a:p>
          <a:p>
            <a:pPr eaLnBrk="1" hangingPunct="1">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           </a:t>
            </a:r>
            <a:r>
              <a:rPr lang="zh-CN" altLang="en-US" sz="2400" dirty="0">
                <a:latin typeface="Arial" panose="020B0604020202020204" pitchFamily="34" charset="0"/>
                <a:ea typeface="楷体" panose="02010609060101010101" pitchFamily="49" charset="-122"/>
                <a:cs typeface="Arial" panose="020B0604020202020204" pitchFamily="34" charset="0"/>
              </a:rPr>
              <a:t>熔体粘度，加工流变性能，</a:t>
            </a:r>
            <a:r>
              <a:rPr lang="en-US" altLang="zh-CN" sz="2400" dirty="0">
                <a:latin typeface="Arial" panose="020B0604020202020204" pitchFamily="34" charset="0"/>
                <a:ea typeface="楷体" panose="02010609060101010101" pitchFamily="49" charset="-122"/>
                <a:cs typeface="Arial" panose="020B0604020202020204" pitchFamily="34" charset="0"/>
              </a:rPr>
              <a:t>…</a:t>
            </a:r>
          </a:p>
          <a:p>
            <a:pPr eaLnBrk="1" hangingPunct="1">
              <a:buFontTx/>
              <a:buBlip>
                <a:blip r:embed="rId2"/>
              </a:buBlip>
            </a:pPr>
            <a:r>
              <a:rPr lang="zh-CN" altLang="en-US" sz="2000" b="1" dirty="0">
                <a:latin typeface="Arial" panose="020B0604020202020204" pitchFamily="34" charset="0"/>
                <a:ea typeface="楷体" panose="02010609060101010101" pitchFamily="49" charset="-122"/>
                <a:cs typeface="Arial" panose="020B0604020202020204" pitchFamily="34" charset="0"/>
              </a:rPr>
              <a:t>热稳定性能</a:t>
            </a:r>
            <a:r>
              <a:rPr lang="zh-CN" altLang="en-US" sz="2400" dirty="0">
                <a:latin typeface="Arial" panose="020B0604020202020204" pitchFamily="34" charset="0"/>
                <a:ea typeface="楷体" panose="02010609060101010101" pitchFamily="49" charset="-122"/>
                <a:cs typeface="Arial" panose="020B0604020202020204" pitchFamily="34" charset="0"/>
              </a:rPr>
              <a:t> </a:t>
            </a: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(Thermal stability) </a:t>
            </a:r>
            <a:r>
              <a:rPr lang="zh-CN" altLang="en-US" sz="2400" dirty="0">
                <a:latin typeface="Arial" panose="020B0604020202020204" pitchFamily="34" charset="0"/>
                <a:ea typeface="楷体" panose="02010609060101010101" pitchFamily="49" charset="-122"/>
                <a:cs typeface="Arial" panose="020B0604020202020204" pitchFamily="34" charset="0"/>
              </a:rPr>
              <a:t>热分解温度</a:t>
            </a:r>
          </a:p>
          <a:p>
            <a:pPr eaLnBrk="1" hangingPunct="1">
              <a:buFontTx/>
              <a:buBlip>
                <a:blip r:embed="rId2"/>
              </a:buBlip>
            </a:pPr>
            <a:r>
              <a:rPr lang="zh-CN" altLang="en-US" sz="2000" b="1" dirty="0">
                <a:latin typeface="Arial" panose="020B0604020202020204" pitchFamily="34" charset="0"/>
                <a:ea typeface="楷体" panose="02010609060101010101" pitchFamily="49" charset="-122"/>
                <a:cs typeface="Arial" panose="020B0604020202020204" pitchFamily="34" charset="0"/>
              </a:rPr>
              <a:t>阻燃特性</a:t>
            </a:r>
            <a:r>
              <a:rPr lang="zh-CN" altLang="en-US" sz="2400" dirty="0">
                <a:latin typeface="Arial" panose="020B0604020202020204" pitchFamily="34" charset="0"/>
                <a:ea typeface="楷体" panose="02010609060101010101" pitchFamily="49" charset="-122"/>
                <a:cs typeface="Arial" panose="020B0604020202020204" pitchFamily="34" charset="0"/>
              </a:rPr>
              <a:t> </a:t>
            </a: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(Flame resistance)</a:t>
            </a:r>
          </a:p>
          <a:p>
            <a:pPr eaLnBrk="1" hangingPunct="1">
              <a:buFontTx/>
              <a:buBlip>
                <a:blip r:embed="rId2"/>
              </a:buBlip>
            </a:pPr>
            <a:r>
              <a:rPr lang="zh-CN" altLang="en-US" sz="2000" b="1" dirty="0">
                <a:latin typeface="Arial" panose="020B0604020202020204" pitchFamily="34" charset="0"/>
                <a:ea typeface="楷体" panose="02010609060101010101" pitchFamily="49" charset="-122"/>
                <a:cs typeface="Arial" panose="020B0604020202020204" pitchFamily="34" charset="0"/>
              </a:rPr>
              <a:t>耐化学性</a:t>
            </a:r>
            <a:r>
              <a:rPr lang="zh-CN" altLang="en-US" sz="2400" dirty="0">
                <a:latin typeface="Arial" panose="020B0604020202020204" pitchFamily="34" charset="0"/>
                <a:ea typeface="楷体" panose="02010609060101010101" pitchFamily="49" charset="-122"/>
                <a:cs typeface="Arial" panose="020B0604020202020204" pitchFamily="34" charset="0"/>
              </a:rPr>
              <a:t> </a:t>
            </a: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(Chemical resistance)</a:t>
            </a:r>
          </a:p>
          <a:p>
            <a:pPr eaLnBrk="1" hangingPunct="1">
              <a:buFontTx/>
              <a:buBlip>
                <a:blip r:embed="rId2"/>
              </a:buBlip>
            </a:pPr>
            <a:r>
              <a:rPr lang="zh-CN" altLang="en-US" sz="2000" b="1" dirty="0">
                <a:latin typeface="Arial" panose="020B0604020202020204" pitchFamily="34" charset="0"/>
                <a:ea typeface="楷体" panose="02010609060101010101" pitchFamily="49" charset="-122"/>
                <a:cs typeface="Arial" panose="020B0604020202020204" pitchFamily="34" charset="0"/>
              </a:rPr>
              <a:t>可降解性</a:t>
            </a:r>
            <a:r>
              <a:rPr lang="zh-CN" altLang="en-US" sz="2400" dirty="0">
                <a:latin typeface="Arial" panose="020B0604020202020204" pitchFamily="34" charset="0"/>
                <a:ea typeface="楷体" panose="02010609060101010101" pitchFamily="49" charset="-122"/>
                <a:cs typeface="Arial" panose="020B0604020202020204" pitchFamily="34" charset="0"/>
              </a:rPr>
              <a:t> </a:t>
            </a: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(Degradability)</a:t>
            </a:r>
          </a:p>
          <a:p>
            <a:pPr eaLnBrk="1" hangingPunct="1">
              <a:buFontTx/>
              <a:buBlip>
                <a:blip r:embed="rId2"/>
              </a:buBlip>
            </a:pPr>
            <a:r>
              <a:rPr lang="zh-CN" altLang="en-US" sz="2000" b="1" dirty="0">
                <a:latin typeface="Arial" panose="020B0604020202020204" pitchFamily="34" charset="0"/>
                <a:ea typeface="楷体" panose="02010609060101010101" pitchFamily="49" charset="-122"/>
                <a:cs typeface="Arial" panose="020B0604020202020204" pitchFamily="34" charset="0"/>
              </a:rPr>
              <a:t>与特定功能相关的其它性能</a:t>
            </a:r>
            <a:r>
              <a:rPr lang="zh-CN" altLang="en-US" sz="2400" dirty="0">
                <a:latin typeface="Arial" panose="020B0604020202020204" pitchFamily="34" charset="0"/>
                <a:ea typeface="楷体" panose="02010609060101010101" pitchFamily="49" charset="-122"/>
                <a:cs typeface="Arial" panose="020B0604020202020204" pitchFamily="34" charset="0"/>
              </a:rPr>
              <a:t>  </a:t>
            </a:r>
          </a:p>
          <a:p>
            <a:pPr eaLnBrk="1" hangingPunct="1">
              <a:buFontTx/>
              <a:buNone/>
            </a:pPr>
            <a:r>
              <a:rPr lang="zh-CN" altLang="en-US" sz="2400" dirty="0">
                <a:solidFill>
                  <a:srgbClr val="FF0000"/>
                </a:solidFill>
                <a:latin typeface="Arial" panose="020B0604020202020204" pitchFamily="34" charset="0"/>
                <a:ea typeface="楷体" panose="02010609060101010101" pitchFamily="49" charset="-122"/>
                <a:cs typeface="Arial" panose="020B0604020202020204" pitchFamily="34" charset="0"/>
              </a:rPr>
              <a:t>      </a:t>
            </a:r>
            <a:r>
              <a:rPr lang="zh-CN" altLang="en-US" sz="2400" b="1" dirty="0">
                <a:solidFill>
                  <a:srgbClr val="FF0000"/>
                </a:solidFill>
                <a:latin typeface="Arial" panose="020B0604020202020204" pitchFamily="34" charset="0"/>
                <a:ea typeface="楷体" panose="02010609060101010101" pitchFamily="49" charset="-122"/>
                <a:cs typeface="Arial" panose="020B0604020202020204" pitchFamily="34" charset="0"/>
              </a:rPr>
              <a:t>电性能，气体透过性能，光学特性，生物相容性，</a:t>
            </a:r>
            <a:r>
              <a:rPr lang="en-US" altLang="zh-CN" sz="2400" b="1" dirty="0">
                <a:solidFill>
                  <a:srgbClr val="FF0000"/>
                </a:solidFill>
                <a:latin typeface="Arial" panose="020B0604020202020204" pitchFamily="34" charset="0"/>
                <a:ea typeface="楷体" panose="02010609060101010101" pitchFamily="49" charset="-122"/>
                <a:cs typeface="Arial" panose="020B0604020202020204" pitchFamily="34" charset="0"/>
              </a:rPr>
              <a:t>…</a:t>
            </a:r>
          </a:p>
        </p:txBody>
      </p:sp>
      <p:sp>
        <p:nvSpPr>
          <p:cNvPr id="11776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F228C635-52B5-476A-93F7-EC7E0D938D1A}" type="slidenum">
              <a:rPr lang="en-US" altLang="zh-CN" sz="1400">
                <a:solidFill>
                  <a:srgbClr val="FFFFFF"/>
                </a:solidFill>
                <a:latin typeface="Times New Roman" panose="02020603050405020304" pitchFamily="18" charset="0"/>
              </a:rPr>
              <a:pPr>
                <a:spcBef>
                  <a:spcPct val="0"/>
                </a:spcBef>
                <a:buClrTx/>
                <a:buSzTx/>
                <a:buFontTx/>
                <a:buNone/>
              </a:pPr>
              <a:t>93</a:t>
            </a:fld>
            <a:endParaRPr lang="en-US" altLang="zh-CN" sz="1400">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2964033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1B486AC6-48D0-4121-BFBF-3DA19356695D}"/>
              </a:ext>
            </a:extLst>
          </p:cNvPr>
          <p:cNvSpPr>
            <a:spLocks noGrp="1" noChangeArrowheads="1"/>
          </p:cNvSpPr>
          <p:nvPr>
            <p:ph type="title"/>
          </p:nvPr>
        </p:nvSpPr>
        <p:spPr>
          <a:xfrm>
            <a:off x="2209800" y="609600"/>
            <a:ext cx="7772400" cy="685800"/>
          </a:xfrm>
        </p:spPr>
        <p:txBody>
          <a:bodyPr/>
          <a:lstStyle/>
          <a:p>
            <a:pPr>
              <a:defRPr/>
            </a:pPr>
            <a:r>
              <a:rPr lang="zh-CN" altLang="en-US" sz="2800" dirty="0">
                <a:solidFill>
                  <a:srgbClr val="FF0000"/>
                </a:solidFill>
                <a:ea typeface="黑体" pitchFamily="2" charset="-122"/>
              </a:rPr>
              <a:t>高分子特殊性能的主要来源：</a:t>
            </a:r>
          </a:p>
        </p:txBody>
      </p:sp>
      <p:sp>
        <p:nvSpPr>
          <p:cNvPr id="118787" name="Rectangle 3"/>
          <p:cNvSpPr>
            <a:spLocks noGrp="1"/>
          </p:cNvSpPr>
          <p:nvPr>
            <p:ph sz="quarter" idx="1"/>
          </p:nvPr>
        </p:nvSpPr>
        <p:spPr>
          <a:xfrm>
            <a:off x="2209800" y="1371600"/>
            <a:ext cx="8001000" cy="2286000"/>
          </a:xfrm>
        </p:spPr>
        <p:txBody>
          <a:bodyPr/>
          <a:lstStyle/>
          <a:p>
            <a:pPr eaLnBrk="1" hangingPunct="1">
              <a:lnSpc>
                <a:spcPct val="150000"/>
              </a:lnSpc>
              <a:buFontTx/>
              <a:buBlip>
                <a:blip r:embed="rId2"/>
              </a:buBlip>
            </a:pPr>
            <a:r>
              <a:rPr lang="zh-CN" altLang="en-US" b="1">
                <a:latin typeface="楷体" panose="02010609060101010101" pitchFamily="49" charset="-122"/>
                <a:ea typeface="楷体" panose="02010609060101010101" pitchFamily="49" charset="-122"/>
                <a:cs typeface="Arial" panose="020B0604020202020204" pitchFamily="34" charset="0"/>
              </a:rPr>
              <a:t>长链结构及其带来的共价键作用尺度的改变</a:t>
            </a:r>
          </a:p>
          <a:p>
            <a:pPr eaLnBrk="1" hangingPunct="1">
              <a:lnSpc>
                <a:spcPct val="150000"/>
              </a:lnSpc>
              <a:buFontTx/>
              <a:buBlip>
                <a:blip r:embed="rId2"/>
              </a:buBlip>
            </a:pPr>
            <a:r>
              <a:rPr lang="zh-CN" altLang="en-US" b="1">
                <a:latin typeface="楷体" panose="02010609060101010101" pitchFamily="49" charset="-122"/>
                <a:ea typeface="楷体" panose="02010609060101010101" pitchFamily="49" charset="-122"/>
                <a:cs typeface="Arial" panose="020B0604020202020204" pitchFamily="34" charset="0"/>
              </a:rPr>
              <a:t>高分子量带来的分子间非键作用力的累加效应</a:t>
            </a:r>
          </a:p>
          <a:p>
            <a:pPr eaLnBrk="1" hangingPunct="1"/>
            <a:endParaRPr lang="en-US" altLang="zh-CN" b="1">
              <a:ea typeface="楷体" panose="02010609060101010101" pitchFamily="49" charset="-122"/>
              <a:cs typeface="Arial" panose="020B0604020202020204" pitchFamily="34" charset="0"/>
            </a:endParaRPr>
          </a:p>
        </p:txBody>
      </p:sp>
      <p:sp>
        <p:nvSpPr>
          <p:cNvPr id="118788" name="Text Box 4"/>
          <p:cNvSpPr txBox="1">
            <a:spLocks noChangeArrowheads="1"/>
          </p:cNvSpPr>
          <p:nvPr/>
        </p:nvSpPr>
        <p:spPr bwMode="auto">
          <a:xfrm>
            <a:off x="2209800" y="3352801"/>
            <a:ext cx="7620000" cy="164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20000"/>
              </a:lnSpc>
              <a:spcBef>
                <a:spcPct val="0"/>
              </a:spcBef>
              <a:buClrTx/>
              <a:buSzTx/>
              <a:buFontTx/>
              <a:buNone/>
            </a:pPr>
            <a:r>
              <a:rPr lang="zh-CN" altLang="en-US" sz="2800">
                <a:solidFill>
                  <a:srgbClr val="FF0000"/>
                </a:solidFill>
                <a:latin typeface="Times New Roman" panose="02020603050405020304" pitchFamily="18" charset="0"/>
                <a:ea typeface="黑体" panose="02010609060101010101" pitchFamily="49" charset="-122"/>
              </a:rPr>
              <a:t>高分子材料的分子设计：</a:t>
            </a:r>
          </a:p>
          <a:p>
            <a:pPr eaLnBrk="1" hangingPunct="1">
              <a:lnSpc>
                <a:spcPct val="120000"/>
              </a:lnSpc>
              <a:spcBef>
                <a:spcPct val="0"/>
              </a:spcBef>
              <a:buClrTx/>
              <a:buSzTx/>
              <a:buFontTx/>
              <a:buNone/>
            </a:pPr>
            <a:r>
              <a:rPr lang="zh-CN" altLang="en-US" sz="3200">
                <a:solidFill>
                  <a:srgbClr val="990099"/>
                </a:solidFill>
                <a:latin typeface="楷体" panose="02010609060101010101" pitchFamily="49" charset="-122"/>
                <a:ea typeface="楷体" panose="02010609060101010101" pitchFamily="49" charset="-122"/>
              </a:rPr>
              <a:t>  </a:t>
            </a:r>
            <a:r>
              <a:rPr lang="zh-CN" altLang="en-US" sz="2800" b="1">
                <a:latin typeface="楷体" panose="02010609060101010101" pitchFamily="49" charset="-122"/>
                <a:ea typeface="楷体" panose="02010609060101010101" pitchFamily="49" charset="-122"/>
              </a:rPr>
              <a:t>利用高分子的结构</a:t>
            </a:r>
            <a:r>
              <a:rPr lang="en-US" altLang="zh-CN" sz="2800" b="1">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性能关系理论及相关知识，设计合成预期有某些性能特点的高分子</a:t>
            </a:r>
            <a:r>
              <a:rPr lang="zh-CN" altLang="en-US" sz="2800">
                <a:latin typeface="楷体" panose="02010609060101010101" pitchFamily="49" charset="-122"/>
                <a:ea typeface="楷体" panose="02010609060101010101" pitchFamily="49" charset="-122"/>
              </a:rPr>
              <a:t>。</a:t>
            </a:r>
          </a:p>
        </p:txBody>
      </p:sp>
      <p:sp>
        <p:nvSpPr>
          <p:cNvPr id="118789"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3A0C49BE-8372-4A4E-AF31-4B8F3F03EE0A}" type="slidenum">
              <a:rPr lang="en-US" altLang="zh-CN" sz="1400">
                <a:solidFill>
                  <a:srgbClr val="FFFFFF"/>
                </a:solidFill>
                <a:latin typeface="Times New Roman" panose="02020603050405020304" pitchFamily="18" charset="0"/>
              </a:rPr>
              <a:pPr>
                <a:spcBef>
                  <a:spcPct val="0"/>
                </a:spcBef>
                <a:buClrTx/>
                <a:buSzTx/>
                <a:buFontTx/>
                <a:buNone/>
              </a:pPr>
              <a:t>94</a:t>
            </a:fld>
            <a:endParaRPr lang="en-US" altLang="zh-CN" sz="1400">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3118963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p:cNvSpPr>
          <p:nvPr>
            <p:ph sz="quarter" idx="1"/>
          </p:nvPr>
        </p:nvSpPr>
        <p:spPr>
          <a:xfrm>
            <a:off x="2209800" y="500063"/>
            <a:ext cx="6334472" cy="552450"/>
          </a:xfrm>
        </p:spPr>
        <p:txBody>
          <a:bodyPr/>
          <a:lstStyle/>
          <a:p>
            <a:pPr eaLnBrk="1" hangingPunct="1">
              <a:buFontTx/>
              <a:buNone/>
            </a:pPr>
            <a:r>
              <a:rPr lang="zh-CN" altLang="en-US" b="1" dirty="0">
                <a:latin typeface="楷体" panose="02010609060101010101" pitchFamily="49" charset="-122"/>
                <a:ea typeface="楷体" panose="02010609060101010101" pitchFamily="49" charset="-122"/>
              </a:rPr>
              <a:t>高分子：物质世界的尺度范围？</a:t>
            </a:r>
            <a:endParaRPr lang="en-US" altLang="zh-CN" dirty="0"/>
          </a:p>
        </p:txBody>
      </p:sp>
      <p:sp>
        <p:nvSpPr>
          <p:cNvPr id="119811" name="灯片编号占位符 1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ea typeface="宋体" panose="02010600030101010101" pitchFamily="2" charset="-122"/>
              </a:defRPr>
            </a:lvl9pPr>
          </a:lstStyle>
          <a:p>
            <a:pPr>
              <a:spcBef>
                <a:spcPct val="0"/>
              </a:spcBef>
              <a:buClrTx/>
              <a:buSzTx/>
              <a:buFontTx/>
              <a:buNone/>
            </a:pPr>
            <a:fld id="{1439568A-AA99-4C22-9261-44E19A867717}" type="slidenum">
              <a:rPr lang="en-US" altLang="zh-CN" sz="1400">
                <a:solidFill>
                  <a:srgbClr val="FFFFFF"/>
                </a:solidFill>
                <a:latin typeface="Times New Roman" panose="02020603050405020304" pitchFamily="18" charset="0"/>
              </a:rPr>
              <a:pPr>
                <a:spcBef>
                  <a:spcPct val="0"/>
                </a:spcBef>
                <a:buClrTx/>
                <a:buSzTx/>
                <a:buFontTx/>
                <a:buNone/>
              </a:pPr>
              <a:t>95</a:t>
            </a:fld>
            <a:endParaRPr lang="en-US" altLang="zh-CN" sz="1400">
              <a:solidFill>
                <a:srgbClr val="FFFFFF"/>
              </a:solidFill>
              <a:latin typeface="Times New Roman" panose="02020603050405020304" pitchFamily="18" charset="0"/>
            </a:endParaRPr>
          </a:p>
        </p:txBody>
      </p:sp>
      <p:pic>
        <p:nvPicPr>
          <p:cNvPr id="119812"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9" y="1412876"/>
            <a:ext cx="8886825"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B0312311-592D-4257-A47A-BB61768D31DD}"/>
              </a:ext>
            </a:extLst>
          </p:cNvPr>
          <p:cNvSpPr/>
          <p:nvPr/>
        </p:nvSpPr>
        <p:spPr>
          <a:xfrm>
            <a:off x="9840417" y="-34973"/>
            <a:ext cx="906017" cy="523220"/>
          </a:xfrm>
          <a:prstGeom prst="rect">
            <a:avLst/>
          </a:prstGeom>
        </p:spPr>
        <p:txBody>
          <a:bodyPr wrap="none">
            <a:spAutoFit/>
          </a:bodyPr>
          <a:lstStyle/>
          <a:p>
            <a:pPr>
              <a:defRPr/>
            </a:pPr>
            <a:r>
              <a:rPr lang="zh-CN" altLang="en-US" sz="2800" b="1" dirty="0">
                <a:solidFill>
                  <a:schemeClr val="bg1"/>
                </a:solidFill>
                <a:highlight>
                  <a:srgbClr val="800000"/>
                </a:highlight>
                <a:latin typeface="楷体" panose="02010609060101010101" pitchFamily="49" charset="-122"/>
                <a:ea typeface="楷体" panose="02010609060101010101" pitchFamily="49" charset="-122"/>
              </a:rPr>
              <a:t>卡片</a:t>
            </a:r>
            <a:endParaRPr lang="zh-CN" altLang="en-US" sz="2800" dirty="0">
              <a:solidFill>
                <a:schemeClr val="bg1"/>
              </a:solidFill>
              <a:highlight>
                <a:srgbClr val="800000"/>
              </a:highlight>
            </a:endParaRPr>
          </a:p>
        </p:txBody>
      </p:sp>
    </p:spTree>
    <p:extLst>
      <p:ext uri="{BB962C8B-B14F-4D97-AF65-F5344CB8AC3E}">
        <p14:creationId xmlns:p14="http://schemas.microsoft.com/office/powerpoint/2010/main" val="35665211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http://t2.gstatic.com/images?q=tbn:ANd9GcS4kWLAGaHy1V-fDdS_mGMEn0JrXErI16T37JK9zQMwN312A4x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4176" y="1255713"/>
            <a:ext cx="1350963"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208214" y="3284539"/>
            <a:ext cx="8137525" cy="1754187"/>
          </a:xfrm>
          <a:prstGeom prst="rect">
            <a:avLst/>
          </a:prstGeom>
          <a:noFill/>
        </p:spPr>
        <p:txBody>
          <a:bodyPr>
            <a:spAutoFit/>
          </a:bodyPr>
          <a:lstStyle/>
          <a:p>
            <a:pPr marL="285750" indent="-285750">
              <a:lnSpc>
                <a:spcPct val="150000"/>
              </a:lnSpc>
              <a:buClr>
                <a:srgbClr val="C00000"/>
              </a:buClr>
              <a:buFont typeface="Wingdings 2" pitchFamily="18" charset="2"/>
              <a:buChar char="u"/>
              <a:defRPr/>
            </a:pPr>
            <a:r>
              <a:rPr lang="zh-CN" altLang="en-US" sz="2400" b="1" dirty="0">
                <a:solidFill>
                  <a:srgbClr val="0000FF"/>
                </a:solidFill>
                <a:ea typeface="楷体_GB2312"/>
              </a:rPr>
              <a:t> 高分子相关基本概念：聚合物、重复 单元、单体单元；</a:t>
            </a:r>
            <a:endParaRPr lang="en-US" altLang="zh-CN" sz="2400" b="1" dirty="0">
              <a:solidFill>
                <a:srgbClr val="0000FF"/>
              </a:solidFill>
              <a:ea typeface="楷体_GB2312"/>
            </a:endParaRPr>
          </a:p>
          <a:p>
            <a:pPr marL="457200" indent="-457200">
              <a:lnSpc>
                <a:spcPct val="150000"/>
              </a:lnSpc>
              <a:buClr>
                <a:srgbClr val="C00000"/>
              </a:buClr>
              <a:buFont typeface="Wingdings 2" pitchFamily="18" charset="2"/>
              <a:buChar char="v"/>
              <a:defRPr/>
            </a:pPr>
            <a:r>
              <a:rPr lang="en-US" altLang="zh-CN" sz="2400" b="1" dirty="0">
                <a:solidFill>
                  <a:srgbClr val="0000FF"/>
                </a:solidFill>
                <a:ea typeface="楷体_GB2312"/>
              </a:rPr>
              <a:t> </a:t>
            </a:r>
            <a:r>
              <a:rPr lang="zh-CN" altLang="en-US" sz="2400" b="1" dirty="0">
                <a:solidFill>
                  <a:srgbClr val="0000FF"/>
                </a:solidFill>
                <a:ea typeface="楷体_GB2312"/>
              </a:rPr>
              <a:t>三大合成高分子材料；</a:t>
            </a:r>
            <a:endParaRPr lang="en-US" altLang="zh-CN" sz="2400" b="1" dirty="0">
              <a:solidFill>
                <a:srgbClr val="0000FF"/>
              </a:solidFill>
              <a:ea typeface="楷体_GB2312"/>
            </a:endParaRPr>
          </a:p>
          <a:p>
            <a:pPr marL="457200" indent="-457200">
              <a:lnSpc>
                <a:spcPct val="150000"/>
              </a:lnSpc>
              <a:buClr>
                <a:srgbClr val="C00000"/>
              </a:buClr>
              <a:buFont typeface="Wingdings 2" pitchFamily="18" charset="2"/>
              <a:buChar char=""/>
              <a:defRPr/>
            </a:pPr>
            <a:r>
              <a:rPr lang="en-US" altLang="zh-CN" sz="2400" b="1" dirty="0">
                <a:solidFill>
                  <a:srgbClr val="0000FF"/>
                </a:solidFill>
                <a:ea typeface="楷体_GB2312"/>
              </a:rPr>
              <a:t> </a:t>
            </a:r>
            <a:r>
              <a:rPr lang="zh-CN" altLang="en-US" sz="2400" b="1" dirty="0">
                <a:solidFill>
                  <a:srgbClr val="0000FF"/>
                </a:solidFill>
                <a:ea typeface="楷体_GB2312"/>
              </a:rPr>
              <a:t>逐步聚合和连锁聚合的特点与区别。</a:t>
            </a:r>
            <a:endParaRPr lang="en-US" altLang="zh-CN" sz="2400" b="1" dirty="0">
              <a:solidFill>
                <a:srgbClr val="0000FF"/>
              </a:solidFill>
              <a:ea typeface="楷体_GB2312"/>
            </a:endParaRPr>
          </a:p>
        </p:txBody>
      </p:sp>
      <p:sp>
        <p:nvSpPr>
          <p:cNvPr id="101380" name="TextBox 1"/>
          <p:cNvSpPr txBox="1">
            <a:spLocks noChangeArrowheads="1"/>
          </p:cNvSpPr>
          <p:nvPr/>
        </p:nvSpPr>
        <p:spPr bwMode="auto">
          <a:xfrm>
            <a:off x="4511824" y="1986757"/>
            <a:ext cx="2592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a:solidFill>
                  <a:srgbClr val="C00000"/>
                </a:solidFill>
                <a:latin typeface="Times New Roman" panose="02020603050405020304" pitchFamily="18" charset="0"/>
                <a:ea typeface="楷体_GB2312" pitchFamily="49" charset="-122"/>
                <a:cs typeface="Times New Roman" panose="02020603050405020304" pitchFamily="18" charset="0"/>
              </a:rPr>
              <a:t>作业：</a:t>
            </a:r>
            <a:r>
              <a:rPr lang="en-US" altLang="zh-CN" sz="2400" b="1" dirty="0">
                <a:solidFill>
                  <a:srgbClr val="C00000"/>
                </a:solidFill>
                <a:latin typeface="Times New Roman" panose="02020603050405020304" pitchFamily="18" charset="0"/>
                <a:ea typeface="楷体_GB2312" pitchFamily="49" charset="-122"/>
                <a:cs typeface="Times New Roman" panose="02020603050405020304" pitchFamily="18" charset="0"/>
              </a:rPr>
              <a:t>P17, 4, 5, 6</a:t>
            </a:r>
            <a:endParaRPr lang="zh-CN" altLang="en-US" sz="2400" b="1" dirty="0">
              <a:solidFill>
                <a:srgbClr val="C00000"/>
              </a:solidFill>
              <a:latin typeface="Times New Roman" panose="02020603050405020304" pitchFamily="18" charset="0"/>
              <a:ea typeface="楷体_GB2312" pitchFamily="49" charset="-122"/>
              <a:cs typeface="Times New Roman" panose="02020603050405020304" pitchFamily="18" charset="0"/>
            </a:endParaRPr>
          </a:p>
        </p:txBody>
      </p:sp>
      <p:sp>
        <p:nvSpPr>
          <p:cNvPr id="101381" name="矩形 10"/>
          <p:cNvSpPr>
            <a:spLocks noChangeArrowheads="1"/>
          </p:cNvSpPr>
          <p:nvPr/>
        </p:nvSpPr>
        <p:spPr bwMode="auto">
          <a:xfrm>
            <a:off x="3575051" y="504826"/>
            <a:ext cx="4900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b="1">
                <a:solidFill>
                  <a:srgbClr val="0000FF"/>
                </a:solidFill>
                <a:latin typeface="Times New Roman" panose="02020603050405020304" pitchFamily="18" charset="0"/>
                <a:ea typeface="楷体_GB2312" pitchFamily="49" charset="-122"/>
                <a:cs typeface="Times New Roman" panose="02020603050405020304" pitchFamily="18" charset="0"/>
              </a:rPr>
              <a:t>Chapter 1. Introduction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12528</Words>
  <Application>Microsoft Office PowerPoint</Application>
  <PresentationFormat>宽屏</PresentationFormat>
  <Paragraphs>973</Paragraphs>
  <Slides>96</Slides>
  <Notes>67</Notes>
  <HiddenSlides>0</HiddenSlides>
  <MMClips>1</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6</vt:i4>
      </vt:variant>
      <vt:variant>
        <vt:lpstr>幻灯片标题</vt:lpstr>
      </vt:variant>
      <vt:variant>
        <vt:i4>96</vt:i4>
      </vt:variant>
    </vt:vector>
  </HeadingPairs>
  <TitlesOfParts>
    <vt:vector size="126" baseType="lpstr">
      <vt:lpstr>Courier 10cpi</vt:lpstr>
      <vt:lpstr>Monotype Sorts</vt:lpstr>
      <vt:lpstr>等线</vt:lpstr>
      <vt:lpstr>等线 Light</vt:lpstr>
      <vt:lpstr>黑体</vt:lpstr>
      <vt:lpstr>黑体</vt:lpstr>
      <vt:lpstr>华文仿宋</vt:lpstr>
      <vt:lpstr>华文楷体</vt:lpstr>
      <vt:lpstr>华文隶书</vt:lpstr>
      <vt:lpstr>楷体</vt:lpstr>
      <vt:lpstr>楷体_GB2312</vt:lpstr>
      <vt:lpstr>宋体</vt:lpstr>
      <vt:lpstr>微软雅黑</vt:lpstr>
      <vt:lpstr>文鼎古印体</vt:lpstr>
      <vt:lpstr>Arial</vt:lpstr>
      <vt:lpstr>Arial Black</vt:lpstr>
      <vt:lpstr>Calibri</vt:lpstr>
      <vt:lpstr>Symbol</vt:lpstr>
      <vt:lpstr>Tahoma</vt:lpstr>
      <vt:lpstr>Times New Roman</vt:lpstr>
      <vt:lpstr>Wingdings</vt:lpstr>
      <vt:lpstr>Wingdings 2</vt:lpstr>
      <vt:lpstr>Office 主题​​</vt:lpstr>
      <vt:lpstr>1_Office 主题​​</vt:lpstr>
      <vt:lpstr>CS ChemDraw Drawing</vt:lpstr>
      <vt:lpstr>Equation.3</vt:lpstr>
      <vt:lpstr>Microsoft 公式 3.0</vt:lpstr>
      <vt:lpstr>Equation</vt:lpstr>
      <vt:lpstr>公式</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高分子链拓扑结构</vt:lpstr>
      <vt:lpstr>不同拓扑结构高分子链的应用</vt:lpstr>
      <vt:lpstr>1.4.1 线形高分子</vt:lpstr>
      <vt:lpstr>1.4.1 线形高分子</vt:lpstr>
      <vt:lpstr>高密度聚乙烯 （HDPE）</vt:lpstr>
      <vt:lpstr>线形均聚物</vt:lpstr>
      <vt:lpstr>线形共聚物</vt:lpstr>
      <vt:lpstr>线形高分子-无规共聚物</vt:lpstr>
      <vt:lpstr>共聚的意义</vt:lpstr>
      <vt:lpstr>共聚的意义</vt:lpstr>
      <vt:lpstr>线形共聚物-嵌段共聚物</vt:lpstr>
      <vt:lpstr>线形共聚物-嵌段共聚物</vt:lpstr>
      <vt:lpstr>1.4.2 非线形高分子-环形高分子</vt:lpstr>
      <vt:lpstr>非线形高分子-接枝共聚物</vt:lpstr>
      <vt:lpstr>非线形高分子-接枝聚合物</vt:lpstr>
      <vt:lpstr>非线形高分子-树枝状聚合物</vt:lpstr>
      <vt:lpstr>高分子交联网络-体型聚合物</vt:lpstr>
      <vt:lpstr>高分子链的主要拓扑结构</vt:lpstr>
      <vt:lpstr>六、高分子的三级结构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七、高分子的主要性能</vt:lpstr>
      <vt:lpstr>高分子特殊性能的主要来源：</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朱健</dc:creator>
  <cp:lastModifiedBy>朱健</cp:lastModifiedBy>
  <cp:revision>4</cp:revision>
  <dcterms:created xsi:type="dcterms:W3CDTF">2024-09-10T06:16:49Z</dcterms:created>
  <dcterms:modified xsi:type="dcterms:W3CDTF">2024-09-10T06:33:02Z</dcterms:modified>
</cp:coreProperties>
</file>